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8"/>
  </p:notesMasterIdLst>
  <p:sldIdLst>
    <p:sldId id="256" r:id="rId2"/>
    <p:sldId id="358" r:id="rId3"/>
    <p:sldId id="359" r:id="rId4"/>
    <p:sldId id="360" r:id="rId5"/>
    <p:sldId id="361" r:id="rId6"/>
    <p:sldId id="395" r:id="rId7"/>
    <p:sldId id="396" r:id="rId8"/>
    <p:sldId id="362" r:id="rId9"/>
    <p:sldId id="363" r:id="rId10"/>
    <p:sldId id="364" r:id="rId11"/>
    <p:sldId id="365" r:id="rId12"/>
    <p:sldId id="366" r:id="rId13"/>
    <p:sldId id="367" r:id="rId14"/>
    <p:sldId id="368" r:id="rId15"/>
    <p:sldId id="369" r:id="rId16"/>
    <p:sldId id="370" r:id="rId17"/>
    <p:sldId id="371" r:id="rId18"/>
    <p:sldId id="372" r:id="rId19"/>
    <p:sldId id="373" r:id="rId20"/>
    <p:sldId id="374" r:id="rId21"/>
    <p:sldId id="375" r:id="rId22"/>
    <p:sldId id="377" r:id="rId23"/>
    <p:sldId id="378" r:id="rId24"/>
    <p:sldId id="397" r:id="rId25"/>
    <p:sldId id="398" r:id="rId26"/>
    <p:sldId id="379" r:id="rId27"/>
    <p:sldId id="380" r:id="rId28"/>
    <p:sldId id="381" r:id="rId29"/>
    <p:sldId id="382" r:id="rId30"/>
    <p:sldId id="383" r:id="rId31"/>
    <p:sldId id="384" r:id="rId32"/>
    <p:sldId id="385" r:id="rId33"/>
    <p:sldId id="386" r:id="rId34"/>
    <p:sldId id="387" r:id="rId35"/>
    <p:sldId id="388" r:id="rId36"/>
    <p:sldId id="389" r:id="rId37"/>
    <p:sldId id="390" r:id="rId38"/>
    <p:sldId id="391" r:id="rId39"/>
    <p:sldId id="399" r:id="rId40"/>
    <p:sldId id="400" r:id="rId41"/>
    <p:sldId id="401" r:id="rId42"/>
    <p:sldId id="402" r:id="rId43"/>
    <p:sldId id="392" r:id="rId44"/>
    <p:sldId id="393" r:id="rId45"/>
    <p:sldId id="403" r:id="rId46"/>
    <p:sldId id="404" r:id="rId47"/>
    <p:sldId id="405" r:id="rId48"/>
    <p:sldId id="406" r:id="rId49"/>
    <p:sldId id="407" r:id="rId50"/>
    <p:sldId id="408" r:id="rId51"/>
    <p:sldId id="409" r:id="rId52"/>
    <p:sldId id="410" r:id="rId53"/>
    <p:sldId id="411" r:id="rId54"/>
    <p:sldId id="412" r:id="rId55"/>
    <p:sldId id="413" r:id="rId56"/>
    <p:sldId id="421" r:id="rId57"/>
    <p:sldId id="422" r:id="rId58"/>
    <p:sldId id="423" r:id="rId59"/>
    <p:sldId id="414" r:id="rId60"/>
    <p:sldId id="424" r:id="rId61"/>
    <p:sldId id="425" r:id="rId62"/>
    <p:sldId id="415" r:id="rId63"/>
    <p:sldId id="416" r:id="rId64"/>
    <p:sldId id="417" r:id="rId65"/>
    <p:sldId id="426" r:id="rId66"/>
    <p:sldId id="427" r:id="rId67"/>
    <p:sldId id="428" r:id="rId68"/>
    <p:sldId id="429" r:id="rId69"/>
    <p:sldId id="430" r:id="rId70"/>
    <p:sldId id="444" r:id="rId71"/>
    <p:sldId id="445" r:id="rId72"/>
    <p:sldId id="446" r:id="rId73"/>
    <p:sldId id="431" r:id="rId74"/>
    <p:sldId id="432" r:id="rId75"/>
    <p:sldId id="433" r:id="rId76"/>
    <p:sldId id="434" r:id="rId77"/>
    <p:sldId id="447" r:id="rId78"/>
    <p:sldId id="448" r:id="rId79"/>
    <p:sldId id="449" r:id="rId80"/>
    <p:sldId id="450" r:id="rId81"/>
    <p:sldId id="451" r:id="rId82"/>
    <p:sldId id="452" r:id="rId83"/>
    <p:sldId id="435" r:id="rId84"/>
    <p:sldId id="436" r:id="rId85"/>
    <p:sldId id="437" r:id="rId86"/>
    <p:sldId id="438" r:id="rId87"/>
    <p:sldId id="439" r:id="rId88"/>
    <p:sldId id="440" r:id="rId89"/>
    <p:sldId id="441" r:id="rId90"/>
    <p:sldId id="442" r:id="rId91"/>
    <p:sldId id="453" r:id="rId92"/>
    <p:sldId id="454" r:id="rId93"/>
    <p:sldId id="456" r:id="rId94"/>
    <p:sldId id="457" r:id="rId95"/>
    <p:sldId id="455" r:id="rId96"/>
    <p:sldId id="443" r:id="rId97"/>
    <p:sldId id="418" r:id="rId98"/>
    <p:sldId id="419" r:id="rId99"/>
    <p:sldId id="458" r:id="rId100"/>
    <p:sldId id="459" r:id="rId101"/>
    <p:sldId id="460" r:id="rId102"/>
    <p:sldId id="461" r:id="rId103"/>
    <p:sldId id="462" r:id="rId104"/>
    <p:sldId id="463" r:id="rId105"/>
    <p:sldId id="464" r:id="rId106"/>
    <p:sldId id="465" r:id="rId107"/>
    <p:sldId id="466" r:id="rId108"/>
    <p:sldId id="467" r:id="rId109"/>
    <p:sldId id="468" r:id="rId110"/>
    <p:sldId id="469" r:id="rId111"/>
    <p:sldId id="470" r:id="rId112"/>
    <p:sldId id="471" r:id="rId113"/>
    <p:sldId id="472" r:id="rId114"/>
    <p:sldId id="473" r:id="rId115"/>
    <p:sldId id="474" r:id="rId116"/>
    <p:sldId id="479" r:id="rId117"/>
    <p:sldId id="475" r:id="rId118"/>
    <p:sldId id="476" r:id="rId119"/>
    <p:sldId id="477" r:id="rId120"/>
    <p:sldId id="478" r:id="rId121"/>
    <p:sldId id="420" r:id="rId122"/>
    <p:sldId id="480" r:id="rId123"/>
    <p:sldId id="481" r:id="rId124"/>
    <p:sldId id="482" r:id="rId125"/>
    <p:sldId id="483" r:id="rId126"/>
    <p:sldId id="484" r:id="rId127"/>
    <p:sldId id="485" r:id="rId128"/>
    <p:sldId id="486" r:id="rId129"/>
    <p:sldId id="490" r:id="rId130"/>
    <p:sldId id="502" r:id="rId131"/>
    <p:sldId id="503" r:id="rId132"/>
    <p:sldId id="504" r:id="rId133"/>
    <p:sldId id="505" r:id="rId134"/>
    <p:sldId id="491" r:id="rId135"/>
    <p:sldId id="492" r:id="rId136"/>
    <p:sldId id="487" r:id="rId137"/>
    <p:sldId id="488" r:id="rId138"/>
    <p:sldId id="506" r:id="rId139"/>
    <p:sldId id="507" r:id="rId140"/>
    <p:sldId id="508" r:id="rId141"/>
    <p:sldId id="489" r:id="rId142"/>
    <p:sldId id="509" r:id="rId143"/>
    <p:sldId id="510" r:id="rId144"/>
    <p:sldId id="493" r:id="rId145"/>
    <p:sldId id="494" r:id="rId146"/>
    <p:sldId id="495" r:id="rId147"/>
    <p:sldId id="496" r:id="rId148"/>
    <p:sldId id="497" r:id="rId149"/>
    <p:sldId id="498" r:id="rId150"/>
    <p:sldId id="511" r:id="rId151"/>
    <p:sldId id="512" r:id="rId152"/>
    <p:sldId id="513" r:id="rId153"/>
    <p:sldId id="514" r:id="rId154"/>
    <p:sldId id="515" r:id="rId155"/>
    <p:sldId id="499" r:id="rId156"/>
    <p:sldId id="516" r:id="rId157"/>
    <p:sldId id="500" r:id="rId158"/>
    <p:sldId id="501" r:id="rId159"/>
    <p:sldId id="517" r:id="rId160"/>
    <p:sldId id="518" r:id="rId161"/>
    <p:sldId id="519" r:id="rId162"/>
    <p:sldId id="520" r:id="rId163"/>
    <p:sldId id="521" r:id="rId164"/>
    <p:sldId id="537" r:id="rId165"/>
    <p:sldId id="538" r:id="rId166"/>
    <p:sldId id="523" r:id="rId167"/>
    <p:sldId id="524" r:id="rId168"/>
    <p:sldId id="525" r:id="rId169"/>
    <p:sldId id="526" r:id="rId170"/>
    <p:sldId id="527" r:id="rId171"/>
    <p:sldId id="528" r:id="rId172"/>
    <p:sldId id="529" r:id="rId173"/>
    <p:sldId id="530" r:id="rId174"/>
    <p:sldId id="531" r:id="rId175"/>
    <p:sldId id="543" r:id="rId176"/>
    <p:sldId id="539" r:id="rId177"/>
    <p:sldId id="540" r:id="rId178"/>
    <p:sldId id="541" r:id="rId179"/>
    <p:sldId id="542" r:id="rId180"/>
    <p:sldId id="532" r:id="rId181"/>
    <p:sldId id="533" r:id="rId182"/>
    <p:sldId id="534" r:id="rId183"/>
    <p:sldId id="535" r:id="rId184"/>
    <p:sldId id="536" r:id="rId185"/>
    <p:sldId id="522" r:id="rId186"/>
    <p:sldId id="394" r:id="rId18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A251673D-1BD5-4C1C-A773-8B52ADC87EF0}">
          <p14:sldIdLst>
            <p14:sldId id="256"/>
            <p14:sldId id="358"/>
            <p14:sldId id="359"/>
            <p14:sldId id="360"/>
            <p14:sldId id="361"/>
            <p14:sldId id="395"/>
            <p14:sldId id="396"/>
            <p14:sldId id="362"/>
            <p14:sldId id="363"/>
            <p14:sldId id="364"/>
            <p14:sldId id="365"/>
            <p14:sldId id="366"/>
            <p14:sldId id="367"/>
            <p14:sldId id="368"/>
            <p14:sldId id="369"/>
            <p14:sldId id="370"/>
            <p14:sldId id="371"/>
            <p14:sldId id="372"/>
            <p14:sldId id="373"/>
            <p14:sldId id="374"/>
            <p14:sldId id="375"/>
            <p14:sldId id="377"/>
            <p14:sldId id="378"/>
            <p14:sldId id="397"/>
            <p14:sldId id="398"/>
            <p14:sldId id="379"/>
            <p14:sldId id="380"/>
            <p14:sldId id="381"/>
            <p14:sldId id="382"/>
            <p14:sldId id="383"/>
            <p14:sldId id="384"/>
            <p14:sldId id="385"/>
            <p14:sldId id="386"/>
            <p14:sldId id="387"/>
            <p14:sldId id="388"/>
            <p14:sldId id="389"/>
            <p14:sldId id="390"/>
            <p14:sldId id="391"/>
            <p14:sldId id="399"/>
            <p14:sldId id="400"/>
            <p14:sldId id="401"/>
            <p14:sldId id="402"/>
            <p14:sldId id="392"/>
            <p14:sldId id="393"/>
            <p14:sldId id="403"/>
            <p14:sldId id="404"/>
            <p14:sldId id="405"/>
            <p14:sldId id="406"/>
            <p14:sldId id="407"/>
            <p14:sldId id="408"/>
            <p14:sldId id="409"/>
            <p14:sldId id="410"/>
            <p14:sldId id="411"/>
            <p14:sldId id="412"/>
            <p14:sldId id="413"/>
            <p14:sldId id="421"/>
            <p14:sldId id="422"/>
            <p14:sldId id="423"/>
            <p14:sldId id="414"/>
            <p14:sldId id="424"/>
            <p14:sldId id="425"/>
            <p14:sldId id="415"/>
            <p14:sldId id="416"/>
            <p14:sldId id="417"/>
            <p14:sldId id="426"/>
            <p14:sldId id="427"/>
            <p14:sldId id="428"/>
            <p14:sldId id="429"/>
            <p14:sldId id="430"/>
            <p14:sldId id="444"/>
            <p14:sldId id="445"/>
            <p14:sldId id="446"/>
            <p14:sldId id="431"/>
            <p14:sldId id="432"/>
            <p14:sldId id="433"/>
            <p14:sldId id="434"/>
            <p14:sldId id="447"/>
            <p14:sldId id="448"/>
            <p14:sldId id="449"/>
            <p14:sldId id="450"/>
            <p14:sldId id="451"/>
            <p14:sldId id="452"/>
            <p14:sldId id="435"/>
            <p14:sldId id="436"/>
            <p14:sldId id="437"/>
            <p14:sldId id="438"/>
            <p14:sldId id="439"/>
            <p14:sldId id="440"/>
            <p14:sldId id="441"/>
            <p14:sldId id="442"/>
            <p14:sldId id="453"/>
            <p14:sldId id="454"/>
            <p14:sldId id="456"/>
            <p14:sldId id="457"/>
            <p14:sldId id="455"/>
            <p14:sldId id="443"/>
            <p14:sldId id="418"/>
            <p14:sldId id="419"/>
            <p14:sldId id="458"/>
            <p14:sldId id="459"/>
            <p14:sldId id="460"/>
            <p14:sldId id="461"/>
            <p14:sldId id="462"/>
            <p14:sldId id="463"/>
            <p14:sldId id="464"/>
            <p14:sldId id="465"/>
            <p14:sldId id="466"/>
            <p14:sldId id="467"/>
            <p14:sldId id="468"/>
            <p14:sldId id="469"/>
            <p14:sldId id="470"/>
            <p14:sldId id="471"/>
            <p14:sldId id="472"/>
            <p14:sldId id="473"/>
            <p14:sldId id="474"/>
            <p14:sldId id="479"/>
            <p14:sldId id="475"/>
            <p14:sldId id="476"/>
            <p14:sldId id="477"/>
            <p14:sldId id="478"/>
            <p14:sldId id="420"/>
            <p14:sldId id="480"/>
            <p14:sldId id="481"/>
            <p14:sldId id="482"/>
            <p14:sldId id="483"/>
            <p14:sldId id="484"/>
            <p14:sldId id="485"/>
            <p14:sldId id="486"/>
            <p14:sldId id="490"/>
            <p14:sldId id="502"/>
            <p14:sldId id="503"/>
            <p14:sldId id="504"/>
            <p14:sldId id="505"/>
            <p14:sldId id="491"/>
            <p14:sldId id="492"/>
            <p14:sldId id="487"/>
            <p14:sldId id="488"/>
            <p14:sldId id="506"/>
            <p14:sldId id="507"/>
            <p14:sldId id="508"/>
            <p14:sldId id="489"/>
            <p14:sldId id="509"/>
            <p14:sldId id="510"/>
            <p14:sldId id="493"/>
            <p14:sldId id="494"/>
            <p14:sldId id="495"/>
            <p14:sldId id="496"/>
            <p14:sldId id="497"/>
            <p14:sldId id="498"/>
            <p14:sldId id="511"/>
            <p14:sldId id="512"/>
            <p14:sldId id="513"/>
            <p14:sldId id="514"/>
            <p14:sldId id="515"/>
            <p14:sldId id="499"/>
            <p14:sldId id="516"/>
            <p14:sldId id="500"/>
            <p14:sldId id="501"/>
            <p14:sldId id="517"/>
            <p14:sldId id="518"/>
            <p14:sldId id="519"/>
            <p14:sldId id="520"/>
            <p14:sldId id="521"/>
            <p14:sldId id="537"/>
            <p14:sldId id="538"/>
            <p14:sldId id="523"/>
            <p14:sldId id="524"/>
            <p14:sldId id="525"/>
            <p14:sldId id="526"/>
            <p14:sldId id="527"/>
            <p14:sldId id="528"/>
            <p14:sldId id="529"/>
            <p14:sldId id="530"/>
            <p14:sldId id="531"/>
            <p14:sldId id="543"/>
            <p14:sldId id="539"/>
            <p14:sldId id="540"/>
            <p14:sldId id="541"/>
            <p14:sldId id="542"/>
            <p14:sldId id="532"/>
            <p14:sldId id="533"/>
            <p14:sldId id="534"/>
            <p14:sldId id="535"/>
            <p14:sldId id="536"/>
            <p14:sldId id="522"/>
            <p14:sldId id="3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B58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1" autoAdjust="0"/>
    <p:restoredTop sz="94406" autoAdjust="0"/>
  </p:normalViewPr>
  <p:slideViewPr>
    <p:cSldViewPr snapToGrid="0">
      <p:cViewPr varScale="1">
        <p:scale>
          <a:sx n="117" d="100"/>
          <a:sy n="117"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BB08-3E43-4407-89EB-5C767B6E9C89}" type="datetimeFigureOut">
              <a:rPr lang="uk-UA" smtClean="0"/>
              <a:t>20.03.2024</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39448-0C3E-42FD-AA20-A8151A79FB0D}" type="slidenum">
              <a:rPr lang="uk-UA" smtClean="0"/>
              <a:t>‹№›</a:t>
            </a:fld>
            <a:endParaRPr lang="uk-UA"/>
          </a:p>
        </p:txBody>
      </p:sp>
    </p:spTree>
    <p:extLst>
      <p:ext uri="{BB962C8B-B14F-4D97-AF65-F5344CB8AC3E}">
        <p14:creationId xmlns:p14="http://schemas.microsoft.com/office/powerpoint/2010/main" val="352794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16</a:t>
            </a:fld>
            <a:endParaRPr lang="uk-UA"/>
          </a:p>
        </p:txBody>
      </p:sp>
    </p:spTree>
    <p:extLst>
      <p:ext uri="{BB962C8B-B14F-4D97-AF65-F5344CB8AC3E}">
        <p14:creationId xmlns:p14="http://schemas.microsoft.com/office/powerpoint/2010/main" val="2583327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111</a:t>
            </a:fld>
            <a:endParaRPr lang="uk-UA"/>
          </a:p>
        </p:txBody>
      </p:sp>
    </p:spTree>
    <p:extLst>
      <p:ext uri="{BB962C8B-B14F-4D97-AF65-F5344CB8AC3E}">
        <p14:creationId xmlns:p14="http://schemas.microsoft.com/office/powerpoint/2010/main" val="390204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135</a:t>
            </a:fld>
            <a:endParaRPr lang="uk-UA"/>
          </a:p>
        </p:txBody>
      </p:sp>
    </p:spTree>
    <p:extLst>
      <p:ext uri="{BB962C8B-B14F-4D97-AF65-F5344CB8AC3E}">
        <p14:creationId xmlns:p14="http://schemas.microsoft.com/office/powerpoint/2010/main" val="22948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B792FA-4CD1-43EC-8C6A-9ACEA403FC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BFE6488-D094-4CF9-AC76-9691F6EBA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C5D1FB-40FB-4F8B-95F7-CD7D11F3E1AE}"/>
              </a:ext>
            </a:extLst>
          </p:cNvPr>
          <p:cNvSpPr>
            <a:spLocks noGrp="1"/>
          </p:cNvSpPr>
          <p:nvPr>
            <p:ph type="dt" sz="half" idx="10"/>
          </p:nvPr>
        </p:nvSpPr>
        <p:spPr/>
        <p:txBody>
          <a:bodyPr/>
          <a:lstStyle/>
          <a:p>
            <a:fld id="{66D94769-279B-4F56-A258-1626BE02FB52}" type="datetimeFigureOut">
              <a:rPr lang="ru-RU" smtClean="0"/>
              <a:t>20.03.2024</a:t>
            </a:fld>
            <a:endParaRPr lang="ru-RU"/>
          </a:p>
        </p:txBody>
      </p:sp>
      <p:sp>
        <p:nvSpPr>
          <p:cNvPr id="5" name="Нижний колонтитул 4">
            <a:extLst>
              <a:ext uri="{FF2B5EF4-FFF2-40B4-BE49-F238E27FC236}">
                <a16:creationId xmlns:a16="http://schemas.microsoft.com/office/drawing/2014/main" id="{705FA82F-3367-407C-A78E-B91CECD036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E667580-0969-4DCC-8C70-57EF15C86D0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84512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61CFC1-EC7D-456E-A7FE-A268D3EC44C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C84193D-2BC9-4C8F-BF87-95BB8F20716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72D9A51-5C74-4FD8-BC7E-F511119CE668}"/>
              </a:ext>
            </a:extLst>
          </p:cNvPr>
          <p:cNvSpPr>
            <a:spLocks noGrp="1"/>
          </p:cNvSpPr>
          <p:nvPr>
            <p:ph type="dt" sz="half" idx="10"/>
          </p:nvPr>
        </p:nvSpPr>
        <p:spPr/>
        <p:txBody>
          <a:bodyPr/>
          <a:lstStyle/>
          <a:p>
            <a:fld id="{66D94769-279B-4F56-A258-1626BE02FB52}" type="datetimeFigureOut">
              <a:rPr lang="ru-RU" smtClean="0"/>
              <a:t>20.03.2024</a:t>
            </a:fld>
            <a:endParaRPr lang="ru-RU"/>
          </a:p>
        </p:txBody>
      </p:sp>
      <p:sp>
        <p:nvSpPr>
          <p:cNvPr id="5" name="Нижний колонтитул 4">
            <a:extLst>
              <a:ext uri="{FF2B5EF4-FFF2-40B4-BE49-F238E27FC236}">
                <a16:creationId xmlns:a16="http://schemas.microsoft.com/office/drawing/2014/main" id="{95F1E9B9-577A-4788-AA8C-7FE8E8D6DD4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7FA4A6B-8780-4473-A6FB-3504C204303D}"/>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81291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5CF2B1-A946-4D76-AD66-EE93B11BFE5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265F272-4972-4F0F-91D9-CA302DDC610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19FE06C-A9B9-4B3A-AB47-83C2C167B483}"/>
              </a:ext>
            </a:extLst>
          </p:cNvPr>
          <p:cNvSpPr>
            <a:spLocks noGrp="1"/>
          </p:cNvSpPr>
          <p:nvPr>
            <p:ph type="dt" sz="half" idx="10"/>
          </p:nvPr>
        </p:nvSpPr>
        <p:spPr/>
        <p:txBody>
          <a:bodyPr/>
          <a:lstStyle/>
          <a:p>
            <a:fld id="{66D94769-279B-4F56-A258-1626BE02FB52}" type="datetimeFigureOut">
              <a:rPr lang="ru-RU" smtClean="0"/>
              <a:t>20.03.2024</a:t>
            </a:fld>
            <a:endParaRPr lang="ru-RU"/>
          </a:p>
        </p:txBody>
      </p:sp>
      <p:sp>
        <p:nvSpPr>
          <p:cNvPr id="5" name="Нижний колонтитул 4">
            <a:extLst>
              <a:ext uri="{FF2B5EF4-FFF2-40B4-BE49-F238E27FC236}">
                <a16:creationId xmlns:a16="http://schemas.microsoft.com/office/drawing/2014/main" id="{00A25E1D-D0A1-423D-BA35-EC250EFCD4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F21386A-F067-4EE5-AAE2-BEC05BA6DD2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07088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B600C-FBA6-4A10-AF11-D124F320535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E91658C-3525-4E72-B8B9-0827C6367B9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CE965E7-F516-48E2-9FD7-DD82FFCE2FE2}"/>
              </a:ext>
            </a:extLst>
          </p:cNvPr>
          <p:cNvSpPr>
            <a:spLocks noGrp="1"/>
          </p:cNvSpPr>
          <p:nvPr>
            <p:ph type="dt" sz="half" idx="10"/>
          </p:nvPr>
        </p:nvSpPr>
        <p:spPr/>
        <p:txBody>
          <a:bodyPr/>
          <a:lstStyle/>
          <a:p>
            <a:fld id="{66D94769-279B-4F56-A258-1626BE02FB52}" type="datetimeFigureOut">
              <a:rPr lang="ru-RU" smtClean="0"/>
              <a:t>20.03.2024</a:t>
            </a:fld>
            <a:endParaRPr lang="ru-RU"/>
          </a:p>
        </p:txBody>
      </p:sp>
      <p:sp>
        <p:nvSpPr>
          <p:cNvPr id="5" name="Нижний колонтитул 4">
            <a:extLst>
              <a:ext uri="{FF2B5EF4-FFF2-40B4-BE49-F238E27FC236}">
                <a16:creationId xmlns:a16="http://schemas.microsoft.com/office/drawing/2014/main" id="{3918CE6F-7323-48AD-8B4C-863CD398E2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371FF7-EADB-4541-92C7-692E081CDB26}"/>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23320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761F5-C045-4682-9F0F-12ABD79AE75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2EE54-31BC-4163-A702-9E6D696B8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4946EF0-1C9C-4F55-912E-D750EAF5985D}"/>
              </a:ext>
            </a:extLst>
          </p:cNvPr>
          <p:cNvSpPr>
            <a:spLocks noGrp="1"/>
          </p:cNvSpPr>
          <p:nvPr>
            <p:ph type="dt" sz="half" idx="10"/>
          </p:nvPr>
        </p:nvSpPr>
        <p:spPr/>
        <p:txBody>
          <a:bodyPr/>
          <a:lstStyle/>
          <a:p>
            <a:fld id="{66D94769-279B-4F56-A258-1626BE02FB52}" type="datetimeFigureOut">
              <a:rPr lang="ru-RU" smtClean="0"/>
              <a:t>20.03.2024</a:t>
            </a:fld>
            <a:endParaRPr lang="ru-RU"/>
          </a:p>
        </p:txBody>
      </p:sp>
      <p:sp>
        <p:nvSpPr>
          <p:cNvPr id="5" name="Нижний колонтитул 4">
            <a:extLst>
              <a:ext uri="{FF2B5EF4-FFF2-40B4-BE49-F238E27FC236}">
                <a16:creationId xmlns:a16="http://schemas.microsoft.com/office/drawing/2014/main" id="{5A1D79D7-6583-47CB-8DA8-915221C849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D7001A-4009-482F-B89D-9F8C2F869FF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08194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80C9B-F614-4CD0-9821-9A7AD06CC96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F60C5B9-5D9B-4235-985A-A2B6A8C09E9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523122F-47B1-46B5-A5CB-E105BC6D78D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91A35C4-42F2-485E-B663-31FBBE550333}"/>
              </a:ext>
            </a:extLst>
          </p:cNvPr>
          <p:cNvSpPr>
            <a:spLocks noGrp="1"/>
          </p:cNvSpPr>
          <p:nvPr>
            <p:ph type="dt" sz="half" idx="10"/>
          </p:nvPr>
        </p:nvSpPr>
        <p:spPr/>
        <p:txBody>
          <a:bodyPr/>
          <a:lstStyle/>
          <a:p>
            <a:fld id="{66D94769-279B-4F56-A258-1626BE02FB52}" type="datetimeFigureOut">
              <a:rPr lang="ru-RU" smtClean="0"/>
              <a:t>20.03.2024</a:t>
            </a:fld>
            <a:endParaRPr lang="ru-RU"/>
          </a:p>
        </p:txBody>
      </p:sp>
      <p:sp>
        <p:nvSpPr>
          <p:cNvPr id="6" name="Нижний колонтитул 5">
            <a:extLst>
              <a:ext uri="{FF2B5EF4-FFF2-40B4-BE49-F238E27FC236}">
                <a16:creationId xmlns:a16="http://schemas.microsoft.com/office/drawing/2014/main" id="{CA38A644-07AC-48A0-A54C-7BB739D9B1B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8EC37C-4E06-4F37-95E0-2807F3BC2157}"/>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13025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74E13-CE24-4FE8-BAA9-DD45FDE193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1AA01F2-CCF0-48C8-9E46-2195419B3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6BA27FC-F68E-427D-898C-4967ABE414A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ECBDE1E-3871-4BD6-9A45-68174EE91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88D7A51-D942-481E-87A1-3712AD3B127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FAAF695-A901-4515-938B-62F45585831E}"/>
              </a:ext>
            </a:extLst>
          </p:cNvPr>
          <p:cNvSpPr>
            <a:spLocks noGrp="1"/>
          </p:cNvSpPr>
          <p:nvPr>
            <p:ph type="dt" sz="half" idx="10"/>
          </p:nvPr>
        </p:nvSpPr>
        <p:spPr/>
        <p:txBody>
          <a:bodyPr/>
          <a:lstStyle/>
          <a:p>
            <a:fld id="{66D94769-279B-4F56-A258-1626BE02FB52}" type="datetimeFigureOut">
              <a:rPr lang="ru-RU" smtClean="0"/>
              <a:t>20.03.2024</a:t>
            </a:fld>
            <a:endParaRPr lang="ru-RU"/>
          </a:p>
        </p:txBody>
      </p:sp>
      <p:sp>
        <p:nvSpPr>
          <p:cNvPr id="8" name="Нижний колонтитул 7">
            <a:extLst>
              <a:ext uri="{FF2B5EF4-FFF2-40B4-BE49-F238E27FC236}">
                <a16:creationId xmlns:a16="http://schemas.microsoft.com/office/drawing/2014/main" id="{550B1641-E824-4174-9A11-CE4844F5653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A55D279-F28B-42E9-B77D-9D3565C04F44}"/>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4856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7BD8FB-D5CD-4C0C-B1C8-E6F7B6E874E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53A5B80-3602-4693-A4EB-C8B8CAEC45A0}"/>
              </a:ext>
            </a:extLst>
          </p:cNvPr>
          <p:cNvSpPr>
            <a:spLocks noGrp="1"/>
          </p:cNvSpPr>
          <p:nvPr>
            <p:ph type="dt" sz="half" idx="10"/>
          </p:nvPr>
        </p:nvSpPr>
        <p:spPr/>
        <p:txBody>
          <a:bodyPr/>
          <a:lstStyle/>
          <a:p>
            <a:fld id="{66D94769-279B-4F56-A258-1626BE02FB52}" type="datetimeFigureOut">
              <a:rPr lang="ru-RU" smtClean="0"/>
              <a:t>20.03.2024</a:t>
            </a:fld>
            <a:endParaRPr lang="ru-RU"/>
          </a:p>
        </p:txBody>
      </p:sp>
      <p:sp>
        <p:nvSpPr>
          <p:cNvPr id="4" name="Нижний колонтитул 3">
            <a:extLst>
              <a:ext uri="{FF2B5EF4-FFF2-40B4-BE49-F238E27FC236}">
                <a16:creationId xmlns:a16="http://schemas.microsoft.com/office/drawing/2014/main" id="{FE557CE3-B615-468C-88FD-70132ADD5F4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8C4D1A2-B0E2-4DD2-89AD-9186036B355A}"/>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238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CA420D8-1B9D-47CF-A39B-BED44131F64C}"/>
              </a:ext>
            </a:extLst>
          </p:cNvPr>
          <p:cNvSpPr>
            <a:spLocks noGrp="1"/>
          </p:cNvSpPr>
          <p:nvPr>
            <p:ph type="dt" sz="half" idx="10"/>
          </p:nvPr>
        </p:nvSpPr>
        <p:spPr/>
        <p:txBody>
          <a:bodyPr/>
          <a:lstStyle/>
          <a:p>
            <a:fld id="{66D94769-279B-4F56-A258-1626BE02FB52}" type="datetimeFigureOut">
              <a:rPr lang="ru-RU" smtClean="0"/>
              <a:t>20.03.2024</a:t>
            </a:fld>
            <a:endParaRPr lang="ru-RU"/>
          </a:p>
        </p:txBody>
      </p:sp>
      <p:sp>
        <p:nvSpPr>
          <p:cNvPr id="3" name="Нижний колонтитул 2">
            <a:extLst>
              <a:ext uri="{FF2B5EF4-FFF2-40B4-BE49-F238E27FC236}">
                <a16:creationId xmlns:a16="http://schemas.microsoft.com/office/drawing/2014/main" id="{062B9885-754E-4332-8F8E-C3E54368F5E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169BF2-EA99-45C0-B242-BA41AB5AF57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64038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E6B7C3-B5F0-46E7-8FF7-A133F3F906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96B1C62-78FF-45C4-A4B3-34589A7D8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7CEF461-BF91-49F3-B354-016332DC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1AB141B-9670-4C21-8335-7715A5DC1E75}"/>
              </a:ext>
            </a:extLst>
          </p:cNvPr>
          <p:cNvSpPr>
            <a:spLocks noGrp="1"/>
          </p:cNvSpPr>
          <p:nvPr>
            <p:ph type="dt" sz="half" idx="10"/>
          </p:nvPr>
        </p:nvSpPr>
        <p:spPr/>
        <p:txBody>
          <a:bodyPr/>
          <a:lstStyle/>
          <a:p>
            <a:fld id="{66D94769-279B-4F56-A258-1626BE02FB52}" type="datetimeFigureOut">
              <a:rPr lang="ru-RU" smtClean="0"/>
              <a:t>20.03.2024</a:t>
            </a:fld>
            <a:endParaRPr lang="ru-RU"/>
          </a:p>
        </p:txBody>
      </p:sp>
      <p:sp>
        <p:nvSpPr>
          <p:cNvPr id="6" name="Нижний колонтитул 5">
            <a:extLst>
              <a:ext uri="{FF2B5EF4-FFF2-40B4-BE49-F238E27FC236}">
                <a16:creationId xmlns:a16="http://schemas.microsoft.com/office/drawing/2014/main" id="{EBD990B3-84F4-428A-859B-A363C83042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5B95FF-78DB-48C2-84B4-9D6846EEAF7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78786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413616-8036-404C-99E4-A7F5E3C6D0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DBFCAA-6646-4519-B492-A5E3A01C2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0180CF1-AD70-4FA1-B7BD-300728B13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BD365A-5755-4A0F-8FC5-15CC6F550E44}"/>
              </a:ext>
            </a:extLst>
          </p:cNvPr>
          <p:cNvSpPr>
            <a:spLocks noGrp="1"/>
          </p:cNvSpPr>
          <p:nvPr>
            <p:ph type="dt" sz="half" idx="10"/>
          </p:nvPr>
        </p:nvSpPr>
        <p:spPr/>
        <p:txBody>
          <a:bodyPr/>
          <a:lstStyle/>
          <a:p>
            <a:fld id="{66D94769-279B-4F56-A258-1626BE02FB52}" type="datetimeFigureOut">
              <a:rPr lang="ru-RU" smtClean="0"/>
              <a:t>20.03.2024</a:t>
            </a:fld>
            <a:endParaRPr lang="ru-RU"/>
          </a:p>
        </p:txBody>
      </p:sp>
      <p:sp>
        <p:nvSpPr>
          <p:cNvPr id="6" name="Нижний колонтитул 5">
            <a:extLst>
              <a:ext uri="{FF2B5EF4-FFF2-40B4-BE49-F238E27FC236}">
                <a16:creationId xmlns:a16="http://schemas.microsoft.com/office/drawing/2014/main" id="{73B1F810-688C-410C-BC24-830B0AF24E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9E8378-46FE-4E3D-86FD-D6CFF99F39E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3607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E93F78-56C7-4C2D-B624-DB38497A6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1F43B-301B-4506-B5A0-F4A55F8B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6CCC5C-83CE-4DD8-A169-2A25E31A4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D94769-279B-4F56-A258-1626BE02FB52}" type="datetimeFigureOut">
              <a:rPr lang="ru-RU" smtClean="0"/>
              <a:t>20.03.2024</a:t>
            </a:fld>
            <a:endParaRPr lang="ru-RU"/>
          </a:p>
        </p:txBody>
      </p:sp>
      <p:sp>
        <p:nvSpPr>
          <p:cNvPr id="5" name="Нижний колонтитул 4">
            <a:extLst>
              <a:ext uri="{FF2B5EF4-FFF2-40B4-BE49-F238E27FC236}">
                <a16:creationId xmlns:a16="http://schemas.microsoft.com/office/drawing/2014/main" id="{0B04AAAF-C51E-4D0C-98B2-E7205DA7E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4A6EDF-DFAA-44B5-A1A4-ED3ED3283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33737-219D-4D55-A424-2E8D79DD27B6}" type="slidenum">
              <a:rPr lang="ru-RU" smtClean="0"/>
              <a:t>‹№›</a:t>
            </a:fld>
            <a:endParaRPr lang="ru-RU"/>
          </a:p>
        </p:txBody>
      </p:sp>
    </p:spTree>
    <p:extLst>
      <p:ext uri="{BB962C8B-B14F-4D97-AF65-F5344CB8AC3E}">
        <p14:creationId xmlns:p14="http://schemas.microsoft.com/office/powerpoint/2010/main" val="184427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1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6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357E4A-D881-4CCA-AA6B-FD06D32CA5F8}"/>
              </a:ext>
            </a:extLst>
          </p:cNvPr>
          <p:cNvSpPr>
            <a:spLocks noGrp="1"/>
          </p:cNvSpPr>
          <p:nvPr>
            <p:ph type="ctrTitle"/>
          </p:nvPr>
        </p:nvSpPr>
        <p:spPr>
          <a:xfrm>
            <a:off x="0" y="1122362"/>
            <a:ext cx="12192000" cy="2619058"/>
          </a:xfrm>
        </p:spPr>
        <p:txBody>
          <a:bodyPr>
            <a:normAutofit/>
          </a:bodyPr>
          <a:lstStyle/>
          <a:p>
            <a:r>
              <a:rPr lang="uk-UA" b="1" dirty="0"/>
              <a:t>*Основи роботи з </a:t>
            </a:r>
            <a:r>
              <a:rPr lang="en-US" b="1" dirty="0"/>
              <a:t>Git</a:t>
            </a:r>
            <a:endParaRPr lang="uk-UA" b="1" dirty="0"/>
          </a:p>
        </p:txBody>
      </p:sp>
      <p:sp>
        <p:nvSpPr>
          <p:cNvPr id="3" name="Подзаголовок 2">
            <a:extLst>
              <a:ext uri="{FF2B5EF4-FFF2-40B4-BE49-F238E27FC236}">
                <a16:creationId xmlns:a16="http://schemas.microsoft.com/office/drawing/2014/main" id="{C987C11C-4A3E-4539-A6E1-9F6DC07AA5BA}"/>
              </a:ext>
            </a:extLst>
          </p:cNvPr>
          <p:cNvSpPr>
            <a:spLocks noGrp="1"/>
          </p:cNvSpPr>
          <p:nvPr>
            <p:ph type="subTitle" idx="1"/>
          </p:nvPr>
        </p:nvSpPr>
        <p:spPr>
          <a:xfrm>
            <a:off x="1" y="3741420"/>
            <a:ext cx="12192000" cy="1655762"/>
          </a:xfrm>
        </p:spPr>
        <p:txBody>
          <a:bodyPr>
            <a:normAutofit/>
          </a:bodyPr>
          <a:lstStyle/>
          <a:p>
            <a:pPr>
              <a:lnSpc>
                <a:spcPct val="150000"/>
              </a:lnSpc>
            </a:pPr>
            <a:r>
              <a:rPr lang="uk-UA" dirty="0"/>
              <a:t>Доповнення до попередніх пройдених тем</a:t>
            </a:r>
            <a:endParaRPr lang="ru-RU" dirty="0"/>
          </a:p>
        </p:txBody>
      </p:sp>
      <p:sp>
        <p:nvSpPr>
          <p:cNvPr id="7" name="TextBox 6">
            <a:extLst>
              <a:ext uri="{FF2B5EF4-FFF2-40B4-BE49-F238E27FC236}">
                <a16:creationId xmlns:a16="http://schemas.microsoft.com/office/drawing/2014/main" id="{0EFEDB99-D1C5-4BF5-BE30-A94CA8DE3686}"/>
              </a:ext>
            </a:extLst>
          </p:cNvPr>
          <p:cNvSpPr txBox="1"/>
          <p:nvPr/>
        </p:nvSpPr>
        <p:spPr>
          <a:xfrm>
            <a:off x="8218966" y="5899493"/>
            <a:ext cx="3561908" cy="430887"/>
          </a:xfrm>
          <a:prstGeom prst="rect">
            <a:avLst/>
          </a:prstGeom>
          <a:noFill/>
        </p:spPr>
        <p:txBody>
          <a:bodyPr wrap="square" rtlCol="0" anchor="ctr">
            <a:spAutoFit/>
          </a:bodyPr>
          <a:lstStyle/>
          <a:p>
            <a:r>
              <a:rPr lang="uk-UA" sz="2200" dirty="0"/>
              <a:t>Викладач: Верещагін О.О.</a:t>
            </a:r>
            <a:endParaRPr lang="ru-RU" dirty="0"/>
          </a:p>
        </p:txBody>
      </p:sp>
    </p:spTree>
    <p:extLst>
      <p:ext uri="{BB962C8B-B14F-4D97-AF65-F5344CB8AC3E}">
        <p14:creationId xmlns:p14="http://schemas.microsoft.com/office/powerpoint/2010/main" val="7618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Розмір і сортування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a:t>
            </a:r>
            <a:r>
              <a:rPr lang="ru-RU" sz="1800" b="1" dirty="0" err="1">
                <a:highlight>
                  <a:srgbClr val="FFFF00"/>
                </a:highlight>
              </a:rPr>
              <a:t>Cтандартна</a:t>
            </a:r>
            <a:r>
              <a:rPr lang="ru-RU" sz="1800" b="1" dirty="0">
                <a:highlight>
                  <a:srgbClr val="FFFF00"/>
                </a:highlight>
              </a:rPr>
              <a:t> </a:t>
            </a:r>
            <a:r>
              <a:rPr lang="ru-RU" sz="1800" b="1" dirty="0" err="1">
                <a:highlight>
                  <a:srgbClr val="FFFF00"/>
                </a:highlight>
              </a:rPr>
              <a:t>бібліотека</a:t>
            </a:r>
            <a:r>
              <a:rPr lang="ru-RU" sz="1800" b="1" dirty="0">
                <a:highlight>
                  <a:srgbClr val="FFFF00"/>
                </a:highlight>
              </a:rPr>
              <a:t> C++ </a:t>
            </a:r>
            <a:r>
              <a:rPr lang="ru-RU" sz="1800" b="1" dirty="0" err="1">
                <a:highlight>
                  <a:srgbClr val="FFFF00"/>
                </a:highlight>
              </a:rPr>
              <a:t>використовує</a:t>
            </a:r>
            <a:r>
              <a:rPr lang="ru-RU" sz="1800" b="1" dirty="0">
                <a:highlight>
                  <a:srgbClr val="FFFF00"/>
                </a:highlight>
              </a:rPr>
              <a:t> </a:t>
            </a:r>
            <a:r>
              <a:rPr lang="ru-RU" sz="1800" b="1" dirty="0" err="1">
                <a:highlight>
                  <a:srgbClr val="FFFF00"/>
                </a:highlight>
              </a:rPr>
              <a:t>термін</a:t>
            </a:r>
            <a:r>
              <a:rPr lang="ru-RU" sz="1800" b="1" dirty="0">
                <a:highlight>
                  <a:srgbClr val="FFFF00"/>
                </a:highlight>
              </a:rPr>
              <a:t> «</a:t>
            </a:r>
            <a:r>
              <a:rPr lang="ru-RU" sz="1800" b="1" dirty="0" err="1">
                <a:highlight>
                  <a:srgbClr val="FFFF00"/>
                </a:highlight>
              </a:rPr>
              <a:t>розмір</a:t>
            </a:r>
            <a:r>
              <a:rPr lang="ru-RU" sz="1800" b="1" dirty="0">
                <a:highlight>
                  <a:srgbClr val="FFFF00"/>
                </a:highlight>
              </a:rPr>
              <a:t>» для </a:t>
            </a:r>
            <a:r>
              <a:rPr lang="ru-RU" sz="1800" b="1" dirty="0" err="1">
                <a:highlight>
                  <a:srgbClr val="FFFF00"/>
                </a:highlight>
              </a:rPr>
              <a:t>позначення</a:t>
            </a:r>
            <a:r>
              <a:rPr lang="ru-RU" sz="1800" b="1" dirty="0">
                <a:highlight>
                  <a:srgbClr val="FFFF00"/>
                </a:highlight>
              </a:rPr>
              <a:t> </a:t>
            </a:r>
            <a:r>
              <a:rPr lang="ru-RU" sz="1800" b="1" dirty="0" err="1">
                <a:highlight>
                  <a:srgbClr val="FFFF00"/>
                </a:highlight>
              </a:rPr>
              <a:t>довжини</a:t>
            </a:r>
            <a:r>
              <a:rPr lang="ru-RU" sz="1800" b="1" dirty="0">
                <a:highlight>
                  <a:srgbClr val="FFFF00"/>
                </a:highlight>
              </a:rPr>
              <a:t> </a:t>
            </a:r>
            <a:r>
              <a:rPr lang="ru-RU" sz="1800" b="1" dirty="0" err="1">
                <a:highlight>
                  <a:srgbClr val="FFFF00"/>
                </a:highlight>
              </a:rPr>
              <a:t>масиву</a:t>
            </a:r>
            <a:r>
              <a:rPr lang="ru-RU" sz="1800" b="1" dirty="0">
                <a:highlight>
                  <a:srgbClr val="FFFF00"/>
                </a:highlight>
              </a:rPr>
              <a:t> — не плутайте </a:t>
            </a:r>
            <a:r>
              <a:rPr lang="ru-RU" sz="1800" b="1" dirty="0" err="1">
                <a:highlight>
                  <a:srgbClr val="FFFF00"/>
                </a:highlight>
              </a:rPr>
              <a:t>це</a:t>
            </a:r>
            <a:r>
              <a:rPr lang="ru-RU" sz="1800" b="1" dirty="0">
                <a:highlight>
                  <a:srgbClr val="FFFF00"/>
                </a:highlight>
              </a:rPr>
              <a:t> з результатами </a:t>
            </a:r>
            <a:r>
              <a:rPr lang="ru-RU" sz="1800" b="1" dirty="0" err="1">
                <a:highlight>
                  <a:srgbClr val="FFFF00"/>
                </a:highlight>
              </a:rPr>
              <a:t>виконання</a:t>
            </a:r>
            <a:r>
              <a:rPr lang="ru-RU" sz="1800" b="1" dirty="0">
                <a:highlight>
                  <a:srgbClr val="FFFF00"/>
                </a:highlight>
              </a:rPr>
              <a:t> оператора </a:t>
            </a:r>
            <a:r>
              <a:rPr lang="ru-RU" sz="1800" b="1" dirty="0" err="1">
                <a:solidFill>
                  <a:schemeClr val="accent5">
                    <a:lumMod val="75000"/>
                  </a:schemeClr>
                </a:solidFill>
                <a:highlight>
                  <a:srgbClr val="FFFF00"/>
                </a:highlight>
                <a:latin typeface="Consolas" panose="020B0609020204030204" pitchFamily="49" charset="0"/>
              </a:rPr>
              <a:t>sizeof</a:t>
            </a:r>
            <a:r>
              <a:rPr lang="ru-RU" sz="1800" b="1" dirty="0">
                <a:highlight>
                  <a:srgbClr val="FFFF00"/>
                </a:highlight>
              </a:rPr>
              <a:t> </a:t>
            </a:r>
            <a:r>
              <a:rPr lang="ru-RU" sz="1800" b="1" dirty="0" err="1">
                <a:highlight>
                  <a:srgbClr val="FFFF00"/>
                </a:highlight>
              </a:rPr>
              <a:t>зі</a:t>
            </a:r>
            <a:r>
              <a:rPr lang="ru-RU" sz="1800" b="1" dirty="0">
                <a:highlight>
                  <a:srgbClr val="FFFF00"/>
                </a:highlight>
              </a:rPr>
              <a:t> </a:t>
            </a:r>
            <a:r>
              <a:rPr lang="ru-RU" sz="1800" b="1" dirty="0" err="1">
                <a:highlight>
                  <a:srgbClr val="FFFF00"/>
                </a:highlight>
              </a:rPr>
              <a:t>звичайним</a:t>
            </a:r>
            <a:r>
              <a:rPr lang="ru-RU" sz="1800" b="1" dirty="0">
                <a:highlight>
                  <a:srgbClr val="FFFF00"/>
                </a:highlight>
              </a:rPr>
              <a:t> </a:t>
            </a:r>
            <a:r>
              <a:rPr lang="ru-RU" sz="1800" b="1" dirty="0" err="1">
                <a:highlight>
                  <a:srgbClr val="FFFF00"/>
                </a:highlight>
              </a:rPr>
              <a:t>фіксованим</a:t>
            </a:r>
            <a:r>
              <a:rPr lang="ru-RU" sz="1800" b="1" dirty="0">
                <a:highlight>
                  <a:srgbClr val="FFFF00"/>
                </a:highlight>
              </a:rPr>
              <a:t> </a:t>
            </a:r>
            <a:r>
              <a:rPr lang="ru-RU" sz="1800" b="1" dirty="0" err="1">
                <a:highlight>
                  <a:srgbClr val="FFFF00"/>
                </a:highlight>
              </a:rPr>
              <a:t>масивом</a:t>
            </a:r>
            <a:r>
              <a:rPr lang="ru-RU" sz="1800" dirty="0"/>
              <a:t>, коли </a:t>
            </a:r>
            <a:r>
              <a:rPr lang="ru-RU" sz="1800" dirty="0" err="1"/>
              <a:t>повертається</a:t>
            </a:r>
            <a:r>
              <a:rPr lang="ru-RU" sz="1800" dirty="0"/>
              <a:t> </a:t>
            </a:r>
            <a:r>
              <a:rPr lang="ru-RU" sz="1800" dirty="0" err="1"/>
              <a:t>фактичний</a:t>
            </a:r>
            <a:r>
              <a:rPr lang="ru-RU" sz="1800" dirty="0"/>
              <a:t> </a:t>
            </a:r>
            <a:r>
              <a:rPr lang="ru-RU" sz="1800" dirty="0" err="1"/>
              <a:t>розмір</a:t>
            </a:r>
            <a:r>
              <a:rPr lang="ru-RU" sz="1800" dirty="0"/>
              <a:t> </a:t>
            </a:r>
            <a:r>
              <a:rPr lang="ru-RU" sz="1800" dirty="0" err="1"/>
              <a:t>масиву</a:t>
            </a:r>
            <a:r>
              <a:rPr lang="ru-RU" sz="1800" dirty="0"/>
              <a:t> в </a:t>
            </a:r>
            <a:r>
              <a:rPr lang="ru-RU" sz="1800" dirty="0" err="1"/>
              <a:t>пам’яті</a:t>
            </a:r>
            <a:r>
              <a:rPr lang="ru-RU" sz="1800" dirty="0"/>
              <a:t> (</a:t>
            </a:r>
            <a:r>
              <a:rPr lang="ru-RU" sz="1800" dirty="0" err="1">
                <a:solidFill>
                  <a:schemeClr val="accent5">
                    <a:lumMod val="75000"/>
                  </a:schemeClr>
                </a:solidFill>
                <a:latin typeface="Consolas" panose="020B0609020204030204" pitchFamily="49" charset="0"/>
              </a:rPr>
              <a:t>розмір_елементу</a:t>
            </a:r>
            <a:r>
              <a:rPr lang="ru-RU" sz="1800" dirty="0">
                <a:solidFill>
                  <a:schemeClr val="accent5">
                    <a:lumMod val="75000"/>
                  </a:schemeClr>
                </a:solidFill>
                <a:latin typeface="Consolas" panose="020B0609020204030204" pitchFamily="49" charset="0"/>
              </a:rPr>
              <a:t> * </a:t>
            </a:r>
            <a:r>
              <a:rPr lang="ru-RU" sz="1800" dirty="0" err="1">
                <a:solidFill>
                  <a:schemeClr val="accent5">
                    <a:lumMod val="75000"/>
                  </a:schemeClr>
                </a:solidFill>
                <a:latin typeface="Consolas" panose="020B0609020204030204" pitchFamily="49" charset="0"/>
              </a:rPr>
              <a:t>довжина_масиву</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Також</a:t>
            </a:r>
            <a:r>
              <a:rPr lang="ru-RU" sz="1800" dirty="0"/>
              <a:t> </a:t>
            </a:r>
            <a:r>
              <a:rPr lang="ru-RU" sz="1800" dirty="0" err="1"/>
              <a:t>зверніть</a:t>
            </a:r>
            <a:r>
              <a:rPr lang="ru-RU" sz="1800" dirty="0"/>
              <a:t> </a:t>
            </a:r>
            <a:r>
              <a:rPr lang="ru-RU" sz="1800" dirty="0" err="1"/>
              <a:t>увагу</a:t>
            </a:r>
            <a:r>
              <a:rPr lang="ru-RU" sz="1800" dirty="0"/>
              <a:t> на те, </a:t>
            </a:r>
            <a:r>
              <a:rPr lang="ru-RU" sz="1800" dirty="0" err="1"/>
              <a:t>що</a:t>
            </a:r>
            <a:r>
              <a:rPr lang="ru-RU" sz="1800" dirty="0"/>
              <a:t> ми </a:t>
            </a:r>
            <a:r>
              <a:rPr lang="ru-RU" sz="1800" dirty="0" err="1"/>
              <a:t>передаємо</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array</a:t>
            </a:r>
            <a:r>
              <a:rPr lang="ru-RU" sz="1800" dirty="0"/>
              <a:t> </a:t>
            </a:r>
            <a:r>
              <a:rPr lang="ru-RU" sz="1800" b="1" dirty="0">
                <a:highlight>
                  <a:srgbClr val="00FF00"/>
                </a:highlight>
              </a:rPr>
              <a:t>по (константному) </a:t>
            </a:r>
            <a:r>
              <a:rPr lang="ru-RU" sz="1800" b="1" dirty="0" err="1">
                <a:highlight>
                  <a:srgbClr val="00FF00"/>
                </a:highlight>
              </a:rPr>
              <a:t>посиланню</a:t>
            </a:r>
            <a:r>
              <a:rPr lang="ru-RU" sz="1800" dirty="0"/>
              <a:t>. </a:t>
            </a:r>
            <a:r>
              <a:rPr lang="ru-RU" sz="1800" b="1" dirty="0" err="1">
                <a:highlight>
                  <a:srgbClr val="00FF00"/>
                </a:highlight>
              </a:rPr>
              <a:t>Це</a:t>
            </a:r>
            <a:r>
              <a:rPr lang="ru-RU" sz="1800" b="1" dirty="0">
                <a:highlight>
                  <a:srgbClr val="00FF00"/>
                </a:highlight>
              </a:rPr>
              <a:t> робиться для того, </a:t>
            </a:r>
            <a:r>
              <a:rPr lang="ru-RU" sz="1800" b="1" dirty="0" err="1">
                <a:highlight>
                  <a:srgbClr val="00FF00"/>
                </a:highlight>
              </a:rPr>
              <a:t>щоб</a:t>
            </a:r>
            <a:r>
              <a:rPr lang="ru-RU" sz="1800" b="1" dirty="0">
                <a:highlight>
                  <a:srgbClr val="00FF00"/>
                </a:highlight>
              </a:rPr>
              <a:t> </a:t>
            </a:r>
            <a:r>
              <a:rPr lang="ru-RU" sz="1800" b="1" dirty="0" err="1">
                <a:highlight>
                  <a:srgbClr val="00FF00"/>
                </a:highlight>
              </a:rPr>
              <a:t>компілятор</a:t>
            </a:r>
            <a:r>
              <a:rPr lang="ru-RU" sz="1800" b="1" dirty="0">
                <a:highlight>
                  <a:srgbClr val="00FF00"/>
                </a:highlight>
              </a:rPr>
              <a:t> не </a:t>
            </a:r>
            <a:r>
              <a:rPr lang="ru-RU" sz="1800" b="1" dirty="0" err="1">
                <a:highlight>
                  <a:srgbClr val="00FF00"/>
                </a:highlight>
              </a:rPr>
              <a:t>виконував</a:t>
            </a:r>
            <a:r>
              <a:rPr lang="ru-RU" sz="1800" b="1" dirty="0">
                <a:highlight>
                  <a:srgbClr val="00FF00"/>
                </a:highlight>
              </a:rPr>
              <a:t> </a:t>
            </a:r>
            <a:r>
              <a:rPr lang="ru-RU" sz="1800" b="1" dirty="0" err="1">
                <a:highlight>
                  <a:srgbClr val="00FF00"/>
                </a:highlight>
              </a:rPr>
              <a:t>копіювання</a:t>
            </a:r>
            <a:r>
              <a:rPr lang="ru-RU" sz="1800" b="1" dirty="0">
                <a:highlight>
                  <a:srgbClr val="00FF00"/>
                </a:highlight>
              </a:rPr>
              <a:t> </a:t>
            </a:r>
            <a:r>
              <a:rPr lang="ru-RU" sz="1800" b="1" dirty="0" err="1">
                <a:highlight>
                  <a:srgbClr val="00FF00"/>
                </a:highlight>
              </a:rPr>
              <a:t>масиву</a:t>
            </a:r>
            <a:r>
              <a:rPr lang="ru-RU" sz="1800" b="1" dirty="0">
                <a:highlight>
                  <a:srgbClr val="00FF00"/>
                </a:highlight>
              </a:rPr>
              <a:t> при </a:t>
            </a:r>
            <a:r>
              <a:rPr lang="ru-RU" sz="1800" b="1" dirty="0" err="1">
                <a:highlight>
                  <a:srgbClr val="00FF00"/>
                </a:highlight>
              </a:rPr>
              <a:t>передачі</a:t>
            </a:r>
            <a:r>
              <a:rPr lang="ru-RU" sz="1800" b="1" dirty="0">
                <a:highlight>
                  <a:srgbClr val="00FF00"/>
                </a:highlight>
              </a:rPr>
              <a:t> в </a:t>
            </a:r>
            <a:r>
              <a:rPr lang="ru-RU" sz="1800" b="1" dirty="0" err="1">
                <a:highlight>
                  <a:srgbClr val="00FF00"/>
                </a:highlight>
              </a:rPr>
              <a:t>функцію</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00FF00"/>
                </a:highlight>
              </a:rPr>
              <a:t>Правило: </a:t>
            </a:r>
            <a:r>
              <a:rPr lang="ru-RU" sz="1800" b="1" dirty="0" err="1">
                <a:highlight>
                  <a:srgbClr val="00FF00"/>
                </a:highlight>
              </a:rPr>
              <a:t>Завжди</a:t>
            </a:r>
            <a:r>
              <a:rPr lang="ru-RU" sz="1800" b="1" dirty="0">
                <a:highlight>
                  <a:srgbClr val="00FF00"/>
                </a:highlight>
              </a:rPr>
              <a:t> передавайте </a:t>
            </a:r>
            <a:r>
              <a:rPr lang="ru-RU" sz="1800" b="1" dirty="0" err="1">
                <a:solidFill>
                  <a:schemeClr val="accent5">
                    <a:lumMod val="75000"/>
                  </a:schemeClr>
                </a:solidFill>
                <a:highlight>
                  <a:srgbClr val="00FF00"/>
                </a:highlight>
                <a:latin typeface="Consolas" panose="020B0609020204030204" pitchFamily="49" charset="0"/>
              </a:rPr>
              <a:t>std</a:t>
            </a:r>
            <a:r>
              <a:rPr lang="ru-RU" sz="1800" b="1" dirty="0">
                <a:solidFill>
                  <a:schemeClr val="accent5">
                    <a:lumMod val="75000"/>
                  </a:schemeClr>
                </a:solidFill>
                <a:highlight>
                  <a:srgbClr val="00FF00"/>
                </a:highlight>
                <a:latin typeface="Consolas" panose="020B0609020204030204" pitchFamily="49" charset="0"/>
              </a:rPr>
              <a:t>::</a:t>
            </a:r>
            <a:r>
              <a:rPr lang="ru-RU" sz="1800" b="1" dirty="0" err="1">
                <a:solidFill>
                  <a:schemeClr val="accent5">
                    <a:lumMod val="75000"/>
                  </a:schemeClr>
                </a:solidFill>
                <a:highlight>
                  <a:srgbClr val="00FF00"/>
                </a:highlight>
                <a:latin typeface="Consolas" panose="020B0609020204030204" pitchFamily="49" charset="0"/>
              </a:rPr>
              <a:t>array</a:t>
            </a:r>
            <a:r>
              <a:rPr lang="ru-RU" sz="1800" b="1" dirty="0">
                <a:solidFill>
                  <a:schemeClr val="accent5">
                    <a:lumMod val="75000"/>
                  </a:schemeClr>
                </a:solidFill>
                <a:highlight>
                  <a:srgbClr val="00FF00"/>
                </a:highlight>
                <a:latin typeface="Consolas" panose="020B0609020204030204" pitchFamily="49" charset="0"/>
              </a:rPr>
              <a:t> </a:t>
            </a:r>
            <a:r>
              <a:rPr lang="ru-RU" sz="1800" b="1" dirty="0">
                <a:highlight>
                  <a:srgbClr val="00FF00"/>
                </a:highlight>
              </a:rPr>
              <a:t>в </a:t>
            </a:r>
            <a:r>
              <a:rPr lang="ru-RU" sz="1800" b="1" dirty="0" err="1">
                <a:highlight>
                  <a:srgbClr val="00FF00"/>
                </a:highlight>
              </a:rPr>
              <a:t>функцію</a:t>
            </a:r>
            <a:r>
              <a:rPr lang="ru-RU" sz="1800" b="1" dirty="0">
                <a:highlight>
                  <a:srgbClr val="00FF00"/>
                </a:highlight>
              </a:rPr>
              <a:t> по </a:t>
            </a:r>
            <a:r>
              <a:rPr lang="ru-RU" sz="1800" b="1" dirty="0" err="1">
                <a:highlight>
                  <a:srgbClr val="00FF00"/>
                </a:highlight>
              </a:rPr>
              <a:t>звичайному</a:t>
            </a:r>
            <a:r>
              <a:rPr lang="ru-RU" sz="1800" b="1" dirty="0">
                <a:highlight>
                  <a:srgbClr val="00FF00"/>
                </a:highlight>
              </a:rPr>
              <a:t> </a:t>
            </a:r>
            <a:r>
              <a:rPr lang="ru-RU" sz="1800" b="1" dirty="0" err="1">
                <a:highlight>
                  <a:srgbClr val="00FF00"/>
                </a:highlight>
              </a:rPr>
              <a:t>або</a:t>
            </a:r>
            <a:r>
              <a:rPr lang="ru-RU" sz="1800" b="1" dirty="0">
                <a:highlight>
                  <a:srgbClr val="00FF00"/>
                </a:highlight>
              </a:rPr>
              <a:t> константному </a:t>
            </a:r>
            <a:r>
              <a:rPr lang="ru-RU" sz="1800" b="1" dirty="0" err="1">
                <a:highlight>
                  <a:srgbClr val="00FF00"/>
                </a:highlight>
              </a:rPr>
              <a:t>посиланню</a:t>
            </a:r>
            <a:r>
              <a:rPr lang="ru-RU" sz="1800" dirty="0"/>
              <a:t>.</a:t>
            </a:r>
            <a:endParaRPr lang="uk-UA" sz="1800" dirty="0"/>
          </a:p>
        </p:txBody>
      </p:sp>
    </p:spTree>
    <p:extLst>
      <p:ext uri="{BB962C8B-B14F-4D97-AF65-F5344CB8AC3E}">
        <p14:creationId xmlns:p14="http://schemas.microsoft.com/office/powerpoint/2010/main" val="10922295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6EAA7BB-8358-41CD-BBBB-E7BB9ABB49C1}"/>
              </a:ext>
            </a:extLst>
          </p:cNvPr>
          <p:cNvPicPr>
            <a:picLocks noChangeAspect="1"/>
          </p:cNvPicPr>
          <p:nvPr/>
        </p:nvPicPr>
        <p:blipFill>
          <a:blip r:embed="rId2"/>
          <a:stretch>
            <a:fillRect/>
          </a:stretch>
        </p:blipFill>
        <p:spPr>
          <a:xfrm>
            <a:off x="2357922" y="0"/>
            <a:ext cx="7476153" cy="6858000"/>
          </a:xfrm>
          <a:prstGeom prst="rect">
            <a:avLst/>
          </a:prstGeom>
        </p:spPr>
      </p:pic>
      <p:pic>
        <p:nvPicPr>
          <p:cNvPr id="7" name="Рисунок 6">
            <a:extLst>
              <a:ext uri="{FF2B5EF4-FFF2-40B4-BE49-F238E27FC236}">
                <a16:creationId xmlns:a16="http://schemas.microsoft.com/office/drawing/2014/main" id="{C1BF3DAF-BED9-457B-BED2-6FA13FADEF09}"/>
              </a:ext>
            </a:extLst>
          </p:cNvPr>
          <p:cNvPicPr>
            <a:picLocks noChangeAspect="1"/>
          </p:cNvPicPr>
          <p:nvPr/>
        </p:nvPicPr>
        <p:blipFill>
          <a:blip r:embed="rId3"/>
          <a:stretch>
            <a:fillRect/>
          </a:stretch>
        </p:blipFill>
        <p:spPr>
          <a:xfrm>
            <a:off x="10241404" y="2614660"/>
            <a:ext cx="514422" cy="2486372"/>
          </a:xfrm>
          <a:prstGeom prst="rect">
            <a:avLst/>
          </a:prstGeom>
        </p:spPr>
      </p:pic>
    </p:spTree>
    <p:extLst>
      <p:ext uri="{BB962C8B-B14F-4D97-AF65-F5344CB8AC3E}">
        <p14:creationId xmlns:p14="http://schemas.microsoft.com/office/powerpoint/2010/main" val="1018160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Точність</a:t>
            </a:r>
            <a:r>
              <a:rPr lang="ru-RU" b="1" dirty="0"/>
              <a:t>, </a:t>
            </a:r>
            <a:r>
              <a:rPr lang="ru-RU" b="1" dirty="0" err="1"/>
              <a:t>запис</a:t>
            </a:r>
            <a:r>
              <a:rPr lang="ru-RU" b="1" dirty="0"/>
              <a:t> чисел і </a:t>
            </a:r>
            <a:r>
              <a:rPr lang="ru-RU" b="1" dirty="0" err="1"/>
              <a:t>десяткова</a:t>
            </a:r>
            <a:r>
              <a:rPr lang="ru-RU" b="1" dirty="0"/>
              <a:t> </a:t>
            </a:r>
            <a:r>
              <a:rPr lang="ru-RU" b="1" dirty="0" err="1"/>
              <a:t>крапка</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dirty="0"/>
              <a:t>Використовуючи маніпулятори (або </a:t>
            </a:r>
            <a:r>
              <a:rPr lang="uk-UA" sz="1800" dirty="0" err="1"/>
              <a:t>флаги</a:t>
            </a:r>
            <a:r>
              <a:rPr lang="uk-UA" sz="1800" dirty="0"/>
              <a:t>), можна змінити точність і формат виводу значень типу з плаваючою крапкою.</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err="1"/>
              <a:t>Флаги</a:t>
            </a:r>
            <a:r>
              <a:rPr lang="uk-UA" sz="1800" dirty="0"/>
              <a:t> групи форматування </a:t>
            </a:r>
            <a:r>
              <a:rPr lang="en-US" sz="1800" dirty="0" err="1">
                <a:solidFill>
                  <a:schemeClr val="accent5">
                    <a:lumMod val="75000"/>
                  </a:schemeClr>
                </a:solidFill>
                <a:latin typeface="Consolas" panose="020B0609020204030204" pitchFamily="49" charset="0"/>
              </a:rPr>
              <a:t>floatfield</a:t>
            </a:r>
            <a:r>
              <a:rPr lang="en-US" sz="1800" dirty="0"/>
              <a:t>:</a:t>
            </a:r>
          </a:p>
          <a:p>
            <a:pPr marL="540000" indent="360000">
              <a:lnSpc>
                <a:spcPct val="150000"/>
              </a:lnSpc>
              <a:spcBef>
                <a:spcPts val="0"/>
              </a:spcBef>
              <a:buNone/>
            </a:pPr>
            <a:r>
              <a:rPr lang="en-US" sz="1800" dirty="0"/>
              <a:t>   </a:t>
            </a:r>
            <a:r>
              <a:rPr lang="en-US" sz="1800" dirty="0">
                <a:solidFill>
                  <a:schemeClr val="accent5">
                    <a:lumMod val="75000"/>
                  </a:schemeClr>
                </a:solidFill>
                <a:latin typeface="Consolas" panose="020B0609020204030204" pitchFamily="49" charset="0"/>
              </a:rPr>
              <a:t>fixed</a:t>
            </a:r>
            <a:r>
              <a:rPr lang="en-US" sz="1800" dirty="0"/>
              <a:t> — </a:t>
            </a:r>
            <a:r>
              <a:rPr lang="uk-UA" sz="1800" dirty="0"/>
              <a:t>використовується десятковий запис чисел типу з плаваючою крапкою;</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scientific</a:t>
            </a:r>
            <a:r>
              <a:rPr lang="en-US" sz="1800" dirty="0"/>
              <a:t> — </a:t>
            </a:r>
            <a:r>
              <a:rPr lang="uk-UA" sz="1800" dirty="0"/>
              <a:t>використовується експоненціальний запис чисел типу з плаваючою крапкою;</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showpoint</a:t>
            </a:r>
            <a:r>
              <a:rPr lang="en-US" sz="1800" dirty="0"/>
              <a:t> — </a:t>
            </a:r>
            <a:r>
              <a:rPr lang="uk-UA" sz="1800" dirty="0"/>
              <a:t>завжди відображається десяткова крапка і кінцеві нулі для чисел типу з плаваючою крапкою.</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Маніпулятори:</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fixed</a:t>
            </a:r>
            <a:r>
              <a:rPr lang="en-US" sz="1800" dirty="0"/>
              <a:t> — </a:t>
            </a:r>
            <a:r>
              <a:rPr lang="uk-UA" sz="1800" dirty="0"/>
              <a:t>використовується десятковий запис значень;</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scientific</a:t>
            </a:r>
            <a:r>
              <a:rPr lang="en-US" sz="1800" dirty="0"/>
              <a:t> — </a:t>
            </a:r>
            <a:r>
              <a:rPr lang="uk-UA" sz="1800" dirty="0"/>
              <a:t>використовується експоненціальний запис значень;</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showpoint</a:t>
            </a:r>
            <a:r>
              <a:rPr lang="en-US" sz="1800" dirty="0"/>
              <a:t> — </a:t>
            </a:r>
            <a:r>
              <a:rPr lang="uk-UA" sz="1800" dirty="0"/>
              <a:t>відображається десяткова крапка і кінцеві нулі чисел типу з плаваючою крапкою;</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noshowpoint</a:t>
            </a:r>
            <a:r>
              <a:rPr lang="en-US" sz="1800" dirty="0"/>
              <a:t> — </a:t>
            </a:r>
            <a:r>
              <a:rPr lang="uk-UA" sz="1800" dirty="0"/>
              <a:t>не відображаються десяткова крапка і кінцеві нулі чисел типу з плаваючою крапкою;</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setprecision</a:t>
            </a:r>
            <a:r>
              <a:rPr lang="en-US" sz="1800" dirty="0">
                <a:solidFill>
                  <a:schemeClr val="accent5">
                    <a:lumMod val="75000"/>
                  </a:schemeClr>
                </a:solidFill>
                <a:latin typeface="Consolas" panose="020B0609020204030204" pitchFamily="49" charset="0"/>
              </a:rPr>
              <a:t>(int) </a:t>
            </a:r>
            <a:r>
              <a:rPr lang="en-US" sz="1800" dirty="0"/>
              <a:t>— </a:t>
            </a:r>
            <a:r>
              <a:rPr lang="uk-UA" sz="1800" dirty="0"/>
              <a:t>вказуємо точність для чисел типу з плаваючою крапкою.</a:t>
            </a:r>
          </a:p>
        </p:txBody>
      </p:sp>
    </p:spTree>
    <p:extLst>
      <p:ext uri="{BB962C8B-B14F-4D97-AF65-F5344CB8AC3E}">
        <p14:creationId xmlns:p14="http://schemas.microsoft.com/office/powerpoint/2010/main" val="30121527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Методи:</a:t>
            </a:r>
          </a:p>
          <a:p>
            <a:pPr marL="540000" indent="360000">
              <a:lnSpc>
                <a:spcPct val="150000"/>
              </a:lnSpc>
              <a:spcBef>
                <a:spcPts val="0"/>
              </a:spcBef>
              <a:buNone/>
            </a:pP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precision() </a:t>
            </a:r>
            <a:r>
              <a:rPr lang="en-US" sz="1800" dirty="0"/>
              <a:t>— </a:t>
            </a:r>
            <a:r>
              <a:rPr lang="uk-UA" sz="1800" dirty="0"/>
              <a:t>повертаємо поточну точність для чисел типу з плаваючою крапкою;</a:t>
            </a:r>
          </a:p>
          <a:p>
            <a:pPr marL="540000" indent="360000">
              <a:lnSpc>
                <a:spcPct val="150000"/>
              </a:lnSpc>
              <a:spcBef>
                <a:spcPts val="0"/>
              </a:spcBef>
              <a:buNone/>
            </a:pP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precision(int) </a:t>
            </a:r>
            <a:r>
              <a:rPr lang="en-US" sz="1800" dirty="0"/>
              <a:t>— </a:t>
            </a:r>
            <a:r>
              <a:rPr lang="uk-UA" sz="1800" dirty="0"/>
              <a:t>вказуємо точність для чисел типу з плаваючою крапкою.</a:t>
            </a:r>
          </a:p>
          <a:p>
            <a:pPr marL="540000" indent="360000">
              <a:lnSpc>
                <a:spcPct val="150000"/>
              </a:lnSpc>
              <a:spcBef>
                <a:spcPts val="0"/>
              </a:spcBef>
              <a:buNone/>
            </a:pPr>
            <a:r>
              <a:rPr lang="uk-UA" sz="1800" dirty="0"/>
              <a:t>Якщо використовується десятковий або експоненціальний запис чисел, то точність визначає кількість цифр після коми/крапки. Зверніть увагу, якщо точність менше кількості значущих цифр, то число буде округлено. Наприклад:</a:t>
            </a:r>
          </a:p>
        </p:txBody>
      </p:sp>
    </p:spTree>
    <p:extLst>
      <p:ext uri="{BB962C8B-B14F-4D97-AF65-F5344CB8AC3E}">
        <p14:creationId xmlns:p14="http://schemas.microsoft.com/office/powerpoint/2010/main" val="21648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3CFB83C-4F36-45C1-9CAC-6757C73CE3EE}"/>
              </a:ext>
            </a:extLst>
          </p:cNvPr>
          <p:cNvPicPr>
            <a:picLocks noChangeAspect="1"/>
          </p:cNvPicPr>
          <p:nvPr/>
        </p:nvPicPr>
        <p:blipFill>
          <a:blip r:embed="rId2"/>
          <a:stretch>
            <a:fillRect/>
          </a:stretch>
        </p:blipFill>
        <p:spPr>
          <a:xfrm>
            <a:off x="3499044" y="0"/>
            <a:ext cx="7717194" cy="6858000"/>
          </a:xfrm>
          <a:prstGeom prst="rect">
            <a:avLst/>
          </a:prstGeom>
        </p:spPr>
      </p:pic>
      <p:pic>
        <p:nvPicPr>
          <p:cNvPr id="7" name="Рисунок 6">
            <a:extLst>
              <a:ext uri="{FF2B5EF4-FFF2-40B4-BE49-F238E27FC236}">
                <a16:creationId xmlns:a16="http://schemas.microsoft.com/office/drawing/2014/main" id="{C96AF838-98AE-4D1F-AD98-9EED27F4AF1B}"/>
              </a:ext>
            </a:extLst>
          </p:cNvPr>
          <p:cNvPicPr>
            <a:picLocks noChangeAspect="1"/>
          </p:cNvPicPr>
          <p:nvPr/>
        </p:nvPicPr>
        <p:blipFill>
          <a:blip r:embed="rId3"/>
          <a:stretch>
            <a:fillRect/>
          </a:stretch>
        </p:blipFill>
        <p:spPr>
          <a:xfrm>
            <a:off x="694227" y="2019264"/>
            <a:ext cx="1829055" cy="3677163"/>
          </a:xfrm>
          <a:prstGeom prst="rect">
            <a:avLst/>
          </a:prstGeom>
        </p:spPr>
      </p:pic>
    </p:spTree>
    <p:extLst>
      <p:ext uri="{BB962C8B-B14F-4D97-AF65-F5344CB8AC3E}">
        <p14:creationId xmlns:p14="http://schemas.microsoft.com/office/powerpoint/2010/main" val="37811453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Якщо</a:t>
            </a:r>
            <a:r>
              <a:rPr lang="ru-RU" sz="1800" dirty="0"/>
              <a:t> не </a:t>
            </a:r>
            <a:r>
              <a:rPr lang="ru-RU" sz="1800" dirty="0" err="1"/>
              <a:t>використовуються</a:t>
            </a:r>
            <a:r>
              <a:rPr lang="ru-RU" sz="1800" dirty="0"/>
              <a:t> </a:t>
            </a:r>
            <a:r>
              <a:rPr lang="ru-RU" sz="1800" dirty="0" err="1"/>
              <a:t>ні</a:t>
            </a:r>
            <a:r>
              <a:rPr lang="ru-RU" sz="1800" dirty="0"/>
              <a:t> </a:t>
            </a:r>
            <a:r>
              <a:rPr lang="ru-RU" sz="1800" dirty="0" err="1"/>
              <a:t>десятковий</a:t>
            </a:r>
            <a:r>
              <a:rPr lang="ru-RU" sz="1800" dirty="0"/>
              <a:t>, </a:t>
            </a:r>
            <a:r>
              <a:rPr lang="ru-RU" sz="1800" dirty="0" err="1"/>
              <a:t>ні</a:t>
            </a:r>
            <a:r>
              <a:rPr lang="ru-RU" sz="1800" dirty="0"/>
              <a:t> </a:t>
            </a:r>
            <a:r>
              <a:rPr lang="ru-RU" sz="1800" dirty="0" err="1"/>
              <a:t>експоненціальний</a:t>
            </a:r>
            <a:r>
              <a:rPr lang="ru-RU" sz="1800" dirty="0"/>
              <a:t> </a:t>
            </a:r>
            <a:r>
              <a:rPr lang="ru-RU" sz="1800" dirty="0" err="1"/>
              <a:t>запис</a:t>
            </a:r>
            <a:r>
              <a:rPr lang="ru-RU" sz="1800" dirty="0"/>
              <a:t> чисел, то </a:t>
            </a:r>
            <a:r>
              <a:rPr lang="ru-RU" sz="1800" dirty="0" err="1"/>
              <a:t>точність</a:t>
            </a:r>
            <a:r>
              <a:rPr lang="ru-RU" sz="1800" dirty="0"/>
              <a:t> </a:t>
            </a:r>
            <a:r>
              <a:rPr lang="ru-RU" sz="1800" dirty="0" err="1"/>
              <a:t>визначає</a:t>
            </a:r>
            <a:r>
              <a:rPr lang="ru-RU" sz="1800" dirty="0"/>
              <a:t>, </a:t>
            </a:r>
            <a:r>
              <a:rPr lang="ru-RU" sz="1800" dirty="0" err="1"/>
              <a:t>скільки</a:t>
            </a:r>
            <a:r>
              <a:rPr lang="ru-RU" sz="1800" dirty="0"/>
              <a:t> </a:t>
            </a:r>
            <a:r>
              <a:rPr lang="ru-RU" sz="1800" dirty="0" err="1"/>
              <a:t>значущих</a:t>
            </a:r>
            <a:r>
              <a:rPr lang="ru-RU" sz="1800" dirty="0"/>
              <a:t> цифр </a:t>
            </a:r>
            <a:r>
              <a:rPr lang="ru-RU" sz="1800" dirty="0" err="1"/>
              <a:t>відображатиметься</a:t>
            </a:r>
            <a:r>
              <a:rPr lang="ru-RU" sz="1800" dirty="0"/>
              <a:t>. </a:t>
            </a:r>
            <a:r>
              <a:rPr lang="ru-RU" sz="1800" dirty="0" err="1"/>
              <a:t>Наприклад</a:t>
            </a:r>
            <a:r>
              <a:rPr lang="ru-RU" sz="1800" dirty="0"/>
              <a:t>:</a:t>
            </a:r>
            <a:endParaRPr lang="uk-UA" sz="1800" dirty="0"/>
          </a:p>
        </p:txBody>
      </p:sp>
      <p:pic>
        <p:nvPicPr>
          <p:cNvPr id="5" name="Рисунок 4">
            <a:extLst>
              <a:ext uri="{FF2B5EF4-FFF2-40B4-BE49-F238E27FC236}">
                <a16:creationId xmlns:a16="http://schemas.microsoft.com/office/drawing/2014/main" id="{28D61418-D0C1-4121-BB5C-6596BECE9C27}"/>
              </a:ext>
            </a:extLst>
          </p:cNvPr>
          <p:cNvPicPr>
            <a:picLocks noChangeAspect="1"/>
          </p:cNvPicPr>
          <p:nvPr/>
        </p:nvPicPr>
        <p:blipFill>
          <a:blip r:embed="rId2"/>
          <a:stretch>
            <a:fillRect/>
          </a:stretch>
        </p:blipFill>
        <p:spPr>
          <a:xfrm>
            <a:off x="2895599" y="1874389"/>
            <a:ext cx="8669438" cy="4769283"/>
          </a:xfrm>
          <a:prstGeom prst="rect">
            <a:avLst/>
          </a:prstGeom>
        </p:spPr>
      </p:pic>
      <p:pic>
        <p:nvPicPr>
          <p:cNvPr id="7" name="Рисунок 6">
            <a:extLst>
              <a:ext uri="{FF2B5EF4-FFF2-40B4-BE49-F238E27FC236}">
                <a16:creationId xmlns:a16="http://schemas.microsoft.com/office/drawing/2014/main" id="{72A76912-BAA8-4A36-B3FC-2DE4ABBCC7D9}"/>
              </a:ext>
            </a:extLst>
          </p:cNvPr>
          <p:cNvPicPr>
            <a:picLocks noChangeAspect="1"/>
          </p:cNvPicPr>
          <p:nvPr/>
        </p:nvPicPr>
        <p:blipFill>
          <a:blip r:embed="rId3"/>
          <a:stretch>
            <a:fillRect/>
          </a:stretch>
        </p:blipFill>
        <p:spPr>
          <a:xfrm>
            <a:off x="1428315" y="2990949"/>
            <a:ext cx="1047896" cy="1733792"/>
          </a:xfrm>
          <a:prstGeom prst="rect">
            <a:avLst/>
          </a:prstGeom>
        </p:spPr>
      </p:pic>
    </p:spTree>
    <p:extLst>
      <p:ext uri="{BB962C8B-B14F-4D97-AF65-F5344CB8AC3E}">
        <p14:creationId xmlns:p14="http://schemas.microsoft.com/office/powerpoint/2010/main" val="2898837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Ширина поля, </a:t>
            </a:r>
            <a:r>
              <a:rPr lang="ru-RU" b="1" dirty="0" err="1"/>
              <a:t>символи-заповнювачі</a:t>
            </a:r>
            <a:r>
              <a:rPr lang="ru-RU" b="1" dirty="0"/>
              <a:t> і </a:t>
            </a:r>
            <a:r>
              <a:rPr lang="ru-RU" b="1" dirty="0" err="1"/>
              <a:t>вирівнювання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Зазвичай</a:t>
            </a:r>
            <a:r>
              <a:rPr lang="ru-RU" sz="1800" dirty="0"/>
              <a:t> числа </a:t>
            </a:r>
            <a:r>
              <a:rPr lang="ru-RU" sz="1800" dirty="0" err="1"/>
              <a:t>виводяться</a:t>
            </a:r>
            <a:r>
              <a:rPr lang="ru-RU" sz="1800" dirty="0"/>
              <a:t> без </a:t>
            </a:r>
            <a:r>
              <a:rPr lang="ru-RU" sz="1800" dirty="0" err="1"/>
              <a:t>урахування</a:t>
            </a:r>
            <a:r>
              <a:rPr lang="ru-RU" sz="1800" dirty="0"/>
              <a:t> простору </a:t>
            </a:r>
            <a:r>
              <a:rPr lang="ru-RU" sz="1800" dirty="0" err="1"/>
              <a:t>навколо</a:t>
            </a:r>
            <a:r>
              <a:rPr lang="ru-RU" sz="1800" dirty="0"/>
              <a:t> них. </a:t>
            </a:r>
            <a:r>
              <a:rPr lang="ru-RU" sz="1800" dirty="0" err="1"/>
              <a:t>Проте</a:t>
            </a:r>
            <a:r>
              <a:rPr lang="ru-RU" sz="1800" dirty="0"/>
              <a:t>, числа </a:t>
            </a:r>
            <a:r>
              <a:rPr lang="ru-RU" sz="1800" dirty="0" err="1"/>
              <a:t>можна</a:t>
            </a:r>
            <a:r>
              <a:rPr lang="ru-RU" sz="1800" dirty="0"/>
              <a:t> </a:t>
            </a:r>
            <a:r>
              <a:rPr lang="ru-RU" sz="1800" dirty="0" err="1"/>
              <a:t>вирівнювати</a:t>
            </a:r>
            <a:r>
              <a:rPr lang="ru-RU" sz="1800" dirty="0"/>
              <a:t>. </a:t>
            </a:r>
            <a:r>
              <a:rPr lang="ru-RU" sz="1800" dirty="0" err="1"/>
              <a:t>Щоб</a:t>
            </a:r>
            <a:r>
              <a:rPr lang="ru-RU" sz="1800" dirty="0"/>
              <a:t> </a:t>
            </a:r>
            <a:r>
              <a:rPr lang="ru-RU" sz="1800" dirty="0" err="1"/>
              <a:t>це</a:t>
            </a:r>
            <a:r>
              <a:rPr lang="ru-RU" sz="1800" dirty="0"/>
              <a:t> </a:t>
            </a:r>
            <a:r>
              <a:rPr lang="ru-RU" sz="1800" dirty="0" err="1"/>
              <a:t>зробити</a:t>
            </a:r>
            <a:r>
              <a:rPr lang="ru-RU" sz="1800" dirty="0"/>
              <a:t>, </a:t>
            </a:r>
            <a:r>
              <a:rPr lang="ru-RU" sz="1800" dirty="0" err="1"/>
              <a:t>потрібно</a:t>
            </a:r>
            <a:r>
              <a:rPr lang="ru-RU" sz="1800" dirty="0"/>
              <a:t> </a:t>
            </a:r>
            <a:r>
              <a:rPr lang="ru-RU" sz="1800" dirty="0" err="1"/>
              <a:t>спочатку</a:t>
            </a:r>
            <a:r>
              <a:rPr lang="ru-RU" sz="1800" dirty="0"/>
              <a:t> </a:t>
            </a:r>
            <a:r>
              <a:rPr lang="ru-RU" sz="1800" dirty="0" err="1"/>
              <a:t>визначити</a:t>
            </a:r>
            <a:r>
              <a:rPr lang="ru-RU" sz="1800" dirty="0"/>
              <a:t> ширину поля (</a:t>
            </a:r>
            <a:r>
              <a:rPr lang="ru-RU" sz="1800" dirty="0" err="1"/>
              <a:t>тобто</a:t>
            </a:r>
            <a:r>
              <a:rPr lang="ru-RU" sz="1800" dirty="0"/>
              <a:t> </a:t>
            </a:r>
            <a:r>
              <a:rPr lang="ru-RU" sz="1800" dirty="0" err="1"/>
              <a:t>кількість</a:t>
            </a:r>
            <a:r>
              <a:rPr lang="ru-RU" sz="1800" dirty="0"/>
              <a:t> простору (</a:t>
            </a:r>
            <a:r>
              <a:rPr lang="ru-RU" sz="1800" dirty="0" err="1"/>
              <a:t>пробілів</a:t>
            </a:r>
            <a:r>
              <a:rPr lang="ru-RU" sz="1800" dirty="0"/>
              <a:t>) </a:t>
            </a:r>
            <a:r>
              <a:rPr lang="ru-RU" sz="1800" dirty="0" err="1"/>
              <a:t>навколо</a:t>
            </a:r>
            <a:r>
              <a:rPr lang="ru-RU" sz="1800" dirty="0"/>
              <a:t> </a:t>
            </a:r>
            <a:r>
              <a:rPr lang="ru-RU" sz="1800" dirty="0" err="1"/>
              <a:t>значень</a:t>
            </a:r>
            <a:r>
              <a:rPr lang="ru-RU" sz="1800" dirty="0"/>
              <a:t>).</a:t>
            </a:r>
            <a:endParaRPr lang="en-US" sz="1800" dirty="0"/>
          </a:p>
          <a:p>
            <a:pPr marL="540000" indent="360000">
              <a:lnSpc>
                <a:spcPct val="150000"/>
              </a:lnSpc>
              <a:spcBef>
                <a:spcPts val="0"/>
              </a:spcBef>
              <a:buNone/>
            </a:pPr>
            <a:r>
              <a:rPr lang="uk-UA" sz="1800" b="1" dirty="0" err="1">
                <a:highlight>
                  <a:srgbClr val="00FF00"/>
                </a:highlight>
              </a:rPr>
              <a:t>Флаги</a:t>
            </a:r>
            <a:r>
              <a:rPr lang="uk-UA" sz="1800" dirty="0"/>
              <a:t> групи форматування </a:t>
            </a:r>
            <a:r>
              <a:rPr lang="en-US" sz="1800" dirty="0" err="1">
                <a:solidFill>
                  <a:schemeClr val="accent5">
                    <a:lumMod val="75000"/>
                  </a:schemeClr>
                </a:solidFill>
                <a:latin typeface="Consolas" panose="020B0609020204030204" pitchFamily="49" charset="0"/>
              </a:rPr>
              <a:t>adjustfield</a:t>
            </a:r>
            <a:r>
              <a:rPr lang="en-US" sz="1800" dirty="0"/>
              <a:t>:</a:t>
            </a:r>
          </a:p>
          <a:p>
            <a:pPr marL="540000" indent="360000">
              <a:lnSpc>
                <a:spcPct val="150000"/>
              </a:lnSpc>
              <a:spcBef>
                <a:spcPts val="0"/>
              </a:spcBef>
              <a:buNone/>
            </a:pPr>
            <a:r>
              <a:rPr lang="en-US" sz="1800" dirty="0"/>
              <a:t>   </a:t>
            </a:r>
            <a:r>
              <a:rPr lang="en-US" sz="1800" dirty="0">
                <a:solidFill>
                  <a:schemeClr val="accent5">
                    <a:lumMod val="75000"/>
                  </a:schemeClr>
                </a:solidFill>
                <a:latin typeface="Consolas" panose="020B0609020204030204" pitchFamily="49" charset="0"/>
              </a:rPr>
              <a:t>internal</a:t>
            </a:r>
            <a:r>
              <a:rPr lang="en-US" sz="1800" dirty="0"/>
              <a:t> — </a:t>
            </a:r>
            <a:r>
              <a:rPr lang="uk-UA" sz="1800" dirty="0"/>
              <a:t>знак значення вирівнюється по лівому краю, а саме значення — по правому краю;</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left</a:t>
            </a:r>
            <a:r>
              <a:rPr lang="en-US" sz="1800" dirty="0"/>
              <a:t> — </a:t>
            </a:r>
            <a:r>
              <a:rPr lang="uk-UA" sz="1800" dirty="0"/>
              <a:t>значення і його знак вирівнюються по лівому краю;</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right</a:t>
            </a:r>
            <a:r>
              <a:rPr lang="en-US" sz="1800" dirty="0"/>
              <a:t> — </a:t>
            </a:r>
            <a:r>
              <a:rPr lang="uk-UA" sz="1800" dirty="0"/>
              <a:t>значення і його знак вирівнюються по правому краю.</a:t>
            </a:r>
            <a:endParaRPr lang="en-US"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Маніпулятори</a:t>
            </a:r>
            <a:r>
              <a:rPr lang="uk-UA" sz="1800" dirty="0"/>
              <a:t>:</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internal</a:t>
            </a:r>
            <a:r>
              <a:rPr lang="en-US" sz="1800" dirty="0"/>
              <a:t> — </a:t>
            </a:r>
            <a:r>
              <a:rPr lang="uk-UA" sz="1800" dirty="0"/>
              <a:t>знак значення вирівнюється по лівому краю, а саме значення — по правому краю;</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left</a:t>
            </a:r>
            <a:r>
              <a:rPr lang="en-US" sz="1800" dirty="0"/>
              <a:t> — </a:t>
            </a:r>
            <a:r>
              <a:rPr lang="uk-UA" sz="1800" dirty="0"/>
              <a:t>значення і його знак вирівнюються по лівому краю;</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right</a:t>
            </a:r>
            <a:r>
              <a:rPr lang="en-US" sz="1800" dirty="0"/>
              <a:t> — </a:t>
            </a:r>
            <a:r>
              <a:rPr lang="uk-UA" sz="1800" dirty="0"/>
              <a:t>значення і його знак вирівнюються по правому краю;</a:t>
            </a:r>
          </a:p>
          <a:p>
            <a:pPr marL="540000" indent="360000">
              <a:lnSpc>
                <a:spcPct val="150000"/>
              </a:lnSpc>
              <a:spcBef>
                <a:spcPts val="0"/>
              </a:spcBef>
              <a:buNone/>
            </a:pPr>
            <a:r>
              <a:rPr lang="uk-UA"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setfill</a:t>
            </a:r>
            <a:r>
              <a:rPr lang="en-US" sz="1800" dirty="0">
                <a:solidFill>
                  <a:schemeClr val="accent5">
                    <a:lumMod val="75000"/>
                  </a:schemeClr>
                </a:solidFill>
                <a:latin typeface="Consolas" panose="020B0609020204030204" pitchFamily="49" charset="0"/>
              </a:rPr>
              <a:t>(char)</a:t>
            </a:r>
            <a:r>
              <a:rPr lang="en-US" sz="1800" dirty="0"/>
              <a:t> — </a:t>
            </a:r>
            <a:r>
              <a:rPr lang="uk-UA" sz="1800" dirty="0"/>
              <a:t>вказуємо символ-заповнювач;</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setw</a:t>
            </a:r>
            <a:r>
              <a:rPr lang="en-US" sz="1800" dirty="0">
                <a:solidFill>
                  <a:schemeClr val="accent5">
                    <a:lumMod val="75000"/>
                  </a:schemeClr>
                </a:solidFill>
                <a:latin typeface="Consolas" panose="020B0609020204030204" pitchFamily="49" charset="0"/>
              </a:rPr>
              <a:t>(int) </a:t>
            </a:r>
            <a:r>
              <a:rPr lang="en-US" sz="1800" dirty="0"/>
              <a:t>— </a:t>
            </a:r>
            <a:r>
              <a:rPr lang="uk-UA" sz="1800" dirty="0"/>
              <a:t>вказуємо ширину поля.</a:t>
            </a:r>
          </a:p>
        </p:txBody>
      </p:sp>
    </p:spTree>
    <p:extLst>
      <p:ext uri="{BB962C8B-B14F-4D97-AF65-F5344CB8AC3E}">
        <p14:creationId xmlns:p14="http://schemas.microsoft.com/office/powerpoint/2010/main" val="38605608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Методи:</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fill() </a:t>
            </a:r>
            <a:r>
              <a:rPr lang="en-US" sz="1800" dirty="0"/>
              <a:t>— </a:t>
            </a:r>
            <a:r>
              <a:rPr lang="uk-UA" sz="1800" dirty="0"/>
              <a:t>повертаємо поточний символ-заповнювач;</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fill(char) </a:t>
            </a:r>
            <a:r>
              <a:rPr lang="en-US" sz="1800" dirty="0"/>
              <a:t>— </a:t>
            </a:r>
            <a:r>
              <a:rPr lang="uk-UA" sz="1800" dirty="0"/>
              <a:t>вказуємо новий символ-заповнювач;</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width() </a:t>
            </a:r>
            <a:r>
              <a:rPr lang="en-US" sz="1800" dirty="0"/>
              <a:t>— </a:t>
            </a:r>
            <a:r>
              <a:rPr lang="uk-UA" sz="1800" dirty="0"/>
              <a:t>повертаємо поточну ширину поля;</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width(int) </a:t>
            </a:r>
            <a:r>
              <a:rPr lang="en-US" sz="1800" dirty="0"/>
              <a:t>— </a:t>
            </a:r>
            <a:r>
              <a:rPr lang="uk-UA" sz="1800" dirty="0"/>
              <a:t>вказуємо ширину поля.</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Щоб</a:t>
            </a:r>
            <a:r>
              <a:rPr lang="ru-RU" sz="1800" dirty="0"/>
              <a:t> </a:t>
            </a:r>
            <a:r>
              <a:rPr lang="ru-RU" sz="1800" dirty="0" err="1"/>
              <a:t>використовувати</a:t>
            </a:r>
            <a:r>
              <a:rPr lang="ru-RU" sz="1800" dirty="0"/>
              <a:t> будь-</a:t>
            </a:r>
            <a:r>
              <a:rPr lang="ru-RU" sz="1800" dirty="0" err="1"/>
              <a:t>який</a:t>
            </a:r>
            <a:r>
              <a:rPr lang="ru-RU" sz="1800" dirty="0"/>
              <a:t> з </a:t>
            </a:r>
            <a:r>
              <a:rPr lang="ru-RU" sz="1800" dirty="0" err="1"/>
              <a:t>вищеперерахованих</a:t>
            </a:r>
            <a:r>
              <a:rPr lang="ru-RU" sz="1800" dirty="0"/>
              <a:t> </a:t>
            </a:r>
            <a:r>
              <a:rPr lang="ru-RU" sz="1800" dirty="0" err="1"/>
              <a:t>об’єктів</a:t>
            </a:r>
            <a:r>
              <a:rPr lang="ru-RU" sz="1800" dirty="0"/>
              <a:t>, </a:t>
            </a:r>
            <a:r>
              <a:rPr lang="ru-RU" sz="1800" dirty="0" err="1"/>
              <a:t>потрібно</a:t>
            </a:r>
            <a:r>
              <a:rPr lang="ru-RU" sz="1800" dirty="0"/>
              <a:t> </a:t>
            </a:r>
            <a:r>
              <a:rPr lang="ru-RU" sz="1800" dirty="0" err="1"/>
              <a:t>спочатку</a:t>
            </a:r>
            <a:r>
              <a:rPr lang="ru-RU" sz="1800" dirty="0"/>
              <a:t> </a:t>
            </a:r>
            <a:r>
              <a:rPr lang="ru-RU" sz="1800" dirty="0" err="1"/>
              <a:t>встановити</a:t>
            </a:r>
            <a:r>
              <a:rPr lang="ru-RU" sz="1800" dirty="0"/>
              <a:t> ширину поля. </a:t>
            </a:r>
            <a:r>
              <a:rPr lang="ru-RU" sz="1800" dirty="0" err="1"/>
              <a:t>Це</a:t>
            </a:r>
            <a:r>
              <a:rPr lang="ru-RU" sz="1800" dirty="0"/>
              <a:t> робиться за </a:t>
            </a:r>
            <a:r>
              <a:rPr lang="ru-RU" sz="1800" dirty="0" err="1"/>
              <a:t>допомогою</a:t>
            </a:r>
            <a:r>
              <a:rPr lang="ru-RU" sz="1800" dirty="0"/>
              <a:t> методу </a:t>
            </a:r>
            <a:r>
              <a:rPr lang="ru-RU" sz="1800" dirty="0" err="1">
                <a:solidFill>
                  <a:schemeClr val="accent5">
                    <a:lumMod val="75000"/>
                  </a:schemeClr>
                </a:solidFill>
                <a:latin typeface="Consolas" panose="020B0609020204030204" pitchFamily="49" charset="0"/>
              </a:rPr>
              <a:t>width</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int</a:t>
            </a:r>
            <a:r>
              <a:rPr lang="ru-RU" sz="1800" dirty="0">
                <a:solidFill>
                  <a:schemeClr val="accent5">
                    <a:lumMod val="75000"/>
                  </a:schemeClr>
                </a:solidFill>
                <a:latin typeface="Consolas" panose="020B0609020204030204" pitchFamily="49" charset="0"/>
              </a:rPr>
              <a:t>) </a:t>
            </a:r>
            <a:r>
              <a:rPr lang="ru-RU" sz="1800" dirty="0" err="1"/>
              <a:t>або</a:t>
            </a:r>
            <a:r>
              <a:rPr lang="ru-RU" sz="1800" dirty="0"/>
              <a:t> </a:t>
            </a:r>
            <a:r>
              <a:rPr lang="ru-RU" sz="1800" dirty="0" err="1"/>
              <a:t>маніпулятора</a:t>
            </a:r>
            <a:r>
              <a:rPr lang="ru-RU" sz="1800" dirty="0"/>
              <a:t> </a:t>
            </a:r>
            <a:r>
              <a:rPr lang="ru-RU" sz="1800" dirty="0" err="1">
                <a:solidFill>
                  <a:schemeClr val="accent5">
                    <a:lumMod val="75000"/>
                  </a:schemeClr>
                </a:solidFill>
                <a:latin typeface="Consolas" panose="020B0609020204030204" pitchFamily="49" charset="0"/>
              </a:rPr>
              <a:t>setw</a:t>
            </a:r>
            <a:r>
              <a:rPr lang="ru-RU" sz="1800" dirty="0">
                <a:solidFill>
                  <a:schemeClr val="accent5">
                    <a:lumMod val="75000"/>
                  </a:schemeClr>
                </a:solidFill>
                <a:latin typeface="Consolas" panose="020B0609020204030204" pitchFamily="49" charset="0"/>
              </a:rPr>
              <a:t>()</a:t>
            </a:r>
            <a:r>
              <a:rPr lang="ru-RU" sz="1800" dirty="0"/>
              <a:t>. </a:t>
            </a:r>
            <a:r>
              <a:rPr lang="ru-RU" sz="1800" dirty="0" err="1"/>
              <a:t>Зверніть</a:t>
            </a:r>
            <a:r>
              <a:rPr lang="ru-RU" sz="1800" dirty="0"/>
              <a:t> </a:t>
            </a:r>
            <a:r>
              <a:rPr lang="ru-RU" sz="1800" dirty="0" err="1"/>
              <a:t>увагу</a:t>
            </a:r>
            <a:r>
              <a:rPr lang="ru-RU" sz="1800" dirty="0"/>
              <a:t>, за </a:t>
            </a:r>
            <a:r>
              <a:rPr lang="ru-RU" sz="1800" dirty="0" err="1"/>
              <a:t>замовчуванням</a:t>
            </a:r>
            <a:r>
              <a:rPr lang="ru-RU" sz="1800" dirty="0"/>
              <a:t> при </a:t>
            </a:r>
            <a:r>
              <a:rPr lang="ru-RU" sz="1800" dirty="0" err="1"/>
              <a:t>використанні</a:t>
            </a:r>
            <a:r>
              <a:rPr lang="ru-RU" sz="1800" dirty="0"/>
              <a:t> </a:t>
            </a:r>
            <a:r>
              <a:rPr lang="ru-RU" sz="1800" dirty="0" err="1"/>
              <a:t>ширини</a:t>
            </a:r>
            <a:r>
              <a:rPr lang="ru-RU" sz="1800" dirty="0"/>
              <a:t> поля </a:t>
            </a:r>
            <a:r>
              <a:rPr lang="ru-RU" sz="1800" dirty="0" err="1"/>
              <a:t>значення</a:t>
            </a:r>
            <a:r>
              <a:rPr lang="ru-RU" sz="1800" dirty="0"/>
              <a:t> </a:t>
            </a:r>
            <a:r>
              <a:rPr lang="ru-RU" sz="1800" dirty="0" err="1"/>
              <a:t>вирівнюються</a:t>
            </a:r>
            <a:r>
              <a:rPr lang="ru-RU" sz="1800" dirty="0"/>
              <a:t> по правому краю. </a:t>
            </a:r>
            <a:r>
              <a:rPr lang="ru-RU" sz="1800" dirty="0" err="1"/>
              <a:t>Наприклад</a:t>
            </a:r>
            <a:r>
              <a:rPr lang="ru-RU" sz="1800" dirty="0"/>
              <a:t>:</a:t>
            </a:r>
            <a:endParaRPr lang="uk-UA" sz="1800" dirty="0"/>
          </a:p>
        </p:txBody>
      </p:sp>
    </p:spTree>
    <p:extLst>
      <p:ext uri="{BB962C8B-B14F-4D97-AF65-F5344CB8AC3E}">
        <p14:creationId xmlns:p14="http://schemas.microsoft.com/office/powerpoint/2010/main" val="23266666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852BD9A-B20E-4E7E-9F81-4626C074E268}"/>
              </a:ext>
            </a:extLst>
          </p:cNvPr>
          <p:cNvPicPr>
            <a:picLocks noChangeAspect="1"/>
          </p:cNvPicPr>
          <p:nvPr/>
        </p:nvPicPr>
        <p:blipFill>
          <a:blip r:embed="rId2"/>
          <a:stretch>
            <a:fillRect/>
          </a:stretch>
        </p:blipFill>
        <p:spPr>
          <a:xfrm>
            <a:off x="0" y="26043"/>
            <a:ext cx="12192000" cy="2912637"/>
          </a:xfrm>
          <a:prstGeom prst="rect">
            <a:avLst/>
          </a:prstGeom>
        </p:spPr>
      </p:pic>
      <p:pic>
        <p:nvPicPr>
          <p:cNvPr id="7" name="Рисунок 6">
            <a:extLst>
              <a:ext uri="{FF2B5EF4-FFF2-40B4-BE49-F238E27FC236}">
                <a16:creationId xmlns:a16="http://schemas.microsoft.com/office/drawing/2014/main" id="{FA850E67-2EBF-4A8D-9347-254C6390EBE1}"/>
              </a:ext>
            </a:extLst>
          </p:cNvPr>
          <p:cNvPicPr>
            <a:picLocks noChangeAspect="1"/>
          </p:cNvPicPr>
          <p:nvPr/>
        </p:nvPicPr>
        <p:blipFill>
          <a:blip r:embed="rId3"/>
          <a:stretch>
            <a:fillRect/>
          </a:stretch>
        </p:blipFill>
        <p:spPr>
          <a:xfrm>
            <a:off x="9638294" y="428847"/>
            <a:ext cx="1457528" cy="1305107"/>
          </a:xfrm>
          <a:prstGeom prst="rect">
            <a:avLst/>
          </a:prstGeom>
        </p:spPr>
      </p:pic>
      <p:pic>
        <p:nvPicPr>
          <p:cNvPr id="9" name="Рисунок 8">
            <a:extLst>
              <a:ext uri="{FF2B5EF4-FFF2-40B4-BE49-F238E27FC236}">
                <a16:creationId xmlns:a16="http://schemas.microsoft.com/office/drawing/2014/main" id="{CB14B6CB-3A1E-4C99-A126-83119F5E715B}"/>
              </a:ext>
            </a:extLst>
          </p:cNvPr>
          <p:cNvPicPr>
            <a:picLocks noChangeAspect="1"/>
          </p:cNvPicPr>
          <p:nvPr/>
        </p:nvPicPr>
        <p:blipFill>
          <a:blip r:embed="rId4"/>
          <a:stretch>
            <a:fillRect/>
          </a:stretch>
        </p:blipFill>
        <p:spPr>
          <a:xfrm>
            <a:off x="0" y="3419028"/>
            <a:ext cx="12192000" cy="3136686"/>
          </a:xfrm>
          <a:prstGeom prst="rect">
            <a:avLst/>
          </a:prstGeom>
        </p:spPr>
      </p:pic>
      <p:pic>
        <p:nvPicPr>
          <p:cNvPr id="11" name="Рисунок 10">
            <a:extLst>
              <a:ext uri="{FF2B5EF4-FFF2-40B4-BE49-F238E27FC236}">
                <a16:creationId xmlns:a16="http://schemas.microsoft.com/office/drawing/2014/main" id="{9247F364-8938-480E-8F74-4C4C8A5E93AC}"/>
              </a:ext>
            </a:extLst>
          </p:cNvPr>
          <p:cNvPicPr>
            <a:picLocks noChangeAspect="1"/>
          </p:cNvPicPr>
          <p:nvPr/>
        </p:nvPicPr>
        <p:blipFill>
          <a:blip r:embed="rId5"/>
          <a:stretch>
            <a:fillRect/>
          </a:stretch>
        </p:blipFill>
        <p:spPr>
          <a:xfrm>
            <a:off x="9805770" y="3857845"/>
            <a:ext cx="1400370" cy="1733792"/>
          </a:xfrm>
          <a:prstGeom prst="rect">
            <a:avLst/>
          </a:prstGeom>
        </p:spPr>
      </p:pic>
    </p:spTree>
    <p:extLst>
      <p:ext uri="{BB962C8B-B14F-4D97-AF65-F5344CB8AC3E}">
        <p14:creationId xmlns:p14="http://schemas.microsoft.com/office/powerpoint/2010/main" val="23835241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Простір імен</a:t>
            </a:r>
            <a:r>
              <a:rPr lang="en-US" b="1" dirty="0"/>
              <a:t>. </a:t>
            </a:r>
            <a:r>
              <a:rPr lang="uk-UA" b="1" dirty="0"/>
              <a:t>Конфлікт імен</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Конфлікт імен</a:t>
            </a:r>
            <a:r>
              <a:rPr lang="uk-UA" sz="1800" dirty="0"/>
              <a:t> виникає, коли два ідентифікатори знаходяться в одній області видимості, і компілятор не може зрозуміти, який з них двох слід використовувати в конкретній ситуації. </a:t>
            </a:r>
            <a:r>
              <a:rPr lang="uk-UA" sz="1800" b="1" dirty="0">
                <a:highlight>
                  <a:srgbClr val="FFFF00"/>
                </a:highlight>
              </a:rPr>
              <a:t>Компілятор або </a:t>
            </a:r>
            <a:r>
              <a:rPr lang="uk-UA" sz="1800" b="1" dirty="0" err="1">
                <a:highlight>
                  <a:srgbClr val="FFFF00"/>
                </a:highlight>
              </a:rPr>
              <a:t>лінкер</a:t>
            </a:r>
            <a:r>
              <a:rPr lang="uk-UA" sz="1800" b="1" dirty="0">
                <a:highlight>
                  <a:srgbClr val="FFFF00"/>
                </a:highlight>
              </a:rPr>
              <a:t> </a:t>
            </a:r>
            <a:r>
              <a:rPr lang="uk-UA" sz="1800" b="1" dirty="0" err="1">
                <a:highlight>
                  <a:srgbClr val="FFFF00"/>
                </a:highlight>
              </a:rPr>
              <a:t>видасть</a:t>
            </a:r>
            <a:r>
              <a:rPr lang="uk-UA" sz="1800" b="1" dirty="0">
                <a:highlight>
                  <a:srgbClr val="FFFF00"/>
                </a:highlight>
              </a:rPr>
              <a:t> вам помилку</a:t>
            </a:r>
            <a:r>
              <a:rPr lang="uk-UA" sz="1800" dirty="0"/>
              <a:t>, оскільки у нього недостатньо інформації, щоб вирішити цю неоднозначність. Як тільки програми збільшуються в об’ємах, збільшується кількість ідентифікаторів, отже, ймовірність виникнення конфліктів імен збільшується також.</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Розглянемо приклад такого конфлікту. </a:t>
            </a:r>
            <a:r>
              <a:rPr lang="en-US" sz="1800" dirty="0" err="1">
                <a:solidFill>
                  <a:schemeClr val="accent5">
                    <a:lumMod val="75000"/>
                  </a:schemeClr>
                </a:solidFill>
                <a:latin typeface="Consolas" panose="020B0609020204030204" pitchFamily="49" charset="0"/>
              </a:rPr>
              <a:t>boo.h</a:t>
            </a:r>
            <a:r>
              <a:rPr lang="en-US" sz="1800" dirty="0">
                <a:solidFill>
                  <a:schemeClr val="accent5">
                    <a:lumMod val="75000"/>
                  </a:schemeClr>
                </a:solidFill>
                <a:latin typeface="Consolas" panose="020B0609020204030204" pitchFamily="49" charset="0"/>
              </a:rPr>
              <a:t> </a:t>
            </a:r>
            <a:r>
              <a:rPr lang="uk-UA" sz="1800" dirty="0"/>
              <a:t>і </a:t>
            </a:r>
            <a:r>
              <a:rPr lang="en-US" sz="1800" dirty="0" err="1">
                <a:solidFill>
                  <a:schemeClr val="accent5">
                    <a:lumMod val="75000"/>
                  </a:schemeClr>
                </a:solidFill>
                <a:latin typeface="Consolas" panose="020B0609020204030204" pitchFamily="49" charset="0"/>
              </a:rPr>
              <a:t>doo.h</a:t>
            </a:r>
            <a:r>
              <a:rPr lang="en-US" sz="1800" dirty="0">
                <a:solidFill>
                  <a:schemeClr val="accent5">
                    <a:lumMod val="75000"/>
                  </a:schemeClr>
                </a:solidFill>
                <a:latin typeface="Consolas" panose="020B0609020204030204" pitchFamily="49" charset="0"/>
              </a:rPr>
              <a:t> </a:t>
            </a:r>
            <a:r>
              <a:rPr lang="en-US" sz="1800" dirty="0"/>
              <a:t>— </a:t>
            </a:r>
            <a:r>
              <a:rPr lang="uk-UA" sz="1800" dirty="0"/>
              <a:t>це заголовки з функціями, які виконують різні речі, але мають однакові імена та параметри.</a:t>
            </a:r>
          </a:p>
        </p:txBody>
      </p:sp>
    </p:spTree>
    <p:extLst>
      <p:ext uri="{BB962C8B-B14F-4D97-AF65-F5344CB8AC3E}">
        <p14:creationId xmlns:p14="http://schemas.microsoft.com/office/powerpoint/2010/main" val="3380565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F0948D0-BC96-4BBD-8BFF-CF998BDD73C6}"/>
              </a:ext>
            </a:extLst>
          </p:cNvPr>
          <p:cNvPicPr>
            <a:picLocks noChangeAspect="1"/>
          </p:cNvPicPr>
          <p:nvPr/>
        </p:nvPicPr>
        <p:blipFill>
          <a:blip r:embed="rId2"/>
          <a:stretch>
            <a:fillRect/>
          </a:stretch>
        </p:blipFill>
        <p:spPr>
          <a:xfrm>
            <a:off x="1720816" y="0"/>
            <a:ext cx="8750365" cy="6858000"/>
          </a:xfrm>
          <a:prstGeom prst="rect">
            <a:avLst/>
          </a:prstGeom>
        </p:spPr>
      </p:pic>
    </p:spTree>
    <p:extLst>
      <p:ext uri="{BB962C8B-B14F-4D97-AF65-F5344CB8AC3E}">
        <p14:creationId xmlns:p14="http://schemas.microsoft.com/office/powerpoint/2010/main" val="3859425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Розмір і сортування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довжина масиву завжди відома, то цикли </a:t>
            </a:r>
            <a:r>
              <a:rPr lang="en-US" sz="1800" dirty="0">
                <a:solidFill>
                  <a:schemeClr val="accent5">
                    <a:lumMod val="75000"/>
                  </a:schemeClr>
                </a:solidFill>
                <a:latin typeface="Consolas" panose="020B0609020204030204" pitchFamily="49" charset="0"/>
              </a:rPr>
              <a:t>foreach</a:t>
            </a:r>
            <a:r>
              <a:rPr lang="en-US" sz="1800" dirty="0"/>
              <a:t> </a:t>
            </a:r>
            <a:r>
              <a:rPr lang="uk-UA" sz="1800" dirty="0"/>
              <a:t>також можна використовувати з </a:t>
            </a:r>
            <a:r>
              <a:rPr lang="en-US" sz="1800" dirty="0">
                <a:solidFill>
                  <a:schemeClr val="accent5">
                    <a:lumMod val="75000"/>
                  </a:schemeClr>
                </a:solidFill>
                <a:latin typeface="Consolas" panose="020B0609020204030204" pitchFamily="49" charset="0"/>
              </a:rPr>
              <a:t>std::array</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Ви можете відсортувати </a:t>
            </a:r>
            <a:r>
              <a:rPr lang="en-US" sz="1800" dirty="0">
                <a:solidFill>
                  <a:schemeClr val="accent5">
                    <a:lumMod val="75000"/>
                  </a:schemeClr>
                </a:solidFill>
                <a:latin typeface="Consolas" panose="020B0609020204030204" pitchFamily="49" charset="0"/>
              </a:rPr>
              <a:t>std::array</a:t>
            </a:r>
            <a:r>
              <a:rPr lang="en-US" sz="1800" dirty="0"/>
              <a:t>, </a:t>
            </a:r>
            <a:r>
              <a:rPr lang="uk-UA" sz="1800" dirty="0"/>
              <a:t>використовуючи функцію </a:t>
            </a:r>
            <a:r>
              <a:rPr lang="en-US" sz="1800" dirty="0">
                <a:solidFill>
                  <a:schemeClr val="accent5">
                    <a:lumMod val="75000"/>
                  </a:schemeClr>
                </a:solidFill>
                <a:latin typeface="Consolas" panose="020B0609020204030204" pitchFamily="49" charset="0"/>
              </a:rPr>
              <a:t>std::sort()</a:t>
            </a:r>
            <a:r>
              <a:rPr lang="en-US" sz="1800" dirty="0"/>
              <a:t>, </a:t>
            </a:r>
            <a:r>
              <a:rPr lang="uk-UA" sz="1800" dirty="0"/>
              <a:t>яка знаходиться в заголовку </a:t>
            </a:r>
            <a:r>
              <a:rPr lang="en-US" sz="1800" dirty="0">
                <a:solidFill>
                  <a:schemeClr val="accent5">
                    <a:lumMod val="75000"/>
                  </a:schemeClr>
                </a:solidFill>
                <a:latin typeface="Consolas" panose="020B0609020204030204" pitchFamily="49" charset="0"/>
              </a:rPr>
              <a:t>algorithm</a:t>
            </a:r>
            <a:r>
              <a:rPr lang="en-US" sz="1800" dirty="0"/>
              <a:t>:</a:t>
            </a:r>
            <a:endParaRPr lang="uk-UA" sz="1800" dirty="0"/>
          </a:p>
        </p:txBody>
      </p:sp>
      <p:pic>
        <p:nvPicPr>
          <p:cNvPr id="5" name="Рисунок 4">
            <a:extLst>
              <a:ext uri="{FF2B5EF4-FFF2-40B4-BE49-F238E27FC236}">
                <a16:creationId xmlns:a16="http://schemas.microsoft.com/office/drawing/2014/main" id="{6EB5FFBE-D268-4D76-9CED-870585E2447E}"/>
              </a:ext>
            </a:extLst>
          </p:cNvPr>
          <p:cNvPicPr>
            <a:picLocks noChangeAspect="1"/>
          </p:cNvPicPr>
          <p:nvPr/>
        </p:nvPicPr>
        <p:blipFill>
          <a:blip r:embed="rId2"/>
          <a:stretch>
            <a:fillRect/>
          </a:stretch>
        </p:blipFill>
        <p:spPr>
          <a:xfrm>
            <a:off x="2875464" y="1651238"/>
            <a:ext cx="6441072" cy="2088996"/>
          </a:xfrm>
          <a:prstGeom prst="rect">
            <a:avLst/>
          </a:prstGeom>
        </p:spPr>
      </p:pic>
    </p:spTree>
    <p:extLst>
      <p:ext uri="{BB962C8B-B14F-4D97-AF65-F5344CB8AC3E}">
        <p14:creationId xmlns:p14="http://schemas.microsoft.com/office/powerpoint/2010/main" val="28810735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Якщо</a:t>
            </a:r>
            <a:r>
              <a:rPr lang="ru-RU" sz="1800" dirty="0"/>
              <a:t> </a:t>
            </a:r>
            <a:r>
              <a:rPr lang="ru-RU" sz="1800" dirty="0" err="1"/>
              <a:t>boo.h</a:t>
            </a:r>
            <a:r>
              <a:rPr lang="ru-RU" sz="1800" dirty="0"/>
              <a:t> і </a:t>
            </a:r>
            <a:r>
              <a:rPr lang="ru-RU" sz="1800" dirty="0" err="1"/>
              <a:t>doo.h</a:t>
            </a:r>
            <a:r>
              <a:rPr lang="ru-RU" sz="1800" dirty="0"/>
              <a:t> </a:t>
            </a:r>
            <a:r>
              <a:rPr lang="ru-RU" sz="1800" dirty="0" err="1"/>
              <a:t>скомпілювати</a:t>
            </a:r>
            <a:r>
              <a:rPr lang="ru-RU" sz="1800" dirty="0"/>
              <a:t> </a:t>
            </a:r>
            <a:r>
              <a:rPr lang="ru-RU" sz="1800" dirty="0" err="1"/>
              <a:t>окремо</a:t>
            </a:r>
            <a:r>
              <a:rPr lang="ru-RU" sz="1800" dirty="0"/>
              <a:t>, то все пройде без </a:t>
            </a:r>
            <a:r>
              <a:rPr lang="ru-RU" sz="1800" dirty="0" err="1"/>
              <a:t>інцидентів</a:t>
            </a:r>
            <a:r>
              <a:rPr lang="ru-RU" sz="1800" dirty="0"/>
              <a:t>. </a:t>
            </a:r>
            <a:r>
              <a:rPr lang="ru-RU" sz="1800" dirty="0" err="1"/>
              <a:t>Однак</a:t>
            </a:r>
            <a:r>
              <a:rPr lang="ru-RU" sz="1800" dirty="0"/>
              <a:t>, </a:t>
            </a:r>
            <a:r>
              <a:rPr lang="ru-RU" sz="1800" dirty="0" err="1"/>
              <a:t>з’єднавши</a:t>
            </a:r>
            <a:r>
              <a:rPr lang="ru-RU" sz="1800" dirty="0"/>
              <a:t> </a:t>
            </a:r>
            <a:r>
              <a:rPr lang="ru-RU" sz="1800" dirty="0" err="1"/>
              <a:t>їх</a:t>
            </a:r>
            <a:r>
              <a:rPr lang="ru-RU" sz="1800" dirty="0"/>
              <a:t> в </a:t>
            </a:r>
            <a:r>
              <a:rPr lang="ru-RU" sz="1800" dirty="0" err="1"/>
              <a:t>одній</a:t>
            </a:r>
            <a:r>
              <a:rPr lang="ru-RU" sz="1800" dirty="0"/>
              <a:t> </a:t>
            </a:r>
            <a:r>
              <a:rPr lang="ru-RU" sz="1800" dirty="0" err="1"/>
              <a:t>програмі</a:t>
            </a:r>
            <a:r>
              <a:rPr lang="ru-RU" sz="1800" dirty="0"/>
              <a:t>, ми </a:t>
            </a:r>
            <a:r>
              <a:rPr lang="ru-RU" sz="1800" dirty="0" err="1"/>
              <a:t>підключимо</a:t>
            </a:r>
            <a:r>
              <a:rPr lang="ru-RU" sz="1800" dirty="0"/>
              <a:t> </a:t>
            </a:r>
            <a:r>
              <a:rPr lang="ru-RU" sz="1800" dirty="0" err="1"/>
              <a:t>дві</a:t>
            </a:r>
            <a:r>
              <a:rPr lang="ru-RU" sz="1800" dirty="0"/>
              <a:t> </a:t>
            </a:r>
            <a:r>
              <a:rPr lang="ru-RU" sz="1800" dirty="0" err="1"/>
              <a:t>різні</a:t>
            </a:r>
            <a:r>
              <a:rPr lang="ru-RU" sz="1800" dirty="0"/>
              <a:t> </a:t>
            </a:r>
            <a:r>
              <a:rPr lang="ru-RU" sz="1800" dirty="0" err="1"/>
              <a:t>функції</a:t>
            </a:r>
            <a:r>
              <a:rPr lang="ru-RU" sz="1800" dirty="0"/>
              <a:t>, але з </a:t>
            </a:r>
            <a:r>
              <a:rPr lang="ru-RU" sz="1800" dirty="0" err="1"/>
              <a:t>однаковими</a:t>
            </a:r>
            <a:r>
              <a:rPr lang="ru-RU" sz="1800" dirty="0"/>
              <a:t> </a:t>
            </a:r>
            <a:r>
              <a:rPr lang="ru-RU" sz="1800" dirty="0" err="1"/>
              <a:t>іменами</a:t>
            </a:r>
            <a:r>
              <a:rPr lang="ru-RU" sz="1800" dirty="0"/>
              <a:t> і параметрами, в одну область </a:t>
            </a:r>
            <a:r>
              <a:rPr lang="ru-RU" sz="1800" dirty="0" err="1"/>
              <a:t>видимості</a:t>
            </a:r>
            <a:r>
              <a:rPr lang="ru-RU" sz="1800" dirty="0"/>
              <a:t> (</a:t>
            </a:r>
            <a:r>
              <a:rPr lang="ru-RU" sz="1800" dirty="0" err="1"/>
              <a:t>глобальну</a:t>
            </a:r>
            <a:r>
              <a:rPr lang="ru-RU" sz="1800" dirty="0"/>
              <a:t>), а </a:t>
            </a:r>
            <a:r>
              <a:rPr lang="ru-RU" sz="1800" dirty="0" err="1"/>
              <a:t>це</a:t>
            </a:r>
            <a:r>
              <a:rPr lang="ru-RU" sz="1800" dirty="0"/>
              <a:t>, в свою </a:t>
            </a:r>
            <a:r>
              <a:rPr lang="ru-RU" sz="1800" dirty="0" err="1"/>
              <a:t>чергу</a:t>
            </a:r>
            <a:r>
              <a:rPr lang="ru-RU" sz="1800" dirty="0"/>
              <a:t>, </a:t>
            </a:r>
            <a:r>
              <a:rPr lang="ru-RU" sz="1800" dirty="0" err="1"/>
              <a:t>призведе</a:t>
            </a:r>
            <a:r>
              <a:rPr lang="ru-RU" sz="1800" dirty="0"/>
              <a:t> до </a:t>
            </a:r>
            <a:r>
              <a:rPr lang="ru-RU" sz="1800" dirty="0" err="1"/>
              <a:t>конфлікту</a:t>
            </a:r>
            <a:r>
              <a:rPr lang="ru-RU" sz="1800" dirty="0"/>
              <a:t> </a:t>
            </a:r>
            <a:r>
              <a:rPr lang="ru-RU" sz="1800" dirty="0" err="1"/>
              <a:t>імен</a:t>
            </a:r>
            <a:r>
              <a:rPr lang="ru-RU" sz="1800" dirty="0"/>
              <a:t>. В </a:t>
            </a:r>
            <a:r>
              <a:rPr lang="ru-RU" sz="1800" dirty="0" err="1"/>
              <a:t>результаті</a:t>
            </a:r>
            <a:r>
              <a:rPr lang="ru-RU" sz="1800" dirty="0"/>
              <a:t>, </a:t>
            </a:r>
            <a:r>
              <a:rPr lang="ru-RU" sz="1800" dirty="0" err="1"/>
              <a:t>компілятор</a:t>
            </a:r>
            <a:r>
              <a:rPr lang="ru-RU" sz="1800" dirty="0"/>
              <a:t> </a:t>
            </a:r>
            <a:r>
              <a:rPr lang="ru-RU" sz="1800" dirty="0" err="1"/>
              <a:t>видасть</a:t>
            </a:r>
            <a:r>
              <a:rPr lang="ru-RU" sz="1800" dirty="0"/>
              <a:t> </a:t>
            </a:r>
            <a:r>
              <a:rPr lang="ru-RU" sz="1800" dirty="0" err="1"/>
              <a:t>помилку</a:t>
            </a:r>
            <a:r>
              <a:rPr lang="ru-RU" sz="1800" dirty="0"/>
              <a:t>. </a:t>
            </a:r>
            <a:r>
              <a:rPr lang="ru-RU" sz="1800" b="1" dirty="0">
                <a:highlight>
                  <a:srgbClr val="00FF00"/>
                </a:highlight>
              </a:rPr>
              <a:t>Ось для </a:t>
            </a:r>
            <a:r>
              <a:rPr lang="ru-RU" sz="1800" b="1" dirty="0" err="1">
                <a:highlight>
                  <a:srgbClr val="00FF00"/>
                </a:highlight>
              </a:rPr>
              <a:t>вирішення</a:t>
            </a:r>
            <a:r>
              <a:rPr lang="ru-RU" sz="1800" b="1" dirty="0">
                <a:highlight>
                  <a:srgbClr val="00FF00"/>
                </a:highlight>
              </a:rPr>
              <a:t> таких от проблем і додали в </a:t>
            </a:r>
            <a:r>
              <a:rPr lang="ru-RU" sz="1800" b="1" dirty="0" err="1">
                <a:highlight>
                  <a:srgbClr val="00FF00"/>
                </a:highlight>
              </a:rPr>
              <a:t>мову</a:t>
            </a:r>
            <a:r>
              <a:rPr lang="ru-RU" sz="1800" b="1" dirty="0">
                <a:highlight>
                  <a:srgbClr val="00FF00"/>
                </a:highlight>
              </a:rPr>
              <a:t> С++ </a:t>
            </a:r>
            <a:r>
              <a:rPr lang="ru-RU" sz="1800" b="1" dirty="0" err="1">
                <a:highlight>
                  <a:srgbClr val="00FF00"/>
                </a:highlight>
              </a:rPr>
              <a:t>таку</a:t>
            </a:r>
            <a:r>
              <a:rPr lang="ru-RU" sz="1800" b="1" dirty="0">
                <a:highlight>
                  <a:srgbClr val="00FF00"/>
                </a:highlight>
              </a:rPr>
              <a:t> </a:t>
            </a:r>
            <a:r>
              <a:rPr lang="ru-RU" sz="1800" b="1" dirty="0" err="1">
                <a:highlight>
                  <a:srgbClr val="00FF00"/>
                </a:highlight>
              </a:rPr>
              <a:t>концепцію</a:t>
            </a:r>
            <a:r>
              <a:rPr lang="ru-RU" sz="1800" b="1" dirty="0">
                <a:highlight>
                  <a:srgbClr val="00FF00"/>
                </a:highlight>
              </a:rPr>
              <a:t>, як </a:t>
            </a:r>
            <a:r>
              <a:rPr lang="ru-RU" sz="1800" b="1" dirty="0" err="1">
                <a:highlight>
                  <a:srgbClr val="00FF00"/>
                </a:highlight>
              </a:rPr>
              <a:t>простір</a:t>
            </a:r>
            <a:r>
              <a:rPr lang="ru-RU" sz="1800" b="1" dirty="0">
                <a:highlight>
                  <a:srgbClr val="00FF00"/>
                </a:highlight>
              </a:rPr>
              <a:t> </a:t>
            </a:r>
            <a:r>
              <a:rPr lang="ru-RU" sz="1800" b="1" dirty="0" err="1">
                <a:highlight>
                  <a:srgbClr val="00FF00"/>
                </a:highlight>
              </a:rPr>
              <a:t>імен</a:t>
            </a:r>
            <a:r>
              <a:rPr lang="ru-RU" sz="1800" dirty="0"/>
              <a:t>.</a:t>
            </a:r>
            <a:endParaRPr lang="uk-UA" sz="1800" dirty="0"/>
          </a:p>
        </p:txBody>
      </p:sp>
    </p:spTree>
    <p:extLst>
      <p:ext uri="{BB962C8B-B14F-4D97-AF65-F5344CB8AC3E}">
        <p14:creationId xmlns:p14="http://schemas.microsoft.com/office/powerpoint/2010/main" val="29800178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Що таке простір імен?</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Простір імен </a:t>
            </a:r>
            <a:r>
              <a:rPr lang="uk-UA" sz="1800" dirty="0"/>
              <a:t>визначає область коду, в якій гарантується унікальність всіх ідентифікаторів. За замовчуванням, глобальні змінні і звичайні функції визначені в глобальному просторі імен. Наприклад:</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Глобальна змінна </a:t>
            </a:r>
            <a:r>
              <a:rPr lang="en-US" sz="1800" dirty="0" err="1">
                <a:solidFill>
                  <a:schemeClr val="accent5">
                    <a:lumMod val="75000"/>
                  </a:schemeClr>
                </a:solidFill>
                <a:latin typeface="Consolas" panose="020B0609020204030204" pitchFamily="49" charset="0"/>
              </a:rPr>
              <a:t>g_z</a:t>
            </a:r>
            <a:r>
              <a:rPr lang="en-US" sz="1800" dirty="0">
                <a:solidFill>
                  <a:schemeClr val="accent5">
                    <a:lumMod val="75000"/>
                  </a:schemeClr>
                </a:solidFill>
                <a:latin typeface="Consolas" panose="020B0609020204030204" pitchFamily="49" charset="0"/>
              </a:rPr>
              <a:t> </a:t>
            </a:r>
            <a:r>
              <a:rPr lang="uk-UA" sz="1800" dirty="0"/>
              <a:t>і функція </a:t>
            </a:r>
            <a:r>
              <a:rPr lang="en-US" sz="1800" dirty="0">
                <a:solidFill>
                  <a:schemeClr val="accent5">
                    <a:lumMod val="75000"/>
                  </a:schemeClr>
                </a:solidFill>
                <a:latin typeface="Consolas" panose="020B0609020204030204" pitchFamily="49" charset="0"/>
              </a:rPr>
              <a:t>boo()</a:t>
            </a:r>
            <a:r>
              <a:rPr lang="en-US" sz="1800" dirty="0"/>
              <a:t> </a:t>
            </a:r>
            <a:r>
              <a:rPr lang="uk-UA" sz="1800" b="1" dirty="0">
                <a:highlight>
                  <a:srgbClr val="00FF00"/>
                </a:highlight>
              </a:rPr>
              <a:t>визначені в глобальному просторі імен</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вищенаведеному прикладі при підключенні файлів </a:t>
            </a:r>
            <a:r>
              <a:rPr lang="en-US" sz="1800" dirty="0" err="1">
                <a:solidFill>
                  <a:schemeClr val="accent5">
                    <a:lumMod val="75000"/>
                  </a:schemeClr>
                </a:solidFill>
                <a:latin typeface="Consolas" panose="020B0609020204030204" pitchFamily="49" charset="0"/>
              </a:rPr>
              <a:t>boo.h</a:t>
            </a:r>
            <a:r>
              <a:rPr lang="en-US" sz="1800" dirty="0"/>
              <a:t> </a:t>
            </a:r>
            <a:r>
              <a:rPr lang="uk-UA" sz="1800" dirty="0"/>
              <a:t>і </a:t>
            </a:r>
            <a:r>
              <a:rPr lang="en-US" sz="1800" dirty="0" err="1">
                <a:solidFill>
                  <a:schemeClr val="accent5">
                    <a:lumMod val="75000"/>
                  </a:schemeClr>
                </a:solidFill>
                <a:latin typeface="Consolas" panose="020B0609020204030204" pitchFamily="49" charset="0"/>
              </a:rPr>
              <a:t>doo.h</a:t>
            </a:r>
            <a:r>
              <a:rPr lang="en-US" sz="1800" dirty="0"/>
              <a:t>, </a:t>
            </a:r>
            <a:r>
              <a:rPr lang="uk-UA" sz="1800" dirty="0"/>
              <a:t>обидві версії функції </a:t>
            </a:r>
            <a:r>
              <a:rPr lang="en-US" sz="1800" dirty="0" err="1">
                <a:solidFill>
                  <a:schemeClr val="accent5">
                    <a:lumMod val="75000"/>
                  </a:schemeClr>
                </a:solidFill>
                <a:latin typeface="Consolas" panose="020B0609020204030204" pitchFamily="49" charset="0"/>
              </a:rPr>
              <a:t>doOperation</a:t>
            </a:r>
            <a:r>
              <a:rPr lang="en-US" sz="1800" dirty="0">
                <a:solidFill>
                  <a:schemeClr val="accent5">
                    <a:lumMod val="75000"/>
                  </a:schemeClr>
                </a:solidFill>
                <a:latin typeface="Consolas" panose="020B0609020204030204" pitchFamily="49" charset="0"/>
              </a:rPr>
              <a:t>() </a:t>
            </a:r>
            <a:r>
              <a:rPr lang="uk-UA" sz="1800" dirty="0"/>
              <a:t>були додані в глобальний простір імен, через що і, власне, стався конфлікт імен.</a:t>
            </a:r>
          </a:p>
        </p:txBody>
      </p:sp>
      <p:pic>
        <p:nvPicPr>
          <p:cNvPr id="5" name="Рисунок 4">
            <a:extLst>
              <a:ext uri="{FF2B5EF4-FFF2-40B4-BE49-F238E27FC236}">
                <a16:creationId xmlns:a16="http://schemas.microsoft.com/office/drawing/2014/main" id="{6AF18F7A-365A-4354-BA66-953FDCB62FC3}"/>
              </a:ext>
            </a:extLst>
          </p:cNvPr>
          <p:cNvPicPr>
            <a:picLocks noChangeAspect="1"/>
          </p:cNvPicPr>
          <p:nvPr/>
        </p:nvPicPr>
        <p:blipFill>
          <a:blip r:embed="rId3"/>
          <a:stretch>
            <a:fillRect/>
          </a:stretch>
        </p:blipFill>
        <p:spPr>
          <a:xfrm>
            <a:off x="4096503" y="1752801"/>
            <a:ext cx="3998993" cy="2237571"/>
          </a:xfrm>
          <a:prstGeom prst="rect">
            <a:avLst/>
          </a:prstGeom>
        </p:spPr>
      </p:pic>
    </p:spTree>
    <p:extLst>
      <p:ext uri="{BB962C8B-B14F-4D97-AF65-F5344CB8AC3E}">
        <p14:creationId xmlns:p14="http://schemas.microsoft.com/office/powerpoint/2010/main" val="211135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Що таке простір імен?</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Щоб</a:t>
            </a:r>
            <a:r>
              <a:rPr lang="ru-RU" sz="1800" dirty="0"/>
              <a:t> </a:t>
            </a:r>
            <a:r>
              <a:rPr lang="ru-RU" sz="1800" dirty="0" err="1"/>
              <a:t>уникнути</a:t>
            </a:r>
            <a:r>
              <a:rPr lang="ru-RU" sz="1800" dirty="0"/>
              <a:t> </a:t>
            </a:r>
            <a:r>
              <a:rPr lang="ru-RU" sz="1800" dirty="0" err="1"/>
              <a:t>подібних</a:t>
            </a:r>
            <a:r>
              <a:rPr lang="ru-RU" sz="1800" dirty="0"/>
              <a:t> </a:t>
            </a:r>
            <a:r>
              <a:rPr lang="ru-RU" sz="1800" dirty="0" err="1"/>
              <a:t>ситуацій</a:t>
            </a:r>
            <a:r>
              <a:rPr lang="ru-RU" sz="1800" dirty="0"/>
              <a:t>, коли два </a:t>
            </a:r>
            <a:r>
              <a:rPr lang="ru-RU" sz="1800" dirty="0" err="1"/>
              <a:t>незалежних</a:t>
            </a:r>
            <a:r>
              <a:rPr lang="ru-RU" sz="1800" dirty="0"/>
              <a:t> </a:t>
            </a:r>
            <a:r>
              <a:rPr lang="ru-RU" sz="1800" dirty="0" err="1"/>
              <a:t>об’єкти</a:t>
            </a:r>
            <a:r>
              <a:rPr lang="ru-RU" sz="1800" dirty="0"/>
              <a:t> </a:t>
            </a:r>
            <a:r>
              <a:rPr lang="ru-RU" sz="1800" dirty="0" err="1"/>
              <a:t>мають</a:t>
            </a:r>
            <a:r>
              <a:rPr lang="ru-RU" sz="1800" dirty="0"/>
              <a:t> </a:t>
            </a:r>
            <a:r>
              <a:rPr lang="ru-RU" sz="1800" dirty="0" err="1"/>
              <a:t>ідентифікатори</a:t>
            </a:r>
            <a:r>
              <a:rPr lang="ru-RU" sz="1800" dirty="0"/>
              <a:t>, </a:t>
            </a:r>
            <a:r>
              <a:rPr lang="ru-RU" sz="1800" dirty="0" err="1"/>
              <a:t>які</a:t>
            </a:r>
            <a:r>
              <a:rPr lang="ru-RU" sz="1800" dirty="0"/>
              <a:t> </a:t>
            </a:r>
            <a:r>
              <a:rPr lang="ru-RU" sz="1800" dirty="0" err="1"/>
              <a:t>можуть</a:t>
            </a:r>
            <a:r>
              <a:rPr lang="ru-RU" sz="1800" dirty="0"/>
              <a:t> </a:t>
            </a:r>
            <a:r>
              <a:rPr lang="ru-RU" sz="1800" dirty="0" err="1"/>
              <a:t>конфліктувати</a:t>
            </a:r>
            <a:r>
              <a:rPr lang="ru-RU" sz="1800" dirty="0"/>
              <a:t> один з одним при </a:t>
            </a:r>
            <a:r>
              <a:rPr lang="ru-RU" sz="1800" dirty="0" err="1"/>
              <a:t>спільному</a:t>
            </a:r>
            <a:r>
              <a:rPr lang="ru-RU" sz="1800" dirty="0"/>
              <a:t> </a:t>
            </a:r>
            <a:r>
              <a:rPr lang="ru-RU" sz="1800" dirty="0" err="1"/>
              <a:t>використанні</a:t>
            </a:r>
            <a:r>
              <a:rPr lang="ru-RU" sz="1800" dirty="0"/>
              <a:t>, </a:t>
            </a:r>
            <a:r>
              <a:rPr lang="ru-RU" sz="1800" b="1" dirty="0" err="1">
                <a:highlight>
                  <a:srgbClr val="00FF00"/>
                </a:highlight>
              </a:rPr>
              <a:t>мова</a:t>
            </a:r>
            <a:r>
              <a:rPr lang="ru-RU" sz="1800" b="1" dirty="0">
                <a:highlight>
                  <a:srgbClr val="00FF00"/>
                </a:highlight>
              </a:rPr>
              <a:t> C++ </a:t>
            </a:r>
            <a:r>
              <a:rPr lang="ru-RU" sz="1800" b="1" dirty="0" err="1">
                <a:highlight>
                  <a:srgbClr val="00FF00"/>
                </a:highlight>
              </a:rPr>
              <a:t>дозволяє</a:t>
            </a:r>
            <a:r>
              <a:rPr lang="ru-RU" sz="1800" b="1" dirty="0">
                <a:highlight>
                  <a:srgbClr val="00FF00"/>
                </a:highlight>
              </a:rPr>
              <a:t> </a:t>
            </a:r>
            <a:r>
              <a:rPr lang="ru-RU" sz="1800" b="1" dirty="0" err="1">
                <a:highlight>
                  <a:srgbClr val="00FF00"/>
                </a:highlight>
              </a:rPr>
              <a:t>оголошувати</a:t>
            </a:r>
            <a:r>
              <a:rPr lang="ru-RU" sz="1800" b="1" dirty="0">
                <a:highlight>
                  <a:srgbClr val="00FF00"/>
                </a:highlight>
              </a:rPr>
              <a:t> </a:t>
            </a:r>
            <a:r>
              <a:rPr lang="ru-RU" sz="1800" b="1" dirty="0" err="1">
                <a:highlight>
                  <a:srgbClr val="00FF00"/>
                </a:highlight>
              </a:rPr>
              <a:t>власні</a:t>
            </a:r>
            <a:r>
              <a:rPr lang="ru-RU" sz="1800" b="1" dirty="0">
                <a:highlight>
                  <a:srgbClr val="00FF00"/>
                </a:highlight>
              </a:rPr>
              <a:t> </a:t>
            </a:r>
            <a:r>
              <a:rPr lang="ru-RU" sz="1800" b="1" dirty="0" err="1">
                <a:highlight>
                  <a:srgbClr val="00FF00"/>
                </a:highlight>
              </a:rPr>
              <a:t>простори</a:t>
            </a:r>
            <a:r>
              <a:rPr lang="ru-RU" sz="1800" b="1" dirty="0">
                <a:highlight>
                  <a:srgbClr val="00FF00"/>
                </a:highlight>
              </a:rPr>
              <a:t> </a:t>
            </a:r>
            <a:r>
              <a:rPr lang="ru-RU" sz="1800" b="1" dirty="0" err="1">
                <a:highlight>
                  <a:srgbClr val="00FF00"/>
                </a:highlight>
              </a:rPr>
              <a:t>імен</a:t>
            </a:r>
            <a:r>
              <a:rPr lang="ru-RU" sz="1800" b="1" dirty="0">
                <a:highlight>
                  <a:srgbClr val="00FF00"/>
                </a:highlight>
              </a:rPr>
              <a:t> через </a:t>
            </a:r>
            <a:r>
              <a:rPr lang="ru-RU" sz="1800" b="1" dirty="0" err="1">
                <a:highlight>
                  <a:srgbClr val="00FF00"/>
                </a:highlight>
              </a:rPr>
              <a:t>ключове</a:t>
            </a:r>
            <a:r>
              <a:rPr lang="ru-RU" sz="1800" b="1" dirty="0">
                <a:highlight>
                  <a:srgbClr val="00FF00"/>
                </a:highlight>
              </a:rPr>
              <a:t> слово </a:t>
            </a:r>
            <a:r>
              <a:rPr lang="ru-RU" sz="1800" dirty="0" err="1">
                <a:solidFill>
                  <a:schemeClr val="accent5">
                    <a:lumMod val="75000"/>
                  </a:schemeClr>
                </a:solidFill>
                <a:latin typeface="Consolas" panose="020B0609020204030204" pitchFamily="49" charset="0"/>
              </a:rPr>
              <a:t>namespace</a:t>
            </a:r>
            <a:r>
              <a:rPr lang="ru-RU" sz="1800" dirty="0"/>
              <a:t>. </a:t>
            </a:r>
            <a:r>
              <a:rPr lang="ru-RU" sz="1800" b="1" dirty="0">
                <a:highlight>
                  <a:srgbClr val="00FF00"/>
                </a:highlight>
              </a:rPr>
              <a:t>Все, </a:t>
            </a:r>
            <a:r>
              <a:rPr lang="ru-RU" sz="1800" b="1" dirty="0" err="1">
                <a:highlight>
                  <a:srgbClr val="00FF00"/>
                </a:highlight>
              </a:rPr>
              <a:t>що</a:t>
            </a:r>
            <a:r>
              <a:rPr lang="ru-RU" sz="1800" b="1" dirty="0">
                <a:highlight>
                  <a:srgbClr val="00FF00"/>
                </a:highlight>
              </a:rPr>
              <a:t> </a:t>
            </a:r>
            <a:r>
              <a:rPr lang="ru-RU" sz="1800" b="1" dirty="0" err="1">
                <a:highlight>
                  <a:srgbClr val="00FF00"/>
                </a:highlight>
              </a:rPr>
              <a:t>оголошено</a:t>
            </a:r>
            <a:r>
              <a:rPr lang="ru-RU" sz="1800" b="1" dirty="0">
                <a:highlight>
                  <a:srgbClr val="00FF00"/>
                </a:highlight>
              </a:rPr>
              <a:t> </a:t>
            </a:r>
            <a:r>
              <a:rPr lang="ru-RU" sz="1800" b="1" dirty="0" err="1">
                <a:highlight>
                  <a:srgbClr val="00FF00"/>
                </a:highlight>
              </a:rPr>
              <a:t>всередині</a:t>
            </a:r>
            <a:r>
              <a:rPr lang="ru-RU" sz="1800" b="1" dirty="0">
                <a:highlight>
                  <a:srgbClr val="00FF00"/>
                </a:highlight>
              </a:rPr>
              <a:t> </a:t>
            </a:r>
            <a:r>
              <a:rPr lang="ru-RU" sz="1800" b="1" dirty="0" err="1">
                <a:highlight>
                  <a:srgbClr val="00FF00"/>
                </a:highlight>
              </a:rPr>
              <a:t>користувацького</a:t>
            </a:r>
            <a:r>
              <a:rPr lang="ru-RU" sz="1800" b="1" dirty="0">
                <a:highlight>
                  <a:srgbClr val="00FF00"/>
                </a:highlight>
              </a:rPr>
              <a:t> простору </a:t>
            </a:r>
            <a:r>
              <a:rPr lang="ru-RU" sz="1800" b="1" dirty="0" err="1">
                <a:highlight>
                  <a:srgbClr val="00FF00"/>
                </a:highlight>
              </a:rPr>
              <a:t>імен</a:t>
            </a:r>
            <a:r>
              <a:rPr lang="ru-RU" sz="1800" b="1" dirty="0">
                <a:highlight>
                  <a:srgbClr val="00FF00"/>
                </a:highlight>
              </a:rPr>
              <a:t>, </a:t>
            </a:r>
            <a:r>
              <a:rPr lang="ru-RU" sz="1800" b="1" dirty="0" err="1">
                <a:highlight>
                  <a:srgbClr val="00FF00"/>
                </a:highlight>
              </a:rPr>
              <a:t>належить</a:t>
            </a:r>
            <a:r>
              <a:rPr lang="ru-RU" sz="1800" b="1" dirty="0">
                <a:highlight>
                  <a:srgbClr val="00FF00"/>
                </a:highlight>
              </a:rPr>
              <a:t> </a:t>
            </a:r>
            <a:r>
              <a:rPr lang="ru-RU" sz="1800" b="1" dirty="0" err="1">
                <a:highlight>
                  <a:srgbClr val="00FF00"/>
                </a:highlight>
              </a:rPr>
              <a:t>тільки</a:t>
            </a:r>
            <a:r>
              <a:rPr lang="ru-RU" sz="1800" b="1" dirty="0">
                <a:highlight>
                  <a:srgbClr val="00FF00"/>
                </a:highlight>
              </a:rPr>
              <a:t> </a:t>
            </a:r>
            <a:r>
              <a:rPr lang="ru-RU" sz="1800" b="1" dirty="0" err="1">
                <a:highlight>
                  <a:srgbClr val="00FF00"/>
                </a:highlight>
              </a:rPr>
              <a:t>цьому</a:t>
            </a:r>
            <a:r>
              <a:rPr lang="ru-RU" sz="1800" b="1" dirty="0">
                <a:highlight>
                  <a:srgbClr val="00FF00"/>
                </a:highlight>
              </a:rPr>
              <a:t> простору </a:t>
            </a:r>
            <a:r>
              <a:rPr lang="ru-RU" sz="1800" b="1" dirty="0" err="1">
                <a:highlight>
                  <a:srgbClr val="00FF00"/>
                </a:highlight>
              </a:rPr>
              <a:t>імен</a:t>
            </a:r>
            <a:r>
              <a:rPr lang="ru-RU" sz="1800" b="1" dirty="0">
                <a:highlight>
                  <a:srgbClr val="00FF00"/>
                </a:highlight>
              </a:rPr>
              <a:t> (а не глобальному)</a:t>
            </a:r>
            <a:r>
              <a:rPr lang="ru-RU" sz="1800" dirty="0"/>
              <a:t>.</a:t>
            </a:r>
          </a:p>
          <a:p>
            <a:pPr marL="540000" indent="360000">
              <a:lnSpc>
                <a:spcPct val="150000"/>
              </a:lnSpc>
              <a:spcBef>
                <a:spcPts val="0"/>
              </a:spcBef>
              <a:buNone/>
            </a:pPr>
            <a:r>
              <a:rPr lang="ru-RU" sz="1800" dirty="0" err="1"/>
              <a:t>Перепишемо</a:t>
            </a:r>
            <a:r>
              <a:rPr lang="ru-RU" sz="1800" dirty="0"/>
              <a:t> </a:t>
            </a:r>
            <a:r>
              <a:rPr lang="ru-RU" sz="1800" dirty="0" err="1"/>
              <a:t>заголовкові</a:t>
            </a:r>
            <a:r>
              <a:rPr lang="ru-RU" sz="1800" dirty="0"/>
              <a:t> </a:t>
            </a:r>
            <a:r>
              <a:rPr lang="ru-RU" sz="1800" dirty="0" err="1"/>
              <a:t>файли</a:t>
            </a:r>
            <a:r>
              <a:rPr lang="ru-RU" sz="1800" dirty="0"/>
              <a:t> з </a:t>
            </a:r>
            <a:r>
              <a:rPr lang="ru-RU" sz="1800" dirty="0" err="1"/>
              <a:t>вищенаведеного</a:t>
            </a:r>
            <a:r>
              <a:rPr lang="ru-RU" sz="1800" dirty="0"/>
              <a:t> прикладу, але </a:t>
            </a:r>
            <a:r>
              <a:rPr lang="ru-RU" sz="1800" dirty="0" err="1"/>
              <a:t>вже</a:t>
            </a:r>
            <a:r>
              <a:rPr lang="ru-RU" sz="1800" dirty="0"/>
              <a:t> з </a:t>
            </a:r>
            <a:r>
              <a:rPr lang="ru-RU" sz="1800" dirty="0" err="1"/>
              <a:t>використанням</a:t>
            </a:r>
            <a:r>
              <a:rPr lang="ru-RU" sz="1800" dirty="0"/>
              <a:t> простору </a:t>
            </a:r>
            <a:r>
              <a:rPr lang="ru-RU" sz="1800" dirty="0" err="1"/>
              <a:t>імен</a:t>
            </a:r>
            <a:r>
              <a:rPr lang="ru-RU" sz="1800" dirty="0"/>
              <a:t>:</a:t>
            </a:r>
            <a:endParaRPr lang="uk-UA" sz="1800" dirty="0"/>
          </a:p>
        </p:txBody>
      </p:sp>
    </p:spTree>
    <p:extLst>
      <p:ext uri="{BB962C8B-B14F-4D97-AF65-F5344CB8AC3E}">
        <p14:creationId xmlns:p14="http://schemas.microsoft.com/office/powerpoint/2010/main" val="39191115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BE50911-702E-4DD7-9954-632B36CE8048}"/>
              </a:ext>
            </a:extLst>
          </p:cNvPr>
          <p:cNvPicPr>
            <a:picLocks noChangeAspect="1"/>
          </p:cNvPicPr>
          <p:nvPr/>
        </p:nvPicPr>
        <p:blipFill>
          <a:blip r:embed="rId2"/>
          <a:stretch>
            <a:fillRect/>
          </a:stretch>
        </p:blipFill>
        <p:spPr>
          <a:xfrm>
            <a:off x="2150354" y="-1"/>
            <a:ext cx="7891292" cy="6858000"/>
          </a:xfrm>
          <a:prstGeom prst="rect">
            <a:avLst/>
          </a:prstGeom>
        </p:spPr>
      </p:pic>
    </p:spTree>
    <p:extLst>
      <p:ext uri="{BB962C8B-B14F-4D97-AF65-F5344CB8AC3E}">
        <p14:creationId xmlns:p14="http://schemas.microsoft.com/office/powerpoint/2010/main" val="14468403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Що таке простір імен?</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Сталося так, що коли ми спробували викликати функцію </a:t>
            </a:r>
            <a:r>
              <a:rPr lang="en-US" sz="1800" dirty="0" err="1">
                <a:solidFill>
                  <a:schemeClr val="accent5">
                    <a:lumMod val="75000"/>
                  </a:schemeClr>
                </a:solidFill>
                <a:latin typeface="Consolas" panose="020B0609020204030204" pitchFamily="49" charset="0"/>
              </a:rPr>
              <a:t>doOperation</a:t>
            </a:r>
            <a:r>
              <a:rPr lang="en-US" sz="1800" dirty="0">
                <a:solidFill>
                  <a:schemeClr val="accent5">
                    <a:lumMod val="75000"/>
                  </a:schemeClr>
                </a:solidFill>
                <a:latin typeface="Consolas" panose="020B0609020204030204" pitchFamily="49" charset="0"/>
              </a:rPr>
              <a:t>()</a:t>
            </a:r>
            <a:r>
              <a:rPr lang="en-US" sz="1800" dirty="0"/>
              <a:t>, </a:t>
            </a:r>
            <a:r>
              <a:rPr lang="uk-UA" sz="1800" dirty="0"/>
              <a:t>компілятор заглянув в глобальний простір імен в пошуках визначення </a:t>
            </a:r>
            <a:r>
              <a:rPr lang="en-US" sz="1800" dirty="0" err="1">
                <a:solidFill>
                  <a:schemeClr val="accent5">
                    <a:lumMod val="75000"/>
                  </a:schemeClr>
                </a:solidFill>
                <a:latin typeface="Consolas" panose="020B0609020204030204" pitchFamily="49" charset="0"/>
              </a:rPr>
              <a:t>doOperation</a:t>
            </a:r>
            <a:r>
              <a:rPr lang="en-US" sz="1800" dirty="0">
                <a:solidFill>
                  <a:schemeClr val="accent5">
                    <a:lumMod val="75000"/>
                  </a:schemeClr>
                </a:solidFill>
                <a:latin typeface="Consolas" panose="020B0609020204030204" pitchFamily="49" charset="0"/>
              </a:rPr>
              <a:t>()</a:t>
            </a:r>
            <a:r>
              <a:rPr lang="en-US" sz="1800" dirty="0"/>
              <a:t>. </a:t>
            </a:r>
            <a:r>
              <a:rPr lang="uk-UA" sz="1800" dirty="0"/>
              <a:t>Однак, оскільки жодна з наших версій </a:t>
            </a:r>
            <a:r>
              <a:rPr lang="en-US" sz="1800" dirty="0" err="1">
                <a:solidFill>
                  <a:schemeClr val="accent5">
                    <a:lumMod val="75000"/>
                  </a:schemeClr>
                </a:solidFill>
                <a:latin typeface="Consolas" panose="020B0609020204030204" pitchFamily="49" charset="0"/>
              </a:rPr>
              <a:t>doOperation</a:t>
            </a:r>
            <a:r>
              <a:rPr lang="en-US" sz="1800" dirty="0">
                <a:solidFill>
                  <a:schemeClr val="accent5">
                    <a:lumMod val="75000"/>
                  </a:schemeClr>
                </a:solidFill>
                <a:latin typeface="Consolas" panose="020B0609020204030204" pitchFamily="49" charset="0"/>
              </a:rPr>
              <a:t>()</a:t>
            </a:r>
            <a:r>
              <a:rPr lang="en-US" sz="1800" dirty="0"/>
              <a:t> </a:t>
            </a:r>
            <a:r>
              <a:rPr lang="uk-UA" sz="1800" dirty="0"/>
              <a:t>не перебуває у глобальному просторі імен, компілятор просто не зміг знайти визначення </a:t>
            </a:r>
            <a:r>
              <a:rPr lang="en-US" sz="1800" dirty="0" err="1">
                <a:solidFill>
                  <a:schemeClr val="accent5">
                    <a:lumMod val="75000"/>
                  </a:schemeClr>
                </a:solidFill>
                <a:latin typeface="Consolas" panose="020B0609020204030204" pitchFamily="49" charset="0"/>
              </a:rPr>
              <a:t>doOperation</a:t>
            </a:r>
            <a:r>
              <a:rPr lang="en-US" sz="1800" dirty="0">
                <a:solidFill>
                  <a:schemeClr val="accent5">
                    <a:lumMod val="75000"/>
                  </a:schemeClr>
                </a:solidFill>
                <a:latin typeface="Consolas" panose="020B0609020204030204" pitchFamily="49" charset="0"/>
              </a:rPr>
              <a:t>()</a:t>
            </a:r>
            <a:r>
              <a:rPr lang="en-US" sz="1800" dirty="0"/>
              <a:t> </a:t>
            </a:r>
            <a:r>
              <a:rPr lang="uk-UA" sz="1800" dirty="0"/>
              <a:t>взагалі!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Існує два різні способи повідомити компілятору</a:t>
            </a:r>
            <a:r>
              <a:rPr lang="uk-UA" sz="1800" dirty="0"/>
              <a:t>, яку </a:t>
            </a:r>
            <a:r>
              <a:rPr lang="uk-UA" sz="1800" dirty="0">
                <a:solidFill>
                  <a:schemeClr val="accent5">
                    <a:lumMod val="75000"/>
                  </a:schemeClr>
                </a:solidFill>
                <a:latin typeface="Consolas" panose="020B0609020204030204" pitchFamily="49" charset="0"/>
              </a:rPr>
              <a:t>версію </a:t>
            </a:r>
            <a:r>
              <a:rPr lang="en-US" sz="1800" dirty="0" err="1">
                <a:solidFill>
                  <a:schemeClr val="accent5">
                    <a:lumMod val="75000"/>
                  </a:schemeClr>
                </a:solidFill>
                <a:latin typeface="Consolas" panose="020B0609020204030204" pitchFamily="49" charset="0"/>
              </a:rPr>
              <a:t>doOperation</a:t>
            </a:r>
            <a:r>
              <a:rPr lang="en-US" sz="1800" dirty="0">
                <a:solidFill>
                  <a:schemeClr val="accent5">
                    <a:lumMod val="75000"/>
                  </a:schemeClr>
                </a:solidFill>
                <a:latin typeface="Consolas" panose="020B0609020204030204" pitchFamily="49" charset="0"/>
              </a:rPr>
              <a:t>() </a:t>
            </a:r>
            <a:r>
              <a:rPr lang="uk-UA" sz="1800" dirty="0"/>
              <a:t>слід використовувати: через </a:t>
            </a:r>
            <a:r>
              <a:rPr lang="uk-UA" sz="1800" b="1" dirty="0">
                <a:highlight>
                  <a:srgbClr val="00FFFF"/>
                </a:highlight>
              </a:rPr>
              <a:t>оператор дозволу області видимості</a:t>
            </a:r>
            <a:r>
              <a:rPr lang="uk-UA" sz="1800" dirty="0"/>
              <a:t> або за допомогою </a:t>
            </a:r>
            <a:r>
              <a:rPr lang="en-US" sz="1800" b="1" dirty="0">
                <a:highlight>
                  <a:srgbClr val="FFFF00"/>
                </a:highlight>
              </a:rPr>
              <a:t>using-</a:t>
            </a:r>
            <a:r>
              <a:rPr lang="uk-UA" sz="1800" b="1" dirty="0" err="1">
                <a:highlight>
                  <a:srgbClr val="FFFF00"/>
                </a:highlight>
              </a:rPr>
              <a:t>стейтментів</a:t>
            </a:r>
            <a:r>
              <a:rPr lang="uk-UA" sz="1800" dirty="0"/>
              <a:t>.</a:t>
            </a:r>
          </a:p>
        </p:txBody>
      </p:sp>
    </p:spTree>
    <p:extLst>
      <p:ext uri="{BB962C8B-B14F-4D97-AF65-F5344CB8AC3E}">
        <p14:creationId xmlns:p14="http://schemas.microsoft.com/office/powerpoint/2010/main" val="32066686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Доступ до простору </a:t>
            </a:r>
            <a:r>
              <a:rPr lang="ru-RU" b="1" dirty="0" err="1"/>
              <a:t>імен</a:t>
            </a:r>
            <a:r>
              <a:rPr lang="ru-RU" b="1" dirty="0"/>
              <a:t> через оператор </a:t>
            </a:r>
            <a:r>
              <a:rPr lang="ru-RU" b="1" dirty="0" err="1"/>
              <a:t>дозволу</a:t>
            </a:r>
            <a:r>
              <a:rPr lang="ru-RU" b="1" dirty="0"/>
              <a:t> </a:t>
            </a:r>
            <a:r>
              <a:rPr lang="ru-RU" b="1" dirty="0" err="1"/>
              <a:t>області</a:t>
            </a:r>
            <a:r>
              <a:rPr lang="ru-RU" b="1" dirty="0"/>
              <a:t> </a:t>
            </a:r>
            <a:r>
              <a:rPr lang="ru-RU" b="1" dirty="0" err="1"/>
              <a:t>видимості</a:t>
            </a:r>
            <a:r>
              <a:rPr lang="ru-RU" b="1" dirty="0"/>
              <a:t> (::)</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Перший </a:t>
            </a:r>
            <a:r>
              <a:rPr lang="ru-RU" sz="1800" dirty="0" err="1"/>
              <a:t>спосіб</a:t>
            </a:r>
            <a:r>
              <a:rPr lang="ru-RU" sz="1800" dirty="0"/>
              <a:t> </a:t>
            </a:r>
            <a:r>
              <a:rPr lang="ru-RU" sz="1800" dirty="0" err="1"/>
              <a:t>вказати</a:t>
            </a:r>
            <a:r>
              <a:rPr lang="ru-RU" sz="1800" dirty="0"/>
              <a:t> </a:t>
            </a:r>
            <a:r>
              <a:rPr lang="ru-RU" sz="1800" dirty="0" err="1"/>
              <a:t>компілятору</a:t>
            </a:r>
            <a:r>
              <a:rPr lang="ru-RU" sz="1800" dirty="0"/>
              <a:t> </a:t>
            </a:r>
            <a:r>
              <a:rPr lang="ru-RU" sz="1800" dirty="0" err="1"/>
              <a:t>шукати</a:t>
            </a:r>
            <a:r>
              <a:rPr lang="ru-RU" sz="1800" dirty="0"/>
              <a:t> </a:t>
            </a:r>
            <a:r>
              <a:rPr lang="ru-RU" sz="1800" dirty="0" err="1"/>
              <a:t>ідентифікатор</a:t>
            </a:r>
            <a:r>
              <a:rPr lang="ru-RU" sz="1800" dirty="0"/>
              <a:t> в </a:t>
            </a:r>
            <a:r>
              <a:rPr lang="ru-RU" sz="1800" dirty="0" err="1"/>
              <a:t>певному</a:t>
            </a:r>
            <a:r>
              <a:rPr lang="ru-RU" sz="1800" dirty="0"/>
              <a:t> </a:t>
            </a:r>
            <a:r>
              <a:rPr lang="ru-RU" sz="1800" dirty="0" err="1"/>
              <a:t>просторі</a:t>
            </a:r>
            <a:r>
              <a:rPr lang="ru-RU" sz="1800" dirty="0"/>
              <a:t> </a:t>
            </a:r>
            <a:r>
              <a:rPr lang="ru-RU" sz="1800" dirty="0" err="1"/>
              <a:t>імен</a:t>
            </a:r>
            <a:r>
              <a:rPr lang="ru-RU" sz="1800" dirty="0"/>
              <a:t> — </a:t>
            </a:r>
            <a:r>
              <a:rPr lang="ru-RU" sz="1800" dirty="0" err="1"/>
              <a:t>це</a:t>
            </a:r>
            <a:r>
              <a:rPr lang="ru-RU" sz="1800" dirty="0"/>
              <a:t> </a:t>
            </a:r>
            <a:r>
              <a:rPr lang="ru-RU" sz="1800" dirty="0" err="1"/>
              <a:t>використати</a:t>
            </a:r>
            <a:r>
              <a:rPr lang="ru-RU" sz="1800" dirty="0"/>
              <a:t> </a:t>
            </a:r>
            <a:r>
              <a:rPr lang="ru-RU" sz="1800" dirty="0" err="1"/>
              <a:t>назву</a:t>
            </a:r>
            <a:r>
              <a:rPr lang="ru-RU" sz="1800" dirty="0"/>
              <a:t> </a:t>
            </a:r>
            <a:r>
              <a:rPr lang="ru-RU" sz="1800" dirty="0" err="1"/>
              <a:t>необхідного</a:t>
            </a:r>
            <a:r>
              <a:rPr lang="ru-RU" sz="1800" dirty="0"/>
              <a:t> простору </a:t>
            </a:r>
            <a:r>
              <a:rPr lang="ru-RU" sz="1800" dirty="0" err="1"/>
              <a:t>імен</a:t>
            </a:r>
            <a:r>
              <a:rPr lang="ru-RU" sz="1800" dirty="0"/>
              <a:t> разом з оператором </a:t>
            </a:r>
            <a:r>
              <a:rPr lang="ru-RU" sz="1800" dirty="0" err="1"/>
              <a:t>дозволу</a:t>
            </a:r>
            <a:r>
              <a:rPr lang="ru-RU" sz="1800" dirty="0"/>
              <a:t> </a:t>
            </a:r>
            <a:r>
              <a:rPr lang="ru-RU" sz="1800" dirty="0" err="1"/>
              <a:t>області</a:t>
            </a:r>
            <a:r>
              <a:rPr lang="ru-RU" sz="1800" dirty="0"/>
              <a:t> </a:t>
            </a:r>
            <a:r>
              <a:rPr lang="ru-RU" sz="1800" dirty="0" err="1"/>
              <a:t>видимості</a:t>
            </a:r>
            <a:r>
              <a:rPr lang="ru-RU" sz="1800" dirty="0"/>
              <a:t> (</a:t>
            </a:r>
            <a:r>
              <a:rPr lang="ru-RU" sz="1800" dirty="0">
                <a:solidFill>
                  <a:schemeClr val="accent5">
                    <a:lumMod val="75000"/>
                  </a:schemeClr>
                </a:solidFill>
                <a:latin typeface="Consolas" panose="020B0609020204030204" pitchFamily="49" charset="0"/>
              </a:rPr>
              <a:t>::</a:t>
            </a:r>
            <a:r>
              <a:rPr lang="ru-RU" sz="1800" dirty="0"/>
              <a:t>) і </a:t>
            </a:r>
            <a:r>
              <a:rPr lang="ru-RU" sz="1800" dirty="0" err="1"/>
              <a:t>необхідним</a:t>
            </a:r>
            <a:r>
              <a:rPr lang="ru-RU" sz="1800" dirty="0"/>
              <a:t> </a:t>
            </a:r>
            <a:r>
              <a:rPr lang="ru-RU" sz="1800" dirty="0" err="1"/>
              <a:t>ідентифікатором</a:t>
            </a:r>
            <a:r>
              <a:rPr lang="ru-RU" sz="1800" dirty="0"/>
              <a:t>.</a:t>
            </a:r>
            <a:endParaRPr lang="uk-UA" sz="1800" dirty="0"/>
          </a:p>
        </p:txBody>
      </p:sp>
      <p:pic>
        <p:nvPicPr>
          <p:cNvPr id="6" name="Рисунок 5">
            <a:extLst>
              <a:ext uri="{FF2B5EF4-FFF2-40B4-BE49-F238E27FC236}">
                <a16:creationId xmlns:a16="http://schemas.microsoft.com/office/drawing/2014/main" id="{2983EA8C-845C-4BED-AA85-D6DEA8726F4D}"/>
              </a:ext>
            </a:extLst>
          </p:cNvPr>
          <p:cNvPicPr>
            <a:picLocks noChangeAspect="1"/>
          </p:cNvPicPr>
          <p:nvPr/>
        </p:nvPicPr>
        <p:blipFill>
          <a:blip r:embed="rId2"/>
          <a:stretch>
            <a:fillRect/>
          </a:stretch>
        </p:blipFill>
        <p:spPr>
          <a:xfrm>
            <a:off x="2953472" y="1722463"/>
            <a:ext cx="6285053" cy="2476951"/>
          </a:xfrm>
          <a:prstGeom prst="rect">
            <a:avLst/>
          </a:prstGeom>
        </p:spPr>
      </p:pic>
      <p:pic>
        <p:nvPicPr>
          <p:cNvPr id="8" name="Рисунок 7">
            <a:extLst>
              <a:ext uri="{FF2B5EF4-FFF2-40B4-BE49-F238E27FC236}">
                <a16:creationId xmlns:a16="http://schemas.microsoft.com/office/drawing/2014/main" id="{724B89D3-47C2-470B-884C-AA5C08E7C845}"/>
              </a:ext>
            </a:extLst>
          </p:cNvPr>
          <p:cNvPicPr>
            <a:picLocks noChangeAspect="1"/>
          </p:cNvPicPr>
          <p:nvPr/>
        </p:nvPicPr>
        <p:blipFill>
          <a:blip r:embed="rId3"/>
          <a:stretch>
            <a:fillRect/>
          </a:stretch>
        </p:blipFill>
        <p:spPr>
          <a:xfrm>
            <a:off x="8709815" y="3679739"/>
            <a:ext cx="352474" cy="362001"/>
          </a:xfrm>
          <a:prstGeom prst="rect">
            <a:avLst/>
          </a:prstGeom>
        </p:spPr>
      </p:pic>
      <p:pic>
        <p:nvPicPr>
          <p:cNvPr id="10" name="Рисунок 9">
            <a:extLst>
              <a:ext uri="{FF2B5EF4-FFF2-40B4-BE49-F238E27FC236}">
                <a16:creationId xmlns:a16="http://schemas.microsoft.com/office/drawing/2014/main" id="{7E7BC628-4A4A-4CD6-AB02-56BA47BE5A49}"/>
              </a:ext>
            </a:extLst>
          </p:cNvPr>
          <p:cNvPicPr>
            <a:picLocks noChangeAspect="1"/>
          </p:cNvPicPr>
          <p:nvPr/>
        </p:nvPicPr>
        <p:blipFill>
          <a:blip r:embed="rId4"/>
          <a:stretch>
            <a:fillRect/>
          </a:stretch>
        </p:blipFill>
        <p:spPr>
          <a:xfrm>
            <a:off x="2953472" y="4290231"/>
            <a:ext cx="6285052" cy="2476951"/>
          </a:xfrm>
          <a:prstGeom prst="rect">
            <a:avLst/>
          </a:prstGeom>
        </p:spPr>
      </p:pic>
      <p:pic>
        <p:nvPicPr>
          <p:cNvPr id="12" name="Рисунок 11">
            <a:extLst>
              <a:ext uri="{FF2B5EF4-FFF2-40B4-BE49-F238E27FC236}">
                <a16:creationId xmlns:a16="http://schemas.microsoft.com/office/drawing/2014/main" id="{390B1C96-2CAC-4E7C-9473-CA43DE381DFD}"/>
              </a:ext>
            </a:extLst>
          </p:cNvPr>
          <p:cNvPicPr>
            <a:picLocks noChangeAspect="1"/>
          </p:cNvPicPr>
          <p:nvPr/>
        </p:nvPicPr>
        <p:blipFill>
          <a:blip r:embed="rId5"/>
          <a:stretch>
            <a:fillRect/>
          </a:stretch>
        </p:blipFill>
        <p:spPr>
          <a:xfrm>
            <a:off x="8766973" y="6238472"/>
            <a:ext cx="295316" cy="352474"/>
          </a:xfrm>
          <a:prstGeom prst="rect">
            <a:avLst/>
          </a:prstGeom>
        </p:spPr>
      </p:pic>
    </p:spTree>
    <p:extLst>
      <p:ext uri="{BB962C8B-B14F-4D97-AF65-F5344CB8AC3E}">
        <p14:creationId xmlns:p14="http://schemas.microsoft.com/office/powerpoint/2010/main" val="23465993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Доступ до простору </a:t>
            </a:r>
            <a:r>
              <a:rPr lang="ru-RU" b="1" dirty="0" err="1"/>
              <a:t>імен</a:t>
            </a:r>
            <a:r>
              <a:rPr lang="ru-RU" b="1" dirty="0"/>
              <a:t> через оператор </a:t>
            </a:r>
            <a:r>
              <a:rPr lang="ru-RU" b="1" dirty="0" err="1"/>
              <a:t>дозволу</a:t>
            </a:r>
            <a:r>
              <a:rPr lang="ru-RU" b="1" dirty="0"/>
              <a:t> </a:t>
            </a:r>
            <a:r>
              <a:rPr lang="ru-RU" b="1" dirty="0" err="1"/>
              <a:t>області</a:t>
            </a:r>
            <a:r>
              <a:rPr lang="ru-RU" b="1" dirty="0"/>
              <a:t> </a:t>
            </a:r>
            <a:r>
              <a:rPr lang="ru-RU" b="1" dirty="0" err="1"/>
              <a:t>видимості</a:t>
            </a:r>
            <a:r>
              <a:rPr lang="ru-RU" b="1" dirty="0"/>
              <a:t> (::)</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Також</a:t>
            </a:r>
            <a:r>
              <a:rPr lang="ru-RU" sz="1800" dirty="0"/>
              <a:t> </a:t>
            </a:r>
            <a:r>
              <a:rPr lang="ru-RU" sz="1800" dirty="0" err="1"/>
              <a:t>цей</a:t>
            </a:r>
            <a:r>
              <a:rPr lang="ru-RU" sz="1800" dirty="0"/>
              <a:t> оператор </a:t>
            </a:r>
            <a:r>
              <a:rPr lang="ru-RU" sz="1800" dirty="0" err="1"/>
              <a:t>можна</a:t>
            </a:r>
            <a:r>
              <a:rPr lang="ru-RU" sz="1800" dirty="0"/>
              <a:t> </a:t>
            </a:r>
            <a:r>
              <a:rPr lang="ru-RU" sz="1800" dirty="0" err="1"/>
              <a:t>використовувати</a:t>
            </a:r>
            <a:r>
              <a:rPr lang="ru-RU" sz="1800" dirty="0"/>
              <a:t> </a:t>
            </a:r>
            <a:r>
              <a:rPr lang="ru-RU" sz="1800" b="1" dirty="0">
                <a:highlight>
                  <a:srgbClr val="FFFF00"/>
                </a:highlight>
              </a:rPr>
              <a:t>без будь-</a:t>
            </a:r>
            <a:r>
              <a:rPr lang="ru-RU" sz="1800" b="1" dirty="0" err="1">
                <a:highlight>
                  <a:srgbClr val="FFFF00"/>
                </a:highlight>
              </a:rPr>
              <a:t>якого</a:t>
            </a:r>
            <a:r>
              <a:rPr lang="ru-RU" sz="1800" b="1" dirty="0">
                <a:highlight>
                  <a:srgbClr val="FFFF00"/>
                </a:highlight>
              </a:rPr>
              <a:t> </a:t>
            </a:r>
            <a:r>
              <a:rPr lang="ru-RU" sz="1800" b="1" dirty="0" err="1">
                <a:highlight>
                  <a:srgbClr val="FFFF00"/>
                </a:highlight>
              </a:rPr>
              <a:t>префіксу</a:t>
            </a:r>
            <a:r>
              <a:rPr lang="ru-RU" sz="1800" b="1" dirty="0">
                <a:highlight>
                  <a:srgbClr val="FFFF00"/>
                </a:highlight>
              </a:rPr>
              <a:t> </a:t>
            </a:r>
            <a:r>
              <a:rPr lang="ru-RU" sz="1800" dirty="0"/>
              <a:t>(</a:t>
            </a:r>
            <a:r>
              <a:rPr lang="ru-RU" sz="1800" dirty="0" err="1"/>
              <a:t>наприклад</a:t>
            </a:r>
            <a:r>
              <a:rPr lang="ru-RU" sz="1800" dirty="0"/>
              <a:t>, </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doOperation</a:t>
            </a:r>
            <a:r>
              <a:rPr lang="ru-RU" sz="1800" dirty="0"/>
              <a:t>). В такому </a:t>
            </a:r>
            <a:r>
              <a:rPr lang="ru-RU" sz="1800" dirty="0" err="1"/>
              <a:t>випадку</a:t>
            </a:r>
            <a:r>
              <a:rPr lang="ru-RU" sz="1800" dirty="0"/>
              <a:t> ми </a:t>
            </a:r>
            <a:r>
              <a:rPr lang="ru-RU" sz="1800" dirty="0" err="1"/>
              <a:t>посилаємося</a:t>
            </a:r>
            <a:r>
              <a:rPr lang="ru-RU" sz="1800" dirty="0"/>
              <a:t> </a:t>
            </a:r>
            <a:r>
              <a:rPr lang="ru-RU" sz="1800" b="1" dirty="0">
                <a:highlight>
                  <a:srgbClr val="FFFF00"/>
                </a:highlight>
              </a:rPr>
              <a:t>на </a:t>
            </a:r>
            <a:r>
              <a:rPr lang="ru-RU" sz="1800" b="1" dirty="0" err="1">
                <a:highlight>
                  <a:srgbClr val="FFFF00"/>
                </a:highlight>
              </a:rPr>
              <a:t>глобальний</a:t>
            </a:r>
            <a:r>
              <a:rPr lang="ru-RU" sz="1800" b="1" dirty="0">
                <a:highlight>
                  <a:srgbClr val="FFFF00"/>
                </a:highlight>
              </a:rPr>
              <a:t> </a:t>
            </a:r>
            <a:r>
              <a:rPr lang="ru-RU" sz="1800" b="1" dirty="0" err="1">
                <a:highlight>
                  <a:srgbClr val="FFFF00"/>
                </a:highlight>
              </a:rPr>
              <a:t>простір</a:t>
            </a:r>
            <a:r>
              <a:rPr lang="ru-RU" sz="1800" b="1" dirty="0">
                <a:highlight>
                  <a:srgbClr val="FFFF00"/>
                </a:highlight>
              </a:rPr>
              <a:t> </a:t>
            </a:r>
            <a:r>
              <a:rPr lang="ru-RU" sz="1800" b="1" dirty="0" err="1">
                <a:highlight>
                  <a:srgbClr val="FFFF00"/>
                </a:highlight>
              </a:rPr>
              <a:t>імен</a:t>
            </a:r>
            <a:r>
              <a:rPr lang="ru-RU" sz="1800" dirty="0"/>
              <a:t>.</a:t>
            </a:r>
            <a:endParaRPr lang="uk-UA" sz="1800" dirty="0"/>
          </a:p>
        </p:txBody>
      </p:sp>
      <p:pic>
        <p:nvPicPr>
          <p:cNvPr id="5" name="Рисунок 4">
            <a:extLst>
              <a:ext uri="{FF2B5EF4-FFF2-40B4-BE49-F238E27FC236}">
                <a16:creationId xmlns:a16="http://schemas.microsoft.com/office/drawing/2014/main" id="{67DEDC78-EEBC-4004-986A-562B4A78680E}"/>
              </a:ext>
            </a:extLst>
          </p:cNvPr>
          <p:cNvPicPr>
            <a:picLocks noChangeAspect="1"/>
          </p:cNvPicPr>
          <p:nvPr/>
        </p:nvPicPr>
        <p:blipFill>
          <a:blip r:embed="rId2"/>
          <a:stretch>
            <a:fillRect/>
          </a:stretch>
        </p:blipFill>
        <p:spPr>
          <a:xfrm>
            <a:off x="2930323" y="1173534"/>
            <a:ext cx="6331352" cy="2448026"/>
          </a:xfrm>
          <a:prstGeom prst="rect">
            <a:avLst/>
          </a:prstGeom>
        </p:spPr>
      </p:pic>
    </p:spTree>
    <p:extLst>
      <p:ext uri="{BB962C8B-B14F-4D97-AF65-F5344CB8AC3E}">
        <p14:creationId xmlns:p14="http://schemas.microsoft.com/office/powerpoint/2010/main" val="41622211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Простори</a:t>
            </a:r>
            <a:r>
              <a:rPr lang="ru-RU" b="1" dirty="0"/>
              <a:t> </a:t>
            </a:r>
            <a:r>
              <a:rPr lang="ru-RU" b="1" dirty="0" err="1"/>
              <a:t>імен</a:t>
            </a:r>
            <a:r>
              <a:rPr lang="ru-RU" b="1" dirty="0"/>
              <a:t> з </a:t>
            </a:r>
            <a:r>
              <a:rPr lang="ru-RU" b="1" dirty="0" err="1"/>
              <a:t>однаковими</a:t>
            </a:r>
            <a:r>
              <a:rPr lang="ru-RU" b="1" dirty="0"/>
              <a:t> </a:t>
            </a:r>
            <a:r>
              <a:rPr lang="ru-RU" b="1" dirty="0" err="1"/>
              <a:t>іменами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557302" cy="6000307"/>
          </a:xfrm>
        </p:spPr>
        <p:txBody>
          <a:bodyPr>
            <a:normAutofit/>
          </a:bodyPr>
          <a:lstStyle/>
          <a:p>
            <a:pPr marL="540000" indent="360000">
              <a:lnSpc>
                <a:spcPct val="150000"/>
              </a:lnSpc>
              <a:spcBef>
                <a:spcPts val="0"/>
              </a:spcBef>
              <a:buNone/>
            </a:pPr>
            <a:r>
              <a:rPr lang="uk-UA" sz="1800" b="1" dirty="0">
                <a:highlight>
                  <a:srgbClr val="00FF00"/>
                </a:highlight>
              </a:rPr>
              <a:t>Допускається оголошення просторів імен в декількох місцях</a:t>
            </a:r>
            <a:r>
              <a:rPr lang="uk-UA" sz="1800" dirty="0"/>
              <a:t> (або в декількох файлах, або в декількох місцях усередині одного файлу). Все, що знаходиться всередині одного блоку імен, вважається частиною тільки цього блоку.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Стандартна бібліотека </a:t>
            </a:r>
            <a:r>
              <a:rPr lang="en-US" sz="1800" dirty="0"/>
              <a:t>C++ </a:t>
            </a:r>
            <a:r>
              <a:rPr lang="uk-UA" sz="1800" dirty="0"/>
              <a:t>широко використовує цю особливість, оскільки всі заголовки, які знаходяться в ній, реалізовують свій функціонал всередині простору імен </a:t>
            </a:r>
            <a:r>
              <a:rPr lang="en-US" sz="1800" dirty="0">
                <a:solidFill>
                  <a:schemeClr val="accent5">
                    <a:lumMod val="75000"/>
                  </a:schemeClr>
                </a:solidFill>
                <a:latin typeface="Consolas" panose="020B0609020204030204" pitchFamily="49" charset="0"/>
              </a:rPr>
              <a:t>std</a:t>
            </a:r>
            <a:r>
              <a:rPr lang="en-US" sz="1800" dirty="0"/>
              <a:t>.</a:t>
            </a:r>
            <a:endParaRPr lang="uk-UA" sz="1800" dirty="0"/>
          </a:p>
        </p:txBody>
      </p:sp>
      <p:pic>
        <p:nvPicPr>
          <p:cNvPr id="5" name="Рисунок 4">
            <a:extLst>
              <a:ext uri="{FF2B5EF4-FFF2-40B4-BE49-F238E27FC236}">
                <a16:creationId xmlns:a16="http://schemas.microsoft.com/office/drawing/2014/main" id="{377E2359-4918-411E-AE1D-FD92902483D9}"/>
              </a:ext>
            </a:extLst>
          </p:cNvPr>
          <p:cNvPicPr>
            <a:picLocks noChangeAspect="1"/>
          </p:cNvPicPr>
          <p:nvPr/>
        </p:nvPicPr>
        <p:blipFill>
          <a:blip r:embed="rId2"/>
          <a:stretch>
            <a:fillRect/>
          </a:stretch>
        </p:blipFill>
        <p:spPr>
          <a:xfrm>
            <a:off x="7557303" y="578734"/>
            <a:ext cx="4634696" cy="6279266"/>
          </a:xfrm>
          <a:prstGeom prst="rect">
            <a:avLst/>
          </a:prstGeom>
        </p:spPr>
      </p:pic>
    </p:spTree>
    <p:extLst>
      <p:ext uri="{BB962C8B-B14F-4D97-AF65-F5344CB8AC3E}">
        <p14:creationId xmlns:p14="http://schemas.microsoft.com/office/powerpoint/2010/main" val="29466854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Псевдоніми</a:t>
            </a:r>
            <a:r>
              <a:rPr lang="ru-RU" b="1" dirty="0"/>
              <a:t> і </a:t>
            </a:r>
            <a:r>
              <a:rPr lang="ru-RU" b="1" dirty="0" err="1"/>
              <a:t>вкладені</a:t>
            </a:r>
            <a:r>
              <a:rPr lang="ru-RU" b="1" dirty="0"/>
              <a:t> </a:t>
            </a:r>
            <a:r>
              <a:rPr lang="ru-RU" b="1" dirty="0" err="1"/>
              <a:t>простори</a:t>
            </a:r>
            <a:r>
              <a:rPr lang="ru-RU" b="1" dirty="0"/>
              <a:t> </a:t>
            </a:r>
            <a:r>
              <a:rPr lang="ru-RU" b="1" dirty="0" err="1"/>
              <a:t>імен</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Одні</a:t>
            </a:r>
            <a:r>
              <a:rPr lang="ru-RU" sz="1800" b="1" dirty="0">
                <a:highlight>
                  <a:srgbClr val="00FF00"/>
                </a:highlight>
              </a:rPr>
              <a:t> </a:t>
            </a:r>
            <a:r>
              <a:rPr lang="ru-RU" sz="1800" b="1" dirty="0" err="1">
                <a:highlight>
                  <a:srgbClr val="00FF00"/>
                </a:highlight>
              </a:rPr>
              <a:t>простори</a:t>
            </a:r>
            <a:r>
              <a:rPr lang="ru-RU" sz="1800" b="1" dirty="0">
                <a:highlight>
                  <a:srgbClr val="00FF00"/>
                </a:highlight>
              </a:rPr>
              <a:t> </a:t>
            </a:r>
            <a:r>
              <a:rPr lang="ru-RU" sz="1800" b="1" dirty="0" err="1">
                <a:highlight>
                  <a:srgbClr val="00FF00"/>
                </a:highlight>
              </a:rPr>
              <a:t>імен</a:t>
            </a:r>
            <a:r>
              <a:rPr lang="ru-RU" sz="1800" b="1" dirty="0">
                <a:highlight>
                  <a:srgbClr val="00FF00"/>
                </a:highlight>
              </a:rPr>
              <a:t> </a:t>
            </a:r>
            <a:r>
              <a:rPr lang="ru-RU" sz="1800" b="1" dirty="0" err="1">
                <a:highlight>
                  <a:srgbClr val="00FF00"/>
                </a:highlight>
              </a:rPr>
              <a:t>можуть</a:t>
            </a:r>
            <a:r>
              <a:rPr lang="ru-RU" sz="1800" b="1" dirty="0">
                <a:highlight>
                  <a:srgbClr val="00FF00"/>
                </a:highlight>
              </a:rPr>
              <a:t> бути </a:t>
            </a:r>
            <a:r>
              <a:rPr lang="ru-RU" sz="1800" b="1" dirty="0" err="1">
                <a:highlight>
                  <a:srgbClr val="00FF00"/>
                </a:highlight>
              </a:rPr>
              <a:t>вкладені</a:t>
            </a:r>
            <a:r>
              <a:rPr lang="ru-RU" sz="1800" b="1" dirty="0">
                <a:highlight>
                  <a:srgbClr val="00FF00"/>
                </a:highlight>
              </a:rPr>
              <a:t> в </a:t>
            </a:r>
            <a:r>
              <a:rPr lang="ru-RU" sz="1800" b="1" dirty="0" err="1">
                <a:highlight>
                  <a:srgbClr val="00FF00"/>
                </a:highlight>
              </a:rPr>
              <a:t>інші</a:t>
            </a:r>
            <a:r>
              <a:rPr lang="ru-RU" sz="1800" b="1" dirty="0">
                <a:highlight>
                  <a:srgbClr val="00FF00"/>
                </a:highlight>
              </a:rPr>
              <a:t> </a:t>
            </a:r>
            <a:r>
              <a:rPr lang="ru-RU" sz="1800" b="1" dirty="0" err="1">
                <a:highlight>
                  <a:srgbClr val="00FF00"/>
                </a:highlight>
              </a:rPr>
              <a:t>простори</a:t>
            </a:r>
            <a:r>
              <a:rPr lang="ru-RU" sz="1800" b="1" dirty="0">
                <a:highlight>
                  <a:srgbClr val="00FF00"/>
                </a:highlight>
              </a:rPr>
              <a:t> </a:t>
            </a:r>
            <a:r>
              <a:rPr lang="ru-RU" sz="1800" b="1" dirty="0" err="1">
                <a:highlight>
                  <a:srgbClr val="00FF00"/>
                </a:highlight>
              </a:rPr>
              <a:t>імен</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Оскільки</a:t>
            </a:r>
            <a:r>
              <a:rPr lang="ru-RU" sz="1800" dirty="0"/>
              <a:t> </a:t>
            </a:r>
            <a:r>
              <a:rPr lang="ru-RU" sz="1800" dirty="0" err="1"/>
              <a:t>це</a:t>
            </a:r>
            <a:r>
              <a:rPr lang="ru-RU" sz="1800" dirty="0"/>
              <a:t> не </a:t>
            </a:r>
            <a:r>
              <a:rPr lang="ru-RU" sz="1800" dirty="0" err="1"/>
              <a:t>завжди</a:t>
            </a:r>
            <a:r>
              <a:rPr lang="ru-RU" sz="1800" dirty="0"/>
              <a:t> </a:t>
            </a:r>
            <a:r>
              <a:rPr lang="ru-RU" sz="1800" dirty="0" err="1"/>
              <a:t>зручно</a:t>
            </a:r>
            <a:r>
              <a:rPr lang="ru-RU" sz="1800" dirty="0"/>
              <a:t> і </a:t>
            </a:r>
            <a:r>
              <a:rPr lang="ru-RU" sz="1800" dirty="0" err="1"/>
              <a:t>ефективно</a:t>
            </a:r>
            <a:r>
              <a:rPr lang="ru-RU" sz="1800" dirty="0"/>
              <a:t>, то </a:t>
            </a:r>
            <a:r>
              <a:rPr lang="ru-RU" sz="1800" dirty="0" err="1"/>
              <a:t>мова</a:t>
            </a:r>
            <a:r>
              <a:rPr lang="ru-RU" sz="1800" dirty="0"/>
              <a:t> C++ </a:t>
            </a:r>
            <a:r>
              <a:rPr lang="ru-RU" sz="1800" dirty="0" err="1"/>
              <a:t>дозволяє</a:t>
            </a:r>
            <a:r>
              <a:rPr lang="ru-RU" sz="1800" dirty="0"/>
              <a:t> </a:t>
            </a:r>
            <a:r>
              <a:rPr lang="ru-RU" sz="1800" dirty="0" err="1"/>
              <a:t>створювати</a:t>
            </a:r>
            <a:r>
              <a:rPr lang="ru-RU" sz="1800" dirty="0"/>
              <a:t> </a:t>
            </a:r>
            <a:r>
              <a:rPr lang="ru-RU" sz="1800" dirty="0" err="1"/>
              <a:t>псевдоніми</a:t>
            </a:r>
            <a:r>
              <a:rPr lang="ru-RU" sz="1800" dirty="0"/>
              <a:t> для </a:t>
            </a:r>
            <a:r>
              <a:rPr lang="ru-RU" sz="1800" dirty="0" err="1"/>
              <a:t>просторів</a:t>
            </a:r>
            <a:r>
              <a:rPr lang="ru-RU" sz="1800" dirty="0"/>
              <a:t> </a:t>
            </a:r>
            <a:r>
              <a:rPr lang="ru-RU" sz="1800" dirty="0" err="1"/>
              <a:t>імен</a:t>
            </a:r>
            <a:r>
              <a:rPr lang="ru-RU" sz="1800" dirty="0"/>
              <a:t>:</a:t>
            </a:r>
            <a:endParaRPr lang="uk-UA" sz="1800" dirty="0"/>
          </a:p>
        </p:txBody>
      </p:sp>
      <p:pic>
        <p:nvPicPr>
          <p:cNvPr id="5" name="Рисунок 4">
            <a:extLst>
              <a:ext uri="{FF2B5EF4-FFF2-40B4-BE49-F238E27FC236}">
                <a16:creationId xmlns:a16="http://schemas.microsoft.com/office/drawing/2014/main" id="{9E5C279E-693C-4B2F-A3FB-0AEEE4F5EAFB}"/>
              </a:ext>
            </a:extLst>
          </p:cNvPr>
          <p:cNvPicPr>
            <a:picLocks noChangeAspect="1"/>
          </p:cNvPicPr>
          <p:nvPr/>
        </p:nvPicPr>
        <p:blipFill>
          <a:blip r:embed="rId2"/>
          <a:stretch>
            <a:fillRect/>
          </a:stretch>
        </p:blipFill>
        <p:spPr>
          <a:xfrm>
            <a:off x="4169821" y="1378069"/>
            <a:ext cx="3852356" cy="4415060"/>
          </a:xfrm>
          <a:prstGeom prst="rect">
            <a:avLst/>
          </a:prstGeom>
        </p:spPr>
      </p:pic>
    </p:spTree>
    <p:extLst>
      <p:ext uri="{BB962C8B-B14F-4D97-AF65-F5344CB8AC3E}">
        <p14:creationId xmlns:p14="http://schemas.microsoft.com/office/powerpoint/2010/main" val="9002828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7" name="Рисунок 6">
            <a:extLst>
              <a:ext uri="{FF2B5EF4-FFF2-40B4-BE49-F238E27FC236}">
                <a16:creationId xmlns:a16="http://schemas.microsoft.com/office/drawing/2014/main" id="{0566B15A-E311-4017-A9E2-85A3A1338861}"/>
              </a:ext>
            </a:extLst>
          </p:cNvPr>
          <p:cNvPicPr>
            <a:picLocks noChangeAspect="1"/>
          </p:cNvPicPr>
          <p:nvPr/>
        </p:nvPicPr>
        <p:blipFill>
          <a:blip r:embed="rId2"/>
          <a:stretch>
            <a:fillRect/>
          </a:stretch>
        </p:blipFill>
        <p:spPr>
          <a:xfrm>
            <a:off x="1502515" y="1179612"/>
            <a:ext cx="7606761" cy="5678387"/>
          </a:xfrm>
          <a:prstGeom prst="rect">
            <a:avLst/>
          </a:prstGeom>
        </p:spPr>
      </p:pic>
    </p:spTree>
    <p:extLst>
      <p:ext uri="{BB962C8B-B14F-4D97-AF65-F5344CB8AC3E}">
        <p14:creationId xmlns:p14="http://schemas.microsoft.com/office/powerpoint/2010/main" val="3960822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7F64DC1-8F78-48FA-BF7E-CA8507511E7B}"/>
              </a:ext>
            </a:extLst>
          </p:cNvPr>
          <p:cNvPicPr>
            <a:picLocks noChangeAspect="1"/>
          </p:cNvPicPr>
          <p:nvPr/>
        </p:nvPicPr>
        <p:blipFill>
          <a:blip r:embed="rId2"/>
          <a:stretch>
            <a:fillRect/>
          </a:stretch>
        </p:blipFill>
        <p:spPr>
          <a:xfrm>
            <a:off x="0" y="190366"/>
            <a:ext cx="12192000" cy="6477268"/>
          </a:xfrm>
          <a:prstGeom prst="rect">
            <a:avLst/>
          </a:prstGeom>
        </p:spPr>
      </p:pic>
      <p:pic>
        <p:nvPicPr>
          <p:cNvPr id="7" name="Рисунок 6">
            <a:extLst>
              <a:ext uri="{FF2B5EF4-FFF2-40B4-BE49-F238E27FC236}">
                <a16:creationId xmlns:a16="http://schemas.microsoft.com/office/drawing/2014/main" id="{FDF2DDA8-F077-472E-9681-EF98F0570B14}"/>
              </a:ext>
            </a:extLst>
          </p:cNvPr>
          <p:cNvPicPr>
            <a:picLocks noChangeAspect="1"/>
          </p:cNvPicPr>
          <p:nvPr/>
        </p:nvPicPr>
        <p:blipFill>
          <a:blip r:embed="rId3"/>
          <a:stretch>
            <a:fillRect/>
          </a:stretch>
        </p:blipFill>
        <p:spPr>
          <a:xfrm>
            <a:off x="9504112" y="5789430"/>
            <a:ext cx="1849967" cy="630359"/>
          </a:xfrm>
          <a:prstGeom prst="rect">
            <a:avLst/>
          </a:prstGeom>
        </p:spPr>
      </p:pic>
    </p:spTree>
    <p:extLst>
      <p:ext uri="{BB962C8B-B14F-4D97-AF65-F5344CB8AC3E}">
        <p14:creationId xmlns:p14="http://schemas.microsoft.com/office/powerpoint/2010/main" val="6207300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Варто відзначити, що простори імен в мові </a:t>
            </a:r>
            <a:r>
              <a:rPr lang="en-US" sz="1800" dirty="0"/>
              <a:t>C++ </a:t>
            </a:r>
            <a:r>
              <a:rPr lang="uk-UA" sz="1800" b="1" dirty="0">
                <a:highlight>
                  <a:srgbClr val="FFFF00"/>
                </a:highlight>
              </a:rPr>
              <a:t>не були розроблені як спосіб реалізації інформаційної ієрархії</a:t>
            </a:r>
            <a:r>
              <a:rPr lang="uk-UA" sz="1800" dirty="0"/>
              <a:t> — </a:t>
            </a:r>
            <a:r>
              <a:rPr lang="uk-UA" sz="1800" b="1" dirty="0">
                <a:highlight>
                  <a:srgbClr val="00FF00"/>
                </a:highlight>
              </a:rPr>
              <a:t>вони були розроблені як механізм запобігання виникненню конфліктів імен</a:t>
            </a:r>
            <a:r>
              <a:rPr lang="uk-UA" sz="1800" dirty="0"/>
              <a:t>. Як доказ цьому, вся Стандартна бібліотека шаблонів знаходиться в єдиному просторі імен </a:t>
            </a:r>
            <a:r>
              <a:rPr lang="en-US" sz="1800" dirty="0">
                <a:solidFill>
                  <a:schemeClr val="accent5">
                    <a:lumMod val="75000"/>
                  </a:schemeClr>
                </a:solidFill>
                <a:latin typeface="Consolas" panose="020B0609020204030204" pitchFamily="49" charset="0"/>
              </a:rPr>
              <a:t>std:: </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Вкладеність просторів імен не рекомендується використовувати, тому що при невмілому використанні збільшується ймовірність виникнення помилок і додатково </a:t>
            </a:r>
            <a:r>
              <a:rPr lang="uk-UA" sz="1800" dirty="0" err="1"/>
              <a:t>ускладнюється</a:t>
            </a:r>
            <a:r>
              <a:rPr lang="uk-UA" sz="1800" dirty="0"/>
              <a:t> логіка програми.</a:t>
            </a:r>
          </a:p>
        </p:txBody>
      </p:sp>
    </p:spTree>
    <p:extLst>
      <p:ext uri="{BB962C8B-B14F-4D97-AF65-F5344CB8AC3E}">
        <p14:creationId xmlns:p14="http://schemas.microsoft.com/office/powerpoint/2010/main" val="36791376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using-</a:t>
            </a:r>
            <a:r>
              <a:rPr lang="uk-UA" b="1" dirty="0" err="1"/>
              <a:t>стейтменти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Якщо</a:t>
            </a:r>
            <a:r>
              <a:rPr lang="ru-RU" sz="1800" dirty="0"/>
              <a:t> </a:t>
            </a:r>
            <a:r>
              <a:rPr lang="ru-RU" sz="1800" dirty="0" err="1"/>
              <a:t>ви</a:t>
            </a:r>
            <a:r>
              <a:rPr lang="ru-RU" sz="1800" dirty="0"/>
              <a:t> часто </a:t>
            </a:r>
            <a:r>
              <a:rPr lang="ru-RU" sz="1800" dirty="0" err="1"/>
              <a:t>використовуєте</a:t>
            </a:r>
            <a:r>
              <a:rPr lang="ru-RU" sz="1800" dirty="0"/>
              <a:t> </a:t>
            </a:r>
            <a:r>
              <a:rPr lang="ru-RU" sz="1800" dirty="0" err="1"/>
              <a:t>Стандартну</a:t>
            </a:r>
            <a:r>
              <a:rPr lang="ru-RU" sz="1800" dirty="0"/>
              <a:t> </a:t>
            </a:r>
            <a:r>
              <a:rPr lang="ru-RU" sz="1800" dirty="0" err="1"/>
              <a:t>бібліотеку</a:t>
            </a:r>
            <a:r>
              <a:rPr lang="ru-RU" sz="1800" dirty="0"/>
              <a:t> C++, то </a:t>
            </a:r>
            <a:r>
              <a:rPr lang="ru-RU" sz="1800" dirty="0" err="1"/>
              <a:t>постійне</a:t>
            </a:r>
            <a:r>
              <a:rPr lang="ru-RU" sz="1800" dirty="0"/>
              <a:t> </a:t>
            </a:r>
            <a:r>
              <a:rPr lang="ru-RU" sz="1800" dirty="0" err="1"/>
              <a:t>додання</a:t>
            </a:r>
            <a:r>
              <a:rPr lang="ru-RU" sz="1800" dirty="0"/>
              <a:t> </a:t>
            </a:r>
            <a:r>
              <a:rPr lang="ru-RU" sz="1800" dirty="0" err="1"/>
              <a:t>std</a:t>
            </a:r>
            <a:r>
              <a:rPr lang="ru-RU" sz="1800" dirty="0"/>
              <a:t>:: до </a:t>
            </a:r>
            <a:r>
              <a:rPr lang="ru-RU" sz="1800" dirty="0" err="1"/>
              <a:t>використовуваних</a:t>
            </a:r>
            <a:r>
              <a:rPr lang="ru-RU" sz="1800" dirty="0"/>
              <a:t> </a:t>
            </a:r>
            <a:r>
              <a:rPr lang="ru-RU" sz="1800" dirty="0" err="1"/>
              <a:t>об’єктів</a:t>
            </a:r>
            <a:r>
              <a:rPr lang="ru-RU" sz="1800" dirty="0"/>
              <a:t> </a:t>
            </a:r>
            <a:r>
              <a:rPr lang="ru-RU" sz="1800" dirty="0" err="1"/>
              <a:t>може</a:t>
            </a:r>
            <a:r>
              <a:rPr lang="ru-RU" sz="1800" dirty="0"/>
              <a:t> бути </a:t>
            </a:r>
            <a:r>
              <a:rPr lang="ru-RU" sz="1800" dirty="0" err="1"/>
              <a:t>набридливим</a:t>
            </a:r>
            <a:r>
              <a:rPr lang="ru-RU" sz="1800" dirty="0"/>
              <a:t>, </a:t>
            </a:r>
            <a:r>
              <a:rPr lang="ru-RU" sz="1800" dirty="0" err="1"/>
              <a:t>чи</a:t>
            </a:r>
            <a:r>
              <a:rPr lang="ru-RU" sz="1800" dirty="0"/>
              <a:t> не так? </a:t>
            </a:r>
            <a:r>
              <a:rPr lang="ru-RU" sz="1800" dirty="0" err="1"/>
              <a:t>Мова</a:t>
            </a:r>
            <a:r>
              <a:rPr lang="ru-RU" sz="1800" dirty="0"/>
              <a:t> C++ </a:t>
            </a:r>
            <a:r>
              <a:rPr lang="ru-RU" sz="1800" dirty="0" err="1"/>
              <a:t>надає</a:t>
            </a:r>
            <a:r>
              <a:rPr lang="ru-RU" sz="1800" dirty="0"/>
              <a:t> альтернативу у </a:t>
            </a:r>
            <a:r>
              <a:rPr lang="ru-RU" sz="1800" dirty="0" err="1"/>
              <a:t>вигляді</a:t>
            </a:r>
            <a:r>
              <a:rPr lang="ru-RU" sz="1800" dirty="0"/>
              <a:t> </a:t>
            </a:r>
            <a:r>
              <a:rPr lang="ru-RU" sz="1800" dirty="0" err="1"/>
              <a:t>using-стейтментів</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Рядок </a:t>
            </a:r>
            <a:r>
              <a:rPr lang="en-US" sz="1800" dirty="0">
                <a:solidFill>
                  <a:schemeClr val="accent5">
                    <a:lumMod val="75000"/>
                  </a:schemeClr>
                </a:solidFill>
                <a:latin typeface="Consolas" panose="020B0609020204030204" pitchFamily="49" charset="0"/>
              </a:rPr>
              <a:t>using 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повідомляє компілятору, що ми будемо використовувати об’єкт </a:t>
            </a:r>
            <a:r>
              <a:rPr lang="en-US" sz="1800" dirty="0" err="1">
                <a:solidFill>
                  <a:schemeClr val="accent5">
                    <a:lumMod val="75000"/>
                  </a:schemeClr>
                </a:solidFill>
                <a:latin typeface="Consolas" panose="020B0609020204030204" pitchFamily="49" charset="0"/>
              </a:rPr>
              <a:t>cout</a:t>
            </a:r>
            <a:r>
              <a:rPr lang="en-US" sz="1800" dirty="0"/>
              <a:t> </a:t>
            </a:r>
            <a:r>
              <a:rPr lang="uk-UA" sz="1800" dirty="0"/>
              <a:t>з простору імен </a:t>
            </a:r>
            <a:r>
              <a:rPr lang="en-US" sz="1800" dirty="0">
                <a:solidFill>
                  <a:schemeClr val="accent5">
                    <a:lumMod val="75000"/>
                  </a:schemeClr>
                </a:solidFill>
                <a:latin typeface="Consolas" panose="020B0609020204030204" pitchFamily="49" charset="0"/>
              </a:rPr>
              <a:t>std</a:t>
            </a:r>
            <a:r>
              <a:rPr lang="en-US" sz="1800" dirty="0"/>
              <a:t>. </a:t>
            </a:r>
            <a:r>
              <a:rPr lang="uk-UA" sz="1800" dirty="0"/>
              <a:t>І кожен раз, коли компілятор стикатиметься з </a:t>
            </a:r>
            <a:r>
              <a:rPr lang="en-US" sz="1800" dirty="0" err="1">
                <a:solidFill>
                  <a:schemeClr val="accent5">
                    <a:lumMod val="75000"/>
                  </a:schemeClr>
                </a:solidFill>
                <a:latin typeface="Consolas" panose="020B0609020204030204" pitchFamily="49" charset="0"/>
              </a:rPr>
              <a:t>cout</a:t>
            </a:r>
            <a:r>
              <a:rPr lang="en-US" sz="1800" dirty="0"/>
              <a:t>, </a:t>
            </a:r>
            <a:r>
              <a:rPr lang="uk-UA" sz="1800" dirty="0"/>
              <a:t>він розумітиме, що це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a:t>
            </a:r>
            <a:endParaRPr lang="uk-UA" sz="1800" dirty="0"/>
          </a:p>
        </p:txBody>
      </p:sp>
      <p:pic>
        <p:nvPicPr>
          <p:cNvPr id="5" name="Рисунок 4">
            <a:extLst>
              <a:ext uri="{FF2B5EF4-FFF2-40B4-BE49-F238E27FC236}">
                <a16:creationId xmlns:a16="http://schemas.microsoft.com/office/drawing/2014/main" id="{6EA9BABE-0949-43C4-B5A4-4374F7941642}"/>
              </a:ext>
            </a:extLst>
          </p:cNvPr>
          <p:cNvPicPr>
            <a:picLocks noChangeAspect="1"/>
          </p:cNvPicPr>
          <p:nvPr/>
        </p:nvPicPr>
        <p:blipFill>
          <a:blip r:embed="rId2"/>
          <a:stretch>
            <a:fillRect/>
          </a:stretch>
        </p:blipFill>
        <p:spPr>
          <a:xfrm>
            <a:off x="1124672" y="2113940"/>
            <a:ext cx="9942653" cy="2630120"/>
          </a:xfrm>
          <a:prstGeom prst="rect">
            <a:avLst/>
          </a:prstGeom>
        </p:spPr>
      </p:pic>
    </p:spTree>
    <p:extLst>
      <p:ext uri="{BB962C8B-B14F-4D97-AF65-F5344CB8AC3E}">
        <p14:creationId xmlns:p14="http://schemas.microsoft.com/office/powerpoint/2010/main" val="39483407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using-</a:t>
            </a:r>
            <a:r>
              <a:rPr lang="uk-UA" b="1" dirty="0" err="1"/>
              <a:t>стейтменти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Звичайно, в цьому випадку ми не заощадили багато зусиль, але в програмі, де об’єкти з простору імен </a:t>
            </a:r>
            <a:r>
              <a:rPr lang="en-US" sz="1800" dirty="0">
                <a:solidFill>
                  <a:schemeClr val="accent5">
                    <a:lumMod val="75000"/>
                  </a:schemeClr>
                </a:solidFill>
                <a:latin typeface="Consolas" panose="020B0609020204030204" pitchFamily="49" charset="0"/>
              </a:rPr>
              <a:t>std</a:t>
            </a:r>
            <a:r>
              <a:rPr lang="en-US" sz="1800" dirty="0"/>
              <a:t> </a:t>
            </a:r>
            <a:r>
              <a:rPr lang="uk-UA" sz="1800" dirty="0"/>
              <a:t>використовуються сотні, якщо не тисячі разів, “</a:t>
            </a:r>
            <a:r>
              <a:rPr lang="en-US" sz="1800" dirty="0">
                <a:solidFill>
                  <a:schemeClr val="accent5">
                    <a:lumMod val="75000"/>
                  </a:schemeClr>
                </a:solidFill>
                <a:latin typeface="Consolas" panose="020B0609020204030204" pitchFamily="49" charset="0"/>
              </a:rPr>
              <a:t>using-</a:t>
            </a:r>
            <a:r>
              <a:rPr lang="uk-UA" sz="1800" dirty="0">
                <a:solidFill>
                  <a:schemeClr val="accent5">
                    <a:lumMod val="75000"/>
                  </a:schemeClr>
                </a:solidFill>
                <a:latin typeface="Consolas" panose="020B0609020204030204" pitchFamily="49" charset="0"/>
              </a:rPr>
              <a:t>оголошення</a:t>
            </a:r>
            <a:r>
              <a:rPr lang="uk-UA" sz="1800" dirty="0"/>
              <a:t>” непогано так економлять час, зусилля та покращують читабельність коду. Також для кожного об’єкту потрібно використовувати окреме “</a:t>
            </a:r>
            <a:r>
              <a:rPr lang="en-US" sz="1800" dirty="0"/>
              <a:t>using-</a:t>
            </a:r>
            <a:r>
              <a:rPr lang="uk-UA" sz="1800" dirty="0"/>
              <a:t>оголошення” (наприклад, окреме для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окреме для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cin</a:t>
            </a:r>
            <a:r>
              <a:rPr lang="en-US" sz="1800" dirty="0"/>
              <a:t> </a:t>
            </a:r>
            <a:r>
              <a:rPr lang="uk-UA" sz="1800" dirty="0"/>
              <a:t>і окреме для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endl</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Хоча цей спосіб є менш привабливим, ніж використання префікса </a:t>
            </a:r>
            <a:r>
              <a:rPr lang="en-US" sz="1800" dirty="0"/>
              <a:t>std::, </a:t>
            </a:r>
            <a:r>
              <a:rPr lang="uk-UA" sz="1800" dirty="0"/>
              <a:t>він все ж є абсолютно безпечним і прийнятним.</a:t>
            </a:r>
          </a:p>
        </p:txBody>
      </p:sp>
    </p:spTree>
    <p:extLst>
      <p:ext uri="{BB962C8B-B14F-4D97-AF65-F5344CB8AC3E}">
        <p14:creationId xmlns:p14="http://schemas.microsoft.com/office/powerpoint/2010/main" val="14728516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Використання “</a:t>
            </a:r>
            <a:r>
              <a:rPr lang="en-US" b="1" dirty="0"/>
              <a:t>using-</a:t>
            </a:r>
            <a:r>
              <a:rPr lang="uk-UA" b="1" dirty="0"/>
              <a:t>директиви”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Багато програмістів сперечаються щодо використання “</a:t>
            </a:r>
            <a:r>
              <a:rPr lang="en-US" sz="1800" dirty="0"/>
              <a:t>using-</a:t>
            </a:r>
            <a:r>
              <a:rPr lang="uk-UA" sz="1800" dirty="0"/>
              <a:t>директиви”. </a:t>
            </a:r>
            <a:r>
              <a:rPr lang="uk-UA" sz="1800" b="1" dirty="0">
                <a:highlight>
                  <a:srgbClr val="00FF00"/>
                </a:highlight>
              </a:rPr>
              <a:t>Оскільки з її допомогою ми підключаємо ВСІ імена з простору імен </a:t>
            </a:r>
            <a:r>
              <a:rPr lang="en-US" sz="1800" b="1" dirty="0">
                <a:highlight>
                  <a:srgbClr val="00FF00"/>
                </a:highlight>
              </a:rPr>
              <a:t>std, </a:t>
            </a:r>
            <a:r>
              <a:rPr lang="uk-UA" sz="1800" b="1" dirty="0">
                <a:highlight>
                  <a:srgbClr val="00FF00"/>
                </a:highlight>
              </a:rPr>
              <a:t>то ймовірність виникнення конфліктів імен значно зростає (але все ж ця ймовірність в глобальному масштабі залишається незначною)</a:t>
            </a:r>
            <a:r>
              <a:rPr lang="uk-UA" sz="1800" dirty="0"/>
              <a:t>. </a:t>
            </a:r>
            <a:r>
              <a:rPr lang="en-US" sz="1800" dirty="0">
                <a:solidFill>
                  <a:schemeClr val="accent5">
                    <a:lumMod val="75000"/>
                  </a:schemeClr>
                </a:solidFill>
                <a:latin typeface="Consolas" panose="020B0609020204030204" pitchFamily="49" charset="0"/>
              </a:rPr>
              <a:t>using namespace std;</a:t>
            </a:r>
            <a:r>
              <a:rPr lang="en-US" sz="1800" dirty="0">
                <a:solidFill>
                  <a:schemeClr val="accent5">
                    <a:lumMod val="75000"/>
                  </a:schemeClr>
                </a:solidFill>
              </a:rPr>
              <a:t> </a:t>
            </a:r>
            <a:r>
              <a:rPr lang="uk-UA" sz="1800" dirty="0"/>
              <a:t>повідомляє компілятору, що ми хочемо використовувати все, що знаходиться в просторі імен </a:t>
            </a:r>
            <a:r>
              <a:rPr lang="en-US" sz="1800" dirty="0"/>
              <a:t>std, </a:t>
            </a:r>
            <a:r>
              <a:rPr lang="uk-UA" sz="1800" dirty="0"/>
              <a:t>тому якщо компілятор знайде ім’я, яке не зможе розпізнати, він перевірятиме його наявність в просторі імен </a:t>
            </a:r>
            <a:r>
              <a:rPr lang="en-US" sz="1800" dirty="0">
                <a:solidFill>
                  <a:schemeClr val="accent5">
                    <a:lumMod val="75000"/>
                  </a:schemeClr>
                </a:solidFill>
                <a:latin typeface="Consolas" panose="020B0609020204030204" pitchFamily="49" charset="0"/>
              </a:rPr>
              <a:t>std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FF"/>
                </a:highlight>
              </a:rPr>
              <a:t>Порада: Намагайтеся уникати використання “</a:t>
            </a:r>
            <a:r>
              <a:rPr lang="en-US" sz="1800" b="1" dirty="0">
                <a:highlight>
                  <a:srgbClr val="00FFFF"/>
                </a:highlight>
              </a:rPr>
              <a:t>using-</a:t>
            </a:r>
            <a:r>
              <a:rPr lang="uk-UA" sz="1800" b="1" dirty="0">
                <a:highlight>
                  <a:srgbClr val="00FFFF"/>
                </a:highlight>
              </a:rPr>
              <a:t>директиви” (наскільки це можливо).</a:t>
            </a:r>
          </a:p>
        </p:txBody>
      </p:sp>
      <p:pic>
        <p:nvPicPr>
          <p:cNvPr id="5" name="Рисунок 4">
            <a:extLst>
              <a:ext uri="{FF2B5EF4-FFF2-40B4-BE49-F238E27FC236}">
                <a16:creationId xmlns:a16="http://schemas.microsoft.com/office/drawing/2014/main" id="{ECB24EF2-D69B-4FBD-A0B7-364D82D8081F}"/>
              </a:ext>
            </a:extLst>
          </p:cNvPr>
          <p:cNvPicPr>
            <a:picLocks noChangeAspect="1"/>
          </p:cNvPicPr>
          <p:nvPr/>
        </p:nvPicPr>
        <p:blipFill>
          <a:blip r:embed="rId2"/>
          <a:stretch>
            <a:fillRect/>
          </a:stretch>
        </p:blipFill>
        <p:spPr>
          <a:xfrm>
            <a:off x="-1" y="857691"/>
            <a:ext cx="12192000" cy="2549485"/>
          </a:xfrm>
          <a:prstGeom prst="rect">
            <a:avLst/>
          </a:prstGeom>
        </p:spPr>
      </p:pic>
    </p:spTree>
    <p:extLst>
      <p:ext uri="{BB962C8B-B14F-4D97-AF65-F5344CB8AC3E}">
        <p14:creationId xmlns:p14="http://schemas.microsoft.com/office/powerpoint/2010/main" val="10621422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Приклад конфлікту з “</a:t>
            </a:r>
            <a:r>
              <a:rPr lang="en-US" b="1" dirty="0"/>
              <a:t>using-</a:t>
            </a:r>
            <a:r>
              <a:rPr lang="uk-UA" b="1" dirty="0"/>
              <a:t>директивою”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Більшість програмістів уникають використання “</a:t>
            </a:r>
            <a:r>
              <a:rPr lang="en-US" sz="1800" dirty="0"/>
              <a:t>using-</a:t>
            </a:r>
            <a:r>
              <a:rPr lang="uk-UA" sz="1800" dirty="0"/>
              <a:t>директиви” саме з цієї причини. </a:t>
            </a:r>
            <a:r>
              <a:rPr lang="uk-UA" sz="1800" b="1" dirty="0">
                <a:highlight>
                  <a:srgbClr val="FFFF00"/>
                </a:highlight>
              </a:rPr>
              <a:t>Інші вважають це прийнятним доти, доки “</a:t>
            </a:r>
            <a:r>
              <a:rPr lang="en-US" sz="1800" b="1" dirty="0">
                <a:highlight>
                  <a:srgbClr val="FFFF00"/>
                </a:highlight>
              </a:rPr>
              <a:t>using-</a:t>
            </a:r>
            <a:r>
              <a:rPr lang="uk-UA" sz="1800" b="1" dirty="0">
                <a:highlight>
                  <a:srgbClr val="FFFF00"/>
                </a:highlight>
              </a:rPr>
              <a:t>директива” використовується тільки в межах окремих функцій (що значно зменшує масштаби виникнення конфліктів імен)</a:t>
            </a:r>
            <a:r>
              <a:rPr lang="uk-UA" sz="1800" dirty="0"/>
              <a:t>.</a:t>
            </a:r>
          </a:p>
        </p:txBody>
      </p:sp>
      <p:pic>
        <p:nvPicPr>
          <p:cNvPr id="5" name="Рисунок 4">
            <a:extLst>
              <a:ext uri="{FF2B5EF4-FFF2-40B4-BE49-F238E27FC236}">
                <a16:creationId xmlns:a16="http://schemas.microsoft.com/office/drawing/2014/main" id="{BAC547BC-B546-47C1-B4E6-BCBC27EC604E}"/>
              </a:ext>
            </a:extLst>
          </p:cNvPr>
          <p:cNvPicPr>
            <a:picLocks noChangeAspect="1"/>
          </p:cNvPicPr>
          <p:nvPr/>
        </p:nvPicPr>
        <p:blipFill>
          <a:blip r:embed="rId2"/>
          <a:stretch>
            <a:fillRect/>
          </a:stretch>
        </p:blipFill>
        <p:spPr>
          <a:xfrm>
            <a:off x="0" y="857691"/>
            <a:ext cx="12192000" cy="3659234"/>
          </a:xfrm>
          <a:prstGeom prst="rect">
            <a:avLst/>
          </a:prstGeom>
        </p:spPr>
      </p:pic>
    </p:spTree>
    <p:extLst>
      <p:ext uri="{BB962C8B-B14F-4D97-AF65-F5344CB8AC3E}">
        <p14:creationId xmlns:p14="http://schemas.microsoft.com/office/powerpoint/2010/main" val="2190601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Область </a:t>
            </a:r>
            <a:r>
              <a:rPr lang="ru-RU" b="1" dirty="0" err="1"/>
              <a:t>видимості</a:t>
            </a:r>
            <a:r>
              <a:rPr lang="ru-RU" b="1" dirty="0"/>
              <a:t> “</a:t>
            </a:r>
            <a:r>
              <a:rPr lang="ru-RU" b="1" dirty="0" err="1"/>
              <a:t>using-оголошення</a:t>
            </a:r>
            <a:r>
              <a:rPr lang="ru-RU" b="1" dirty="0"/>
              <a:t>” і “</a:t>
            </a:r>
            <a:r>
              <a:rPr lang="ru-RU" b="1" dirty="0" err="1"/>
              <a:t>using-директиви</a:t>
            </a:r>
            <a:r>
              <a:rPr lang="ru-RU"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a:t>
            </a:r>
            <a:r>
              <a:rPr lang="en-US" sz="1800" dirty="0"/>
              <a:t>using-</a:t>
            </a:r>
            <a:r>
              <a:rPr lang="uk-UA" sz="1800" dirty="0"/>
              <a:t>оголошення” чи “</a:t>
            </a:r>
            <a:r>
              <a:rPr lang="en-US" sz="1800" dirty="0"/>
              <a:t>using-</a:t>
            </a:r>
            <a:r>
              <a:rPr lang="uk-UA" sz="1800" dirty="0"/>
              <a:t>директива” використовуються в блоці, то вони застосовуються тільки всередині цього блоку (за звичайними правилами локальної області видимості). Це добре, оскільки зменшує масштаби виникнення конфліктів імен до окремих блоків. Однак багато початківців пишуть “</a:t>
            </a:r>
            <a:r>
              <a:rPr lang="en-US" sz="1800" dirty="0"/>
              <a:t>using-</a:t>
            </a:r>
            <a:r>
              <a:rPr lang="uk-UA" sz="1800" dirty="0"/>
              <a:t>директиву” в глобальній області видимості (поза функцією </a:t>
            </a:r>
            <a:r>
              <a:rPr lang="en-US" sz="1800" dirty="0"/>
              <a:t>main() </a:t>
            </a:r>
            <a:r>
              <a:rPr lang="uk-UA" sz="1800" dirty="0"/>
              <a:t>або взагалі поза будь-яких функцій). Цим вони витягують всі імена з простору імен </a:t>
            </a:r>
            <a:r>
              <a:rPr lang="en-US" sz="1800" dirty="0"/>
              <a:t>std </a:t>
            </a:r>
            <a:r>
              <a:rPr lang="uk-UA" sz="1800" dirty="0"/>
              <a:t>безпосередньо в глобальну область видимості, значно збільшуючи ймовірність виникнення конфліктів імен. А це вже не є добре.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Правило: Ніколи не використовуйте </a:t>
            </a:r>
            <a:r>
              <a:rPr lang="en-US" sz="1800" b="1" dirty="0">
                <a:highlight>
                  <a:srgbClr val="00FF00"/>
                </a:highlight>
              </a:rPr>
              <a:t>using-</a:t>
            </a:r>
            <a:r>
              <a:rPr lang="uk-UA" sz="1800" b="1" dirty="0" err="1">
                <a:highlight>
                  <a:srgbClr val="00FF00"/>
                </a:highlight>
              </a:rPr>
              <a:t>стейтменти</a:t>
            </a:r>
            <a:r>
              <a:rPr lang="uk-UA" sz="1800" b="1" dirty="0">
                <a:highlight>
                  <a:srgbClr val="00FF00"/>
                </a:highlight>
              </a:rPr>
              <a:t> поза тілом функцій.</a:t>
            </a:r>
          </a:p>
        </p:txBody>
      </p:sp>
    </p:spTree>
    <p:extLst>
      <p:ext uri="{BB962C8B-B14F-4D97-AF65-F5344CB8AC3E}">
        <p14:creationId xmlns:p14="http://schemas.microsoft.com/office/powerpoint/2010/main" val="39983634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Відміна/заміна </a:t>
            </a:r>
            <a:r>
              <a:rPr lang="en-US" b="1" dirty="0"/>
              <a:t>using-</a:t>
            </a:r>
            <a:r>
              <a:rPr lang="uk-UA" b="1" dirty="0" err="1"/>
              <a:t>стейтментів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тільки один </a:t>
            </a:r>
            <a:r>
              <a:rPr lang="en-US" sz="1800" dirty="0"/>
              <a:t>using-</a:t>
            </a:r>
            <a:r>
              <a:rPr lang="uk-UA" sz="1800" dirty="0" err="1"/>
              <a:t>стейтмент</a:t>
            </a:r>
            <a:r>
              <a:rPr lang="uk-UA" sz="1800" dirty="0"/>
              <a:t> був оголошений, його неможливо скасувати або замінити іншим </a:t>
            </a:r>
            <a:r>
              <a:rPr lang="en-US" sz="1800" dirty="0"/>
              <a:t>using-</a:t>
            </a:r>
            <a:r>
              <a:rPr lang="uk-UA" sz="1800" dirty="0" err="1"/>
              <a:t>стейтментом</a:t>
            </a:r>
            <a:r>
              <a:rPr lang="uk-UA" sz="1800" dirty="0"/>
              <a:t> в межах області видимості, в якій він був оголошений, наприклад:</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Найкраще</a:t>
            </a:r>
            <a:r>
              <a:rPr lang="ru-RU" sz="1800" dirty="0"/>
              <a:t>, </a:t>
            </a:r>
            <a:r>
              <a:rPr lang="ru-RU" sz="1800" dirty="0" err="1"/>
              <a:t>що</a:t>
            </a:r>
            <a:r>
              <a:rPr lang="ru-RU" sz="1800" dirty="0"/>
              <a:t> </a:t>
            </a:r>
            <a:r>
              <a:rPr lang="ru-RU" sz="1800" dirty="0" err="1"/>
              <a:t>ви</a:t>
            </a:r>
            <a:r>
              <a:rPr lang="ru-RU" sz="1800" dirty="0"/>
              <a:t> можете </a:t>
            </a:r>
            <a:r>
              <a:rPr lang="ru-RU" sz="1800" dirty="0" err="1"/>
              <a:t>зробити</a:t>
            </a:r>
            <a:r>
              <a:rPr lang="ru-RU" sz="1800" dirty="0"/>
              <a:t> — </a:t>
            </a:r>
            <a:r>
              <a:rPr lang="ru-RU" sz="1800" dirty="0" err="1"/>
              <a:t>це</a:t>
            </a:r>
            <a:r>
              <a:rPr lang="ru-RU" sz="1800" dirty="0"/>
              <a:t> </a:t>
            </a:r>
            <a:r>
              <a:rPr lang="ru-RU" sz="1800" dirty="0" err="1"/>
              <a:t>навмисно</a:t>
            </a:r>
            <a:r>
              <a:rPr lang="ru-RU" sz="1800" dirty="0"/>
              <a:t> </a:t>
            </a:r>
            <a:r>
              <a:rPr lang="ru-RU" sz="1800" dirty="0" err="1"/>
              <a:t>обмежити</a:t>
            </a:r>
            <a:r>
              <a:rPr lang="ru-RU" sz="1800" dirty="0"/>
              <a:t> область </a:t>
            </a:r>
            <a:r>
              <a:rPr lang="ru-RU" sz="1800" dirty="0" err="1"/>
              <a:t>застосування</a:t>
            </a:r>
            <a:r>
              <a:rPr lang="ru-RU" sz="1800" dirty="0"/>
              <a:t> </a:t>
            </a:r>
            <a:r>
              <a:rPr lang="ru-RU" sz="1800" dirty="0" err="1"/>
              <a:t>using-стейтментів</a:t>
            </a:r>
            <a:r>
              <a:rPr lang="ru-RU" sz="1800" dirty="0"/>
              <a:t> з самого початку, </a:t>
            </a:r>
            <a:r>
              <a:rPr lang="ru-RU" sz="1800" dirty="0" err="1"/>
              <a:t>використовуючи</a:t>
            </a:r>
            <a:r>
              <a:rPr lang="ru-RU" sz="1800" dirty="0"/>
              <a:t> правила </a:t>
            </a:r>
            <a:r>
              <a:rPr lang="ru-RU" sz="1800" dirty="0" err="1"/>
              <a:t>локальної</a:t>
            </a:r>
            <a:r>
              <a:rPr lang="ru-RU" sz="1800" dirty="0"/>
              <a:t> </a:t>
            </a:r>
            <a:r>
              <a:rPr lang="ru-RU" sz="1800" dirty="0" err="1"/>
              <a:t>області</a:t>
            </a:r>
            <a:r>
              <a:rPr lang="ru-RU" sz="1800" dirty="0"/>
              <a:t> </a:t>
            </a:r>
            <a:r>
              <a:rPr lang="ru-RU" sz="1800" dirty="0" err="1"/>
              <a:t>видимості</a:t>
            </a:r>
            <a:r>
              <a:rPr lang="ru-RU" sz="1800" dirty="0"/>
              <a:t>:</a:t>
            </a:r>
            <a:endParaRPr lang="uk-UA" sz="1800" dirty="0"/>
          </a:p>
        </p:txBody>
      </p:sp>
      <p:pic>
        <p:nvPicPr>
          <p:cNvPr id="5" name="Рисунок 4">
            <a:extLst>
              <a:ext uri="{FF2B5EF4-FFF2-40B4-BE49-F238E27FC236}">
                <a16:creationId xmlns:a16="http://schemas.microsoft.com/office/drawing/2014/main" id="{0B4C2428-8043-43AE-86F3-DB8033126D5A}"/>
              </a:ext>
            </a:extLst>
          </p:cNvPr>
          <p:cNvPicPr>
            <a:picLocks noChangeAspect="1"/>
          </p:cNvPicPr>
          <p:nvPr/>
        </p:nvPicPr>
        <p:blipFill>
          <a:blip r:embed="rId2"/>
          <a:stretch>
            <a:fillRect/>
          </a:stretch>
        </p:blipFill>
        <p:spPr>
          <a:xfrm>
            <a:off x="1990845" y="1757941"/>
            <a:ext cx="8210310" cy="2502912"/>
          </a:xfrm>
          <a:prstGeom prst="rect">
            <a:avLst/>
          </a:prstGeom>
        </p:spPr>
      </p:pic>
    </p:spTree>
    <p:extLst>
      <p:ext uri="{BB962C8B-B14F-4D97-AF65-F5344CB8AC3E}">
        <p14:creationId xmlns:p14="http://schemas.microsoft.com/office/powerpoint/2010/main" val="18435116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8F1D774-F21A-43F3-AE23-4E11FE95665F}"/>
              </a:ext>
            </a:extLst>
          </p:cNvPr>
          <p:cNvPicPr>
            <a:picLocks noChangeAspect="1"/>
          </p:cNvPicPr>
          <p:nvPr/>
        </p:nvPicPr>
        <p:blipFill>
          <a:blip r:embed="rId2"/>
          <a:stretch>
            <a:fillRect/>
          </a:stretch>
        </p:blipFill>
        <p:spPr>
          <a:xfrm>
            <a:off x="1189773" y="-1"/>
            <a:ext cx="9812451" cy="6858000"/>
          </a:xfrm>
          <a:prstGeom prst="rect">
            <a:avLst/>
          </a:prstGeom>
        </p:spPr>
      </p:pic>
    </p:spTree>
    <p:extLst>
      <p:ext uri="{BB962C8B-B14F-4D97-AF65-F5344CB8AC3E}">
        <p14:creationId xmlns:p14="http://schemas.microsoft.com/office/powerpoint/2010/main" val="8848633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Стек і Купа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Сегменти</a:t>
            </a:r>
          </a:p>
          <a:p>
            <a:pPr marL="540000" indent="360000">
              <a:lnSpc>
                <a:spcPct val="150000"/>
              </a:lnSpc>
              <a:spcBef>
                <a:spcPts val="0"/>
              </a:spcBef>
              <a:buNone/>
            </a:pPr>
            <a:r>
              <a:rPr lang="uk-UA" sz="1800" b="1" dirty="0">
                <a:highlight>
                  <a:srgbClr val="00FFFF"/>
                </a:highlight>
              </a:rPr>
              <a:t>Пам’ять, яку використовують програми, складається з декількох частин — сегментів</a:t>
            </a:r>
            <a:r>
              <a:rPr lang="uk-UA" sz="1800" dirty="0"/>
              <a:t>:</a:t>
            </a:r>
          </a:p>
          <a:p>
            <a:pPr marL="540000" indent="360000">
              <a:lnSpc>
                <a:spcPct val="150000"/>
              </a:lnSpc>
              <a:spcBef>
                <a:spcPts val="0"/>
              </a:spcBef>
              <a:buNone/>
            </a:pPr>
            <a:r>
              <a:rPr lang="uk-UA" sz="1800" dirty="0"/>
              <a:t>   </a:t>
            </a:r>
            <a:r>
              <a:rPr lang="uk-UA" sz="1800" b="1" dirty="0">
                <a:highlight>
                  <a:srgbClr val="00FFFF"/>
                </a:highlight>
              </a:rPr>
              <a:t>Сегмент коду </a:t>
            </a:r>
            <a:r>
              <a:rPr lang="uk-UA" sz="1800" dirty="0"/>
              <a:t>(або «текстовий сегмент»), в якому знаходиться скомпільована програма. Зазвичай доступний тільки для читання.</a:t>
            </a:r>
          </a:p>
          <a:p>
            <a:pPr marL="540000" indent="360000">
              <a:lnSpc>
                <a:spcPct val="150000"/>
              </a:lnSpc>
              <a:spcBef>
                <a:spcPts val="0"/>
              </a:spcBef>
              <a:buNone/>
            </a:pPr>
            <a:r>
              <a:rPr lang="uk-UA" sz="1800" dirty="0"/>
              <a:t>   </a:t>
            </a:r>
            <a:r>
              <a:rPr lang="uk-UA" sz="1800" b="1" dirty="0">
                <a:highlight>
                  <a:srgbClr val="00FFFF"/>
                </a:highlight>
              </a:rPr>
              <a:t>Сегмент </a:t>
            </a:r>
            <a:r>
              <a:rPr lang="en-US" sz="1800" b="1" dirty="0" err="1">
                <a:highlight>
                  <a:srgbClr val="00FFFF"/>
                </a:highlight>
              </a:rPr>
              <a:t>bss</a:t>
            </a:r>
            <a:r>
              <a:rPr lang="en-US" sz="1800" dirty="0"/>
              <a:t> (</a:t>
            </a:r>
            <a:r>
              <a:rPr lang="uk-UA" sz="1800" dirty="0"/>
              <a:t>або «</a:t>
            </a:r>
            <a:r>
              <a:rPr lang="uk-UA" sz="1800" dirty="0" err="1"/>
              <a:t>неініціалізований</a:t>
            </a:r>
            <a:r>
              <a:rPr lang="uk-UA" sz="1800" dirty="0"/>
              <a:t> сегмент даних»), в якому зберігаються глобальні і статичні змінні, </a:t>
            </a:r>
            <a:r>
              <a:rPr lang="uk-UA" sz="1800" dirty="0" err="1"/>
              <a:t>ініціалізовані</a:t>
            </a:r>
            <a:r>
              <a:rPr lang="uk-UA" sz="1800" dirty="0"/>
              <a:t> нулем.</a:t>
            </a:r>
          </a:p>
          <a:p>
            <a:pPr marL="540000" indent="360000">
              <a:lnSpc>
                <a:spcPct val="150000"/>
              </a:lnSpc>
              <a:spcBef>
                <a:spcPts val="0"/>
              </a:spcBef>
              <a:buNone/>
            </a:pPr>
            <a:r>
              <a:rPr lang="uk-UA" sz="1800" dirty="0"/>
              <a:t>   </a:t>
            </a:r>
            <a:r>
              <a:rPr lang="uk-UA" sz="1800" b="1" dirty="0">
                <a:highlight>
                  <a:srgbClr val="FFFF00"/>
                </a:highlight>
              </a:rPr>
              <a:t>Сегмент даних </a:t>
            </a:r>
            <a:r>
              <a:rPr lang="uk-UA" sz="1800" dirty="0"/>
              <a:t>(або «сегмент </a:t>
            </a:r>
            <a:r>
              <a:rPr lang="uk-UA" sz="1800" dirty="0" err="1"/>
              <a:t>ініціалізованих</a:t>
            </a:r>
            <a:r>
              <a:rPr lang="uk-UA" sz="1800" dirty="0"/>
              <a:t> даних»), в якому зберігаються </a:t>
            </a:r>
            <a:r>
              <a:rPr lang="uk-UA" sz="1800" dirty="0" err="1"/>
              <a:t>ініціалізовані</a:t>
            </a:r>
            <a:r>
              <a:rPr lang="uk-UA" sz="1800" dirty="0"/>
              <a:t> глобальні і статичні змінні.</a:t>
            </a:r>
          </a:p>
          <a:p>
            <a:pPr marL="540000" indent="360000">
              <a:lnSpc>
                <a:spcPct val="150000"/>
              </a:lnSpc>
              <a:spcBef>
                <a:spcPts val="0"/>
              </a:spcBef>
              <a:buNone/>
            </a:pPr>
            <a:r>
              <a:rPr lang="uk-UA" sz="1800" dirty="0"/>
              <a:t>   </a:t>
            </a:r>
            <a:r>
              <a:rPr lang="uk-UA" sz="1800" b="1" dirty="0">
                <a:highlight>
                  <a:srgbClr val="00FF00"/>
                </a:highlight>
              </a:rPr>
              <a:t>Купа</a:t>
            </a:r>
            <a:r>
              <a:rPr lang="uk-UA" sz="1800" dirty="0"/>
              <a:t>, звідки виділяються динамічні змінні.</a:t>
            </a:r>
          </a:p>
          <a:p>
            <a:pPr marL="540000" indent="360000">
              <a:lnSpc>
                <a:spcPct val="150000"/>
              </a:lnSpc>
              <a:spcBef>
                <a:spcPts val="0"/>
              </a:spcBef>
              <a:buNone/>
            </a:pPr>
            <a:r>
              <a:rPr lang="uk-UA" sz="1800" dirty="0"/>
              <a:t>   </a:t>
            </a:r>
            <a:r>
              <a:rPr lang="uk-UA" sz="1800" b="1" dirty="0">
                <a:highlight>
                  <a:srgbClr val="FF00FF"/>
                </a:highlight>
              </a:rPr>
              <a:t>Стек викликів</a:t>
            </a:r>
            <a:r>
              <a:rPr lang="uk-UA" sz="1800" dirty="0"/>
              <a:t>, в якому зберігаються параметри функції, локальні змінні і інша інформація, пов’язана з функціями.</a:t>
            </a:r>
          </a:p>
        </p:txBody>
      </p:sp>
    </p:spTree>
    <p:extLst>
      <p:ext uri="{BB962C8B-B14F-4D97-AF65-F5344CB8AC3E}">
        <p14:creationId xmlns:p14="http://schemas.microsoft.com/office/powerpoint/2010/main" val="17468655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Купа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Сегмент купи</a:t>
            </a:r>
            <a:r>
              <a:rPr lang="uk-UA" sz="1800" dirty="0"/>
              <a:t> (або просто «купа») відстежує пам’ять, яка використовується для динамічного виділення</a:t>
            </a:r>
            <a:r>
              <a:rPr lang="en-US" sz="1800" dirty="0"/>
              <a:t>.</a:t>
            </a:r>
            <a:endParaRPr lang="uk-UA" sz="1800" dirty="0"/>
          </a:p>
          <a:p>
            <a:pPr marL="540000" indent="360000">
              <a:lnSpc>
                <a:spcPct val="150000"/>
              </a:lnSpc>
              <a:spcBef>
                <a:spcPts val="0"/>
              </a:spcBef>
              <a:buNone/>
            </a:pPr>
            <a:r>
              <a:rPr lang="uk-UA" sz="1800" dirty="0"/>
              <a:t>У мові </a:t>
            </a:r>
            <a:r>
              <a:rPr lang="en-US" sz="1800" dirty="0"/>
              <a:t>C++ </a:t>
            </a:r>
            <a:r>
              <a:rPr lang="uk-UA" sz="1800" dirty="0"/>
              <a:t>при використанні оператора </a:t>
            </a:r>
            <a:r>
              <a:rPr lang="en-US" sz="1800" dirty="0">
                <a:solidFill>
                  <a:schemeClr val="accent5">
                    <a:lumMod val="75000"/>
                  </a:schemeClr>
                </a:solidFill>
                <a:latin typeface="Consolas" panose="020B0609020204030204" pitchFamily="49" charset="0"/>
              </a:rPr>
              <a:t>new</a:t>
            </a:r>
            <a:r>
              <a:rPr lang="en-US" sz="1800" dirty="0"/>
              <a:t> </a:t>
            </a:r>
            <a:r>
              <a:rPr lang="uk-UA" sz="1800" dirty="0"/>
              <a:t>динамічна пам’ять виділяється з сегменту купи самої програми: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Адреса виділеної пам’яті передається назад оператором </a:t>
            </a:r>
            <a:r>
              <a:rPr lang="en-US" sz="1800" dirty="0">
                <a:solidFill>
                  <a:schemeClr val="accent5">
                    <a:lumMod val="75000"/>
                  </a:schemeClr>
                </a:solidFill>
                <a:latin typeface="Consolas" panose="020B0609020204030204" pitchFamily="49" charset="0"/>
              </a:rPr>
              <a:t>new</a:t>
            </a:r>
            <a:r>
              <a:rPr lang="en-US" sz="1800" dirty="0"/>
              <a:t> </a:t>
            </a:r>
            <a:r>
              <a:rPr lang="uk-UA" sz="1800" dirty="0"/>
              <a:t>і потім може бути збережена у вказівнику. Про механізми зберігання і виділення вільної пам’яті нам зараз немає чого турбуватися. Однак варто знати, що послідовні запити пам’яті не завжди призводять до виділення послідовних адрес в пам’яті!</a:t>
            </a:r>
          </a:p>
        </p:txBody>
      </p:sp>
      <p:pic>
        <p:nvPicPr>
          <p:cNvPr id="5" name="Рисунок 4">
            <a:extLst>
              <a:ext uri="{FF2B5EF4-FFF2-40B4-BE49-F238E27FC236}">
                <a16:creationId xmlns:a16="http://schemas.microsoft.com/office/drawing/2014/main" id="{82F30309-17B6-4676-9C04-B7AF5F4C8A1C}"/>
              </a:ext>
            </a:extLst>
          </p:cNvPr>
          <p:cNvPicPr>
            <a:picLocks noChangeAspect="1"/>
          </p:cNvPicPr>
          <p:nvPr/>
        </p:nvPicPr>
        <p:blipFill>
          <a:blip r:embed="rId2"/>
          <a:stretch>
            <a:fillRect/>
          </a:stretch>
        </p:blipFill>
        <p:spPr>
          <a:xfrm>
            <a:off x="2386313" y="2248133"/>
            <a:ext cx="7419372" cy="1073142"/>
          </a:xfrm>
          <a:prstGeom prst="rect">
            <a:avLst/>
          </a:prstGeom>
        </p:spPr>
      </p:pic>
      <p:pic>
        <p:nvPicPr>
          <p:cNvPr id="7" name="Рисунок 6">
            <a:extLst>
              <a:ext uri="{FF2B5EF4-FFF2-40B4-BE49-F238E27FC236}">
                <a16:creationId xmlns:a16="http://schemas.microsoft.com/office/drawing/2014/main" id="{08CB20BC-2649-434F-BB44-27C6030241F3}"/>
              </a:ext>
            </a:extLst>
          </p:cNvPr>
          <p:cNvPicPr>
            <a:picLocks noChangeAspect="1"/>
          </p:cNvPicPr>
          <p:nvPr/>
        </p:nvPicPr>
        <p:blipFill>
          <a:blip r:embed="rId3"/>
          <a:stretch>
            <a:fillRect/>
          </a:stretch>
        </p:blipFill>
        <p:spPr>
          <a:xfrm>
            <a:off x="2161571" y="4741784"/>
            <a:ext cx="7868857" cy="1640159"/>
          </a:xfrm>
          <a:prstGeom prst="rect">
            <a:avLst/>
          </a:prstGeom>
        </p:spPr>
      </p:pic>
    </p:spTree>
    <p:extLst>
      <p:ext uri="{BB962C8B-B14F-4D97-AF65-F5344CB8AC3E}">
        <p14:creationId xmlns:p14="http://schemas.microsoft.com/office/powerpoint/2010/main" val="1674146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FF00"/>
                </a:highlight>
              </a:rPr>
              <a:t>Функція</a:t>
            </a:r>
            <a:r>
              <a:rPr lang="ru-RU" sz="1800" b="1" dirty="0">
                <a:highlight>
                  <a:srgbClr val="FFFF00"/>
                </a:highlight>
              </a:rPr>
              <a:t> </a:t>
            </a:r>
            <a:r>
              <a:rPr lang="ru-RU" sz="1800" b="1" dirty="0" err="1">
                <a:highlight>
                  <a:srgbClr val="FFFF00"/>
                </a:highlight>
              </a:rPr>
              <a:t>сортування</a:t>
            </a:r>
            <a:r>
              <a:rPr lang="ru-RU" sz="1800" b="1" dirty="0">
                <a:highlight>
                  <a:srgbClr val="FFFF00"/>
                </a:highlight>
              </a:rPr>
              <a:t> </a:t>
            </a:r>
            <a:r>
              <a:rPr lang="ru-RU" sz="1800" b="1" dirty="0" err="1">
                <a:highlight>
                  <a:srgbClr val="FFFF00"/>
                </a:highlight>
              </a:rPr>
              <a:t>використовує</a:t>
            </a:r>
            <a:r>
              <a:rPr lang="ru-RU" sz="1800" b="1" dirty="0">
                <a:highlight>
                  <a:srgbClr val="FFFF00"/>
                </a:highlight>
              </a:rPr>
              <a:t> </a:t>
            </a:r>
            <a:r>
              <a:rPr lang="ru-RU" sz="1800" b="1" dirty="0" err="1">
                <a:highlight>
                  <a:srgbClr val="FFFF00"/>
                </a:highlight>
              </a:rPr>
              <a:t>ітератори</a:t>
            </a:r>
            <a:r>
              <a:rPr lang="ru-RU" sz="1800" b="1" dirty="0">
                <a:highlight>
                  <a:srgbClr val="FFFF00"/>
                </a:highlight>
              </a:rPr>
              <a:t>, </a:t>
            </a:r>
            <a:r>
              <a:rPr lang="ru-RU" sz="1800" b="1" dirty="0" err="1">
                <a:highlight>
                  <a:srgbClr val="FFFF00"/>
                </a:highlight>
              </a:rPr>
              <a:t>які</a:t>
            </a:r>
            <a:r>
              <a:rPr lang="ru-RU" sz="1800" b="1" dirty="0">
                <a:highlight>
                  <a:srgbClr val="FFFF00"/>
                </a:highlight>
              </a:rPr>
              <a:t> ми </a:t>
            </a:r>
            <a:r>
              <a:rPr lang="ru-RU" sz="1800" b="1" dirty="0" err="1">
                <a:highlight>
                  <a:srgbClr val="FFFF00"/>
                </a:highlight>
              </a:rPr>
              <a:t>ще</a:t>
            </a:r>
            <a:r>
              <a:rPr lang="ru-RU" sz="1800" b="1" dirty="0">
                <a:highlight>
                  <a:srgbClr val="FFFF00"/>
                </a:highlight>
              </a:rPr>
              <a:t> не </a:t>
            </a:r>
            <a:r>
              <a:rPr lang="ru-RU" sz="1800" b="1" dirty="0" err="1">
                <a:highlight>
                  <a:srgbClr val="FFFF00"/>
                </a:highlight>
              </a:rPr>
              <a:t>розглядали</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std::array</a:t>
            </a:r>
            <a:r>
              <a:rPr lang="en-US" sz="1800" dirty="0"/>
              <a:t> — </a:t>
            </a:r>
            <a:r>
              <a:rPr lang="uk-UA" sz="1800" dirty="0"/>
              <a:t>це чудова заміна стандартним фіксованим масивам. Масиви, створені за допомогою </a:t>
            </a:r>
            <a:r>
              <a:rPr lang="en-US" sz="1800" dirty="0">
                <a:solidFill>
                  <a:schemeClr val="accent5">
                    <a:lumMod val="75000"/>
                  </a:schemeClr>
                </a:solidFill>
                <a:latin typeface="Consolas" panose="020B0609020204030204" pitchFamily="49" charset="0"/>
              </a:rPr>
              <a:t>std::array</a:t>
            </a:r>
            <a:r>
              <a:rPr lang="en-US" sz="1800" dirty="0"/>
              <a:t>, </a:t>
            </a:r>
            <a:r>
              <a:rPr lang="uk-UA" sz="1800" dirty="0"/>
              <a:t>більш ефективні, так як використовують менше пам’яті. Єдиними недоліками </a:t>
            </a:r>
            <a:r>
              <a:rPr lang="en-US" sz="1800" dirty="0">
                <a:solidFill>
                  <a:schemeClr val="accent5">
                    <a:lumMod val="75000"/>
                  </a:schemeClr>
                </a:solidFill>
                <a:latin typeface="Consolas" panose="020B0609020204030204" pitchFamily="49" charset="0"/>
              </a:rPr>
              <a:t>std::array</a:t>
            </a:r>
            <a:r>
              <a:rPr lang="en-US" sz="1800" dirty="0"/>
              <a:t> </a:t>
            </a:r>
            <a:r>
              <a:rPr lang="uk-UA" sz="1800" dirty="0"/>
              <a:t>в порівнянні зі стандартними фіксованими масивами є трохи незручний синтаксис і те, що потрібно явно вказувати довжину масиву (</a:t>
            </a:r>
            <a:r>
              <a:rPr lang="uk-UA" sz="1800" b="1" dirty="0">
                <a:highlight>
                  <a:srgbClr val="FFFF00"/>
                </a:highlight>
              </a:rPr>
              <a:t>компілятор не обчислюватиме її за нас</a:t>
            </a:r>
            <a:r>
              <a:rPr lang="uk-UA" sz="1800" dirty="0"/>
              <a:t>). Але це порівняно незначні нюанси. </a:t>
            </a:r>
            <a:r>
              <a:rPr lang="uk-UA" sz="1800" b="1" dirty="0">
                <a:highlight>
                  <a:srgbClr val="00FF00"/>
                </a:highlight>
              </a:rPr>
              <a:t>Рекомендується використовувати </a:t>
            </a:r>
            <a:r>
              <a:rPr lang="en-US" sz="1800" b="1" dirty="0">
                <a:solidFill>
                  <a:schemeClr val="accent5">
                    <a:lumMod val="75000"/>
                  </a:schemeClr>
                </a:solidFill>
                <a:highlight>
                  <a:srgbClr val="00FF00"/>
                </a:highlight>
                <a:latin typeface="Consolas" panose="020B0609020204030204" pitchFamily="49" charset="0"/>
              </a:rPr>
              <a:t>std::array</a:t>
            </a:r>
            <a:r>
              <a:rPr lang="en-US" sz="1800" b="1" dirty="0">
                <a:highlight>
                  <a:srgbClr val="00FF00"/>
                </a:highlight>
              </a:rPr>
              <a:t> </a:t>
            </a:r>
            <a:r>
              <a:rPr lang="uk-UA" sz="1800" b="1" dirty="0">
                <a:highlight>
                  <a:srgbClr val="00FF00"/>
                </a:highlight>
              </a:rPr>
              <a:t>замість стандартних фіксованих масивів в будь-яких нетривіальних завданнях</a:t>
            </a:r>
            <a:r>
              <a:rPr lang="uk-UA" sz="1800" dirty="0"/>
              <a:t>.</a:t>
            </a:r>
          </a:p>
        </p:txBody>
      </p:sp>
    </p:spTree>
    <p:extLst>
      <p:ext uri="{BB962C8B-B14F-4D97-AF65-F5344CB8AC3E}">
        <p14:creationId xmlns:p14="http://schemas.microsoft.com/office/powerpoint/2010/main" val="15261536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Купа</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 </a:t>
            </a:r>
            <a:r>
              <a:rPr lang="ru-RU" sz="1800" dirty="0" err="1"/>
              <a:t>видаленні</a:t>
            </a:r>
            <a:r>
              <a:rPr lang="ru-RU" sz="1800" dirty="0"/>
              <a:t> динамічно </a:t>
            </a:r>
            <a:r>
              <a:rPr lang="ru-RU" sz="1800" dirty="0" err="1"/>
              <a:t>виділеної</a:t>
            </a:r>
            <a:r>
              <a:rPr lang="ru-RU" sz="1800" dirty="0"/>
              <a:t> </a:t>
            </a:r>
            <a:r>
              <a:rPr lang="ru-RU" sz="1800" dirty="0" err="1"/>
              <a:t>змінної</a:t>
            </a:r>
            <a:r>
              <a:rPr lang="ru-RU" sz="1800" dirty="0"/>
              <a:t>, </a:t>
            </a:r>
            <a:r>
              <a:rPr lang="ru-RU" sz="1800" dirty="0" err="1"/>
              <a:t>пам’ять</a:t>
            </a:r>
            <a:r>
              <a:rPr lang="ru-RU" sz="1800" dirty="0"/>
              <a:t> </a:t>
            </a:r>
            <a:r>
              <a:rPr lang="ru-RU" sz="1800" dirty="0" err="1"/>
              <a:t>повертається</a:t>
            </a:r>
            <a:r>
              <a:rPr lang="ru-RU" sz="1800" dirty="0"/>
              <a:t> назад в купу і </a:t>
            </a:r>
            <a:r>
              <a:rPr lang="ru-RU" sz="1800" dirty="0" err="1"/>
              <a:t>потім</a:t>
            </a:r>
            <a:r>
              <a:rPr lang="ru-RU" sz="1800" dirty="0"/>
              <a:t> </a:t>
            </a:r>
            <a:r>
              <a:rPr lang="ru-RU" sz="1800" dirty="0" err="1"/>
              <a:t>може</a:t>
            </a:r>
            <a:r>
              <a:rPr lang="ru-RU" sz="1800" dirty="0"/>
              <a:t> бути перенаправлена (</a:t>
            </a:r>
            <a:r>
              <a:rPr lang="ru-RU" sz="1800" dirty="0" err="1"/>
              <a:t>виходячи</a:t>
            </a:r>
            <a:r>
              <a:rPr lang="ru-RU" sz="1800" dirty="0"/>
              <a:t> з </a:t>
            </a:r>
            <a:r>
              <a:rPr lang="ru-RU" sz="1800" dirty="0" err="1"/>
              <a:t>існуючих</a:t>
            </a:r>
            <a:r>
              <a:rPr lang="ru-RU" sz="1800" dirty="0"/>
              <a:t> </a:t>
            </a:r>
            <a:r>
              <a:rPr lang="ru-RU" sz="1800" dirty="0" err="1"/>
              <a:t>запитів</a:t>
            </a:r>
            <a:r>
              <a:rPr lang="ru-RU" sz="1800" dirty="0"/>
              <a:t>). </a:t>
            </a:r>
            <a:r>
              <a:rPr lang="ru-RU" sz="1800" b="1" dirty="0" err="1">
                <a:highlight>
                  <a:srgbClr val="00FF00"/>
                </a:highlight>
              </a:rPr>
              <a:t>Пам’ятайте</a:t>
            </a:r>
            <a:r>
              <a:rPr lang="ru-RU" sz="1800" b="1" dirty="0">
                <a:highlight>
                  <a:srgbClr val="00FF00"/>
                </a:highlight>
              </a:rPr>
              <a:t>, </a:t>
            </a:r>
            <a:r>
              <a:rPr lang="ru-RU" sz="1800" b="1" dirty="0" err="1">
                <a:highlight>
                  <a:srgbClr val="00FF00"/>
                </a:highlight>
              </a:rPr>
              <a:t>що</a:t>
            </a:r>
            <a:r>
              <a:rPr lang="ru-RU" sz="1800" b="1" dirty="0">
                <a:highlight>
                  <a:srgbClr val="00FF00"/>
                </a:highlight>
              </a:rPr>
              <a:t> </a:t>
            </a:r>
            <a:r>
              <a:rPr lang="ru-RU" sz="1800" b="1" dirty="0" err="1">
                <a:highlight>
                  <a:srgbClr val="00FF00"/>
                </a:highlight>
              </a:rPr>
              <a:t>видалення</a:t>
            </a:r>
            <a:r>
              <a:rPr lang="ru-RU" sz="1800" b="1" dirty="0">
                <a:highlight>
                  <a:srgbClr val="00FF00"/>
                </a:highlight>
              </a:rPr>
              <a:t> </a:t>
            </a:r>
            <a:r>
              <a:rPr lang="ru-RU" sz="1800" b="1" dirty="0" err="1">
                <a:highlight>
                  <a:srgbClr val="00FF00"/>
                </a:highlight>
              </a:rPr>
              <a:t>вказівника</a:t>
            </a:r>
            <a:r>
              <a:rPr lang="ru-RU" sz="1800" b="1" dirty="0">
                <a:highlight>
                  <a:srgbClr val="00FF00"/>
                </a:highlight>
              </a:rPr>
              <a:t> не </a:t>
            </a:r>
            <a:r>
              <a:rPr lang="ru-RU" sz="1800" b="1" dirty="0" err="1">
                <a:highlight>
                  <a:srgbClr val="00FF00"/>
                </a:highlight>
              </a:rPr>
              <a:t>видаляє</a:t>
            </a:r>
            <a:r>
              <a:rPr lang="ru-RU" sz="1800" b="1" dirty="0">
                <a:highlight>
                  <a:srgbClr val="00FF00"/>
                </a:highlight>
              </a:rPr>
              <a:t> </a:t>
            </a:r>
            <a:r>
              <a:rPr lang="ru-RU" sz="1800" b="1" dirty="0" err="1">
                <a:highlight>
                  <a:srgbClr val="00FF00"/>
                </a:highlight>
              </a:rPr>
              <a:t>змінну</a:t>
            </a:r>
            <a:r>
              <a:rPr lang="ru-RU" sz="1800" b="1" dirty="0">
                <a:highlight>
                  <a:srgbClr val="00FF00"/>
                </a:highlight>
              </a:rPr>
              <a:t>, а просто </a:t>
            </a:r>
            <a:r>
              <a:rPr lang="ru-RU" sz="1800" b="1" dirty="0" err="1">
                <a:highlight>
                  <a:srgbClr val="00FF00"/>
                </a:highlight>
              </a:rPr>
              <a:t>призводить</a:t>
            </a:r>
            <a:r>
              <a:rPr lang="ru-RU" sz="1800" b="1" dirty="0">
                <a:highlight>
                  <a:srgbClr val="00FF00"/>
                </a:highlight>
              </a:rPr>
              <a:t> до </a:t>
            </a:r>
            <a:r>
              <a:rPr lang="ru-RU" sz="1800" b="1" dirty="0" err="1">
                <a:highlight>
                  <a:srgbClr val="00FF00"/>
                </a:highlight>
              </a:rPr>
              <a:t>повернення</a:t>
            </a:r>
            <a:r>
              <a:rPr lang="ru-RU" sz="1800" b="1" dirty="0">
                <a:highlight>
                  <a:srgbClr val="00FF00"/>
                </a:highlight>
              </a:rPr>
              <a:t> </a:t>
            </a:r>
            <a:r>
              <a:rPr lang="ru-RU" sz="1800" b="1" dirty="0" err="1">
                <a:highlight>
                  <a:srgbClr val="00FF00"/>
                </a:highlight>
              </a:rPr>
              <a:t>пам’яті</a:t>
            </a:r>
            <a:r>
              <a:rPr lang="ru-RU" sz="1800" b="1" dirty="0">
                <a:highlight>
                  <a:srgbClr val="00FF00"/>
                </a:highlight>
              </a:rPr>
              <a:t> за </a:t>
            </a:r>
            <a:r>
              <a:rPr lang="ru-RU" sz="1800" b="1" dirty="0" err="1">
                <a:highlight>
                  <a:srgbClr val="00FF00"/>
                </a:highlight>
              </a:rPr>
              <a:t>цією</a:t>
            </a:r>
            <a:r>
              <a:rPr lang="ru-RU" sz="1800" b="1" dirty="0">
                <a:highlight>
                  <a:srgbClr val="00FF00"/>
                </a:highlight>
              </a:rPr>
              <a:t> </a:t>
            </a:r>
            <a:r>
              <a:rPr lang="ru-RU" sz="1800" b="1" dirty="0" err="1">
                <a:highlight>
                  <a:srgbClr val="00FF00"/>
                </a:highlight>
              </a:rPr>
              <a:t>адресою</a:t>
            </a:r>
            <a:r>
              <a:rPr lang="ru-RU" sz="1800" b="1" dirty="0">
                <a:highlight>
                  <a:srgbClr val="00FF00"/>
                </a:highlight>
              </a:rPr>
              <a:t> назад в </a:t>
            </a:r>
            <a:r>
              <a:rPr lang="ru-RU" sz="1800" b="1" dirty="0" err="1">
                <a:highlight>
                  <a:srgbClr val="00FF00"/>
                </a:highlight>
              </a:rPr>
              <a:t>операційну</a:t>
            </a:r>
            <a:r>
              <a:rPr lang="ru-RU" sz="1800" b="1" dirty="0">
                <a:highlight>
                  <a:srgbClr val="00FF00"/>
                </a:highlight>
              </a:rPr>
              <a:t> систему</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FFFF00"/>
                </a:highlight>
              </a:rPr>
              <a:t>Купа має свої переваги і недоліки</a:t>
            </a:r>
            <a:r>
              <a:rPr lang="uk-UA" sz="1800" dirty="0"/>
              <a:t>:</a:t>
            </a:r>
          </a:p>
          <a:p>
            <a:pPr marL="540000" indent="360000">
              <a:lnSpc>
                <a:spcPct val="150000"/>
              </a:lnSpc>
              <a:spcBef>
                <a:spcPts val="0"/>
              </a:spcBef>
              <a:buNone/>
            </a:pPr>
            <a:r>
              <a:rPr lang="uk-UA" sz="1800" dirty="0"/>
              <a:t>   Виділення пам’яті з купи відносно </a:t>
            </a:r>
            <a:r>
              <a:rPr lang="uk-UA" sz="1800" b="1" dirty="0">
                <a:highlight>
                  <a:srgbClr val="FFFF00"/>
                </a:highlight>
              </a:rPr>
              <a:t>повільне</a:t>
            </a:r>
            <a:r>
              <a:rPr lang="uk-UA" sz="1800" dirty="0"/>
              <a:t>.</a:t>
            </a:r>
          </a:p>
          <a:p>
            <a:pPr marL="540000" indent="360000">
              <a:lnSpc>
                <a:spcPct val="150000"/>
              </a:lnSpc>
              <a:spcBef>
                <a:spcPts val="0"/>
              </a:spcBef>
              <a:buNone/>
            </a:pPr>
            <a:r>
              <a:rPr lang="uk-UA" sz="1800" dirty="0"/>
              <a:t>   Виділена пам’ять залишається виділеною до тих пір, </a:t>
            </a:r>
            <a:r>
              <a:rPr lang="uk-UA" sz="1800" b="1" dirty="0">
                <a:highlight>
                  <a:srgbClr val="FFFF00"/>
                </a:highlight>
              </a:rPr>
              <a:t>поки не буде звільнена </a:t>
            </a:r>
            <a:r>
              <a:rPr lang="uk-UA" sz="1800" dirty="0"/>
              <a:t>(остерігайтеся витоків пам’яті) або </a:t>
            </a:r>
            <a:r>
              <a:rPr lang="uk-UA" sz="1800" b="1" dirty="0">
                <a:highlight>
                  <a:srgbClr val="FFFF00"/>
                </a:highlight>
              </a:rPr>
              <a:t>поки програма не завершить своє виконання</a:t>
            </a:r>
            <a:r>
              <a:rPr lang="uk-UA" sz="1800" dirty="0"/>
              <a:t>.</a:t>
            </a:r>
          </a:p>
          <a:p>
            <a:pPr marL="540000" indent="360000">
              <a:lnSpc>
                <a:spcPct val="150000"/>
              </a:lnSpc>
              <a:spcBef>
                <a:spcPts val="0"/>
              </a:spcBef>
              <a:buNone/>
            </a:pPr>
            <a:r>
              <a:rPr lang="uk-UA" sz="1800" dirty="0"/>
              <a:t>   </a:t>
            </a:r>
            <a:r>
              <a:rPr lang="uk-UA" sz="1800" b="1" dirty="0">
                <a:highlight>
                  <a:srgbClr val="00FF00"/>
                </a:highlight>
              </a:rPr>
              <a:t>Доступ до динамічно виділеної пам’яті здійснюється тільки через вказівник</a:t>
            </a:r>
            <a:r>
              <a:rPr lang="uk-UA" sz="1800" dirty="0"/>
              <a:t>. </a:t>
            </a:r>
            <a:r>
              <a:rPr lang="uk-UA" sz="1800" b="1" dirty="0" err="1">
                <a:highlight>
                  <a:srgbClr val="FFFF00"/>
                </a:highlight>
              </a:rPr>
              <a:t>Розіменування</a:t>
            </a:r>
            <a:r>
              <a:rPr lang="uk-UA" sz="1800" b="1" dirty="0">
                <a:highlight>
                  <a:srgbClr val="FFFF00"/>
                </a:highlight>
              </a:rPr>
              <a:t> вказівника відбувається повільніше, ніж доступ до змінної напряму</a:t>
            </a:r>
            <a:r>
              <a:rPr lang="uk-UA" sz="1800" dirty="0"/>
              <a:t>.</a:t>
            </a:r>
          </a:p>
          <a:p>
            <a:pPr marL="540000" indent="360000">
              <a:lnSpc>
                <a:spcPct val="150000"/>
              </a:lnSpc>
              <a:spcBef>
                <a:spcPts val="0"/>
              </a:spcBef>
              <a:buNone/>
            </a:pPr>
            <a:r>
              <a:rPr lang="uk-UA" sz="1800" dirty="0"/>
              <a:t>   Оскільки купа являє собою великий резервуар пам’яті, то </a:t>
            </a:r>
            <a:r>
              <a:rPr lang="uk-UA" sz="1800" b="1" dirty="0">
                <a:highlight>
                  <a:srgbClr val="00FF00"/>
                </a:highlight>
              </a:rPr>
              <a:t>саме вона використовується для виділення </a:t>
            </a:r>
            <a:r>
              <a:rPr lang="uk-UA" sz="1800" b="1" u="sng" dirty="0">
                <a:highlight>
                  <a:srgbClr val="00FF00"/>
                </a:highlight>
              </a:rPr>
              <a:t>великих масивів</a:t>
            </a:r>
            <a:r>
              <a:rPr lang="uk-UA" sz="1800" b="1" dirty="0">
                <a:highlight>
                  <a:srgbClr val="00FF00"/>
                </a:highlight>
              </a:rPr>
              <a:t>, </a:t>
            </a:r>
            <a:r>
              <a:rPr lang="uk-UA" sz="1800" b="1" u="sng" dirty="0">
                <a:highlight>
                  <a:srgbClr val="00FF00"/>
                </a:highlight>
              </a:rPr>
              <a:t>структур</a:t>
            </a:r>
            <a:r>
              <a:rPr lang="uk-UA" sz="1800" b="1" dirty="0">
                <a:highlight>
                  <a:srgbClr val="00FF00"/>
                </a:highlight>
              </a:rPr>
              <a:t> або </a:t>
            </a:r>
            <a:r>
              <a:rPr lang="uk-UA" sz="1800" b="1" u="sng" dirty="0">
                <a:highlight>
                  <a:srgbClr val="00FF00"/>
                </a:highlight>
              </a:rPr>
              <a:t>класів</a:t>
            </a:r>
            <a:r>
              <a:rPr lang="uk-UA" sz="1800" dirty="0"/>
              <a:t>.</a:t>
            </a:r>
          </a:p>
        </p:txBody>
      </p:sp>
    </p:spTree>
    <p:extLst>
      <p:ext uri="{BB962C8B-B14F-4D97-AF65-F5344CB8AC3E}">
        <p14:creationId xmlns:p14="http://schemas.microsoft.com/office/powerpoint/2010/main" val="2571471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Стек викликів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Стек викликів </a:t>
            </a:r>
            <a:r>
              <a:rPr lang="uk-UA" sz="1800" dirty="0"/>
              <a:t>(або просто «стек») відслідковує всі активні функції (ті, які були викликані, але ще не завершені) від початку програми і до поточної точки виконання, і </a:t>
            </a:r>
            <a:r>
              <a:rPr lang="uk-UA" sz="1800" b="1" dirty="0">
                <a:highlight>
                  <a:srgbClr val="FFFF00"/>
                </a:highlight>
              </a:rPr>
              <a:t>обробляє виділення</a:t>
            </a:r>
            <a:r>
              <a:rPr lang="uk-UA" sz="1800" dirty="0"/>
              <a:t> всіх </a:t>
            </a:r>
            <a:r>
              <a:rPr lang="uk-UA" sz="1800" b="1" dirty="0">
                <a:highlight>
                  <a:srgbClr val="00FFFF"/>
                </a:highlight>
              </a:rPr>
              <a:t>параметрів</a:t>
            </a:r>
            <a:r>
              <a:rPr lang="uk-UA" sz="1800" dirty="0"/>
              <a:t> функції і </a:t>
            </a:r>
            <a:r>
              <a:rPr lang="uk-UA" sz="1800" b="1" dirty="0">
                <a:highlight>
                  <a:srgbClr val="00FFFF"/>
                </a:highlight>
              </a:rPr>
              <a:t>локальних змінних</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00FF"/>
                </a:highlight>
              </a:rPr>
              <a:t>Стек викликів реалізується як структура даних «Стек»</a:t>
            </a:r>
            <a:r>
              <a:rPr lang="uk-UA" sz="1800" dirty="0"/>
              <a:t>. Тому, перш ніж ми поговоримо про те, як працює стек викликів, нам потрібно зрозуміти, що таке стек як структура даних.</a:t>
            </a:r>
          </a:p>
        </p:txBody>
      </p:sp>
    </p:spTree>
    <p:extLst>
      <p:ext uri="{BB962C8B-B14F-4D97-AF65-F5344CB8AC3E}">
        <p14:creationId xmlns:p14="http://schemas.microsoft.com/office/powerpoint/2010/main" val="36765632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Стек як структура даних</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Структура </a:t>
            </a:r>
            <a:r>
              <a:rPr lang="ru-RU" sz="1800" b="1" dirty="0" err="1">
                <a:highlight>
                  <a:srgbClr val="00FF00"/>
                </a:highlight>
              </a:rPr>
              <a:t>даних</a:t>
            </a:r>
            <a:r>
              <a:rPr lang="ru-RU" sz="1800" b="1" dirty="0">
                <a:highlight>
                  <a:srgbClr val="00FF00"/>
                </a:highlight>
              </a:rPr>
              <a:t> в </a:t>
            </a:r>
            <a:r>
              <a:rPr lang="ru-RU" sz="1800" b="1" dirty="0" err="1">
                <a:highlight>
                  <a:srgbClr val="00FF00"/>
                </a:highlight>
              </a:rPr>
              <a:t>програмуванні</a:t>
            </a:r>
            <a:r>
              <a:rPr lang="ru-RU" sz="1800" dirty="0"/>
              <a:t> — </a:t>
            </a:r>
            <a:r>
              <a:rPr lang="ru-RU" sz="1800" dirty="0" err="1"/>
              <a:t>це</a:t>
            </a:r>
            <a:r>
              <a:rPr lang="ru-RU" sz="1800" dirty="0"/>
              <a:t> </a:t>
            </a:r>
            <a:r>
              <a:rPr lang="ru-RU" sz="1800" dirty="0" err="1"/>
              <a:t>механізм</a:t>
            </a:r>
            <a:r>
              <a:rPr lang="ru-RU" sz="1800" dirty="0"/>
              <a:t> </a:t>
            </a:r>
            <a:r>
              <a:rPr lang="ru-RU" sz="1800" dirty="0" err="1"/>
              <a:t>організації</a:t>
            </a:r>
            <a:r>
              <a:rPr lang="ru-RU" sz="1800" dirty="0"/>
              <a:t> </a:t>
            </a:r>
            <a:r>
              <a:rPr lang="ru-RU" sz="1800" dirty="0" err="1"/>
              <a:t>даних</a:t>
            </a:r>
            <a:r>
              <a:rPr lang="ru-RU" sz="1800" dirty="0"/>
              <a:t> для </a:t>
            </a:r>
            <a:r>
              <a:rPr lang="ru-RU" sz="1800" dirty="0" err="1"/>
              <a:t>їх</a:t>
            </a:r>
            <a:r>
              <a:rPr lang="ru-RU" sz="1800" dirty="0"/>
              <a:t> </a:t>
            </a:r>
            <a:r>
              <a:rPr lang="ru-RU" sz="1800" dirty="0" err="1"/>
              <a:t>ефективного</a:t>
            </a:r>
            <a:r>
              <a:rPr lang="ru-RU" sz="1800" dirty="0"/>
              <a:t> </a:t>
            </a:r>
            <a:r>
              <a:rPr lang="ru-RU" sz="1800" dirty="0" err="1"/>
              <a:t>використання</a:t>
            </a:r>
            <a:r>
              <a:rPr lang="ru-RU" sz="1800" dirty="0"/>
              <a:t>. Ви </a:t>
            </a:r>
            <a:r>
              <a:rPr lang="ru-RU" sz="1800" dirty="0" err="1"/>
              <a:t>вже</a:t>
            </a:r>
            <a:r>
              <a:rPr lang="ru-RU" sz="1800" dirty="0"/>
              <a:t> </a:t>
            </a:r>
            <a:r>
              <a:rPr lang="ru-RU" sz="1800" dirty="0" err="1"/>
              <a:t>бачили</a:t>
            </a:r>
            <a:r>
              <a:rPr lang="ru-RU" sz="1800" dirty="0"/>
              <a:t> </a:t>
            </a:r>
            <a:r>
              <a:rPr lang="ru-RU" sz="1800" dirty="0" err="1"/>
              <a:t>кілька</a:t>
            </a:r>
            <a:r>
              <a:rPr lang="ru-RU" sz="1800" dirty="0"/>
              <a:t> </a:t>
            </a:r>
            <a:r>
              <a:rPr lang="ru-RU" sz="1800" dirty="0" err="1"/>
              <a:t>типів</a:t>
            </a:r>
            <a:r>
              <a:rPr lang="ru-RU" sz="1800" dirty="0"/>
              <a:t> структур </a:t>
            </a:r>
            <a:r>
              <a:rPr lang="ru-RU" sz="1800" dirty="0" err="1"/>
              <a:t>даних</a:t>
            </a:r>
            <a:r>
              <a:rPr lang="ru-RU" sz="1800" dirty="0"/>
              <a:t>, </a:t>
            </a:r>
            <a:r>
              <a:rPr lang="ru-RU" sz="1800" dirty="0" err="1"/>
              <a:t>наприклад</a:t>
            </a:r>
            <a:r>
              <a:rPr lang="ru-RU" sz="1800" dirty="0"/>
              <a:t>, </a:t>
            </a:r>
            <a:r>
              <a:rPr lang="ru-RU" sz="1800" dirty="0" err="1"/>
              <a:t>масиви</a:t>
            </a:r>
            <a:r>
              <a:rPr lang="ru-RU" sz="1800" dirty="0"/>
              <a:t> </a:t>
            </a:r>
            <a:r>
              <a:rPr lang="ru-RU" sz="1800" dirty="0" err="1"/>
              <a:t>або</a:t>
            </a:r>
            <a:r>
              <a:rPr lang="ru-RU" sz="1800" dirty="0"/>
              <a:t> </a:t>
            </a:r>
            <a:r>
              <a:rPr lang="ru-RU" sz="1800" dirty="0" err="1"/>
              <a:t>структури</a:t>
            </a:r>
            <a:r>
              <a:rPr lang="ru-RU" sz="1800" dirty="0"/>
              <a:t>. </a:t>
            </a:r>
            <a:r>
              <a:rPr lang="ru-RU" sz="1800" dirty="0" err="1"/>
              <a:t>Існує</a:t>
            </a:r>
            <a:r>
              <a:rPr lang="ru-RU" sz="1800" dirty="0"/>
              <a:t> </a:t>
            </a:r>
            <a:r>
              <a:rPr lang="ru-RU" sz="1800" dirty="0" err="1"/>
              <a:t>безліч</a:t>
            </a:r>
            <a:r>
              <a:rPr lang="ru-RU" sz="1800" dirty="0"/>
              <a:t> </a:t>
            </a:r>
            <a:r>
              <a:rPr lang="ru-RU" sz="1800" dirty="0" err="1"/>
              <a:t>інших</a:t>
            </a:r>
            <a:r>
              <a:rPr lang="ru-RU" sz="1800" dirty="0"/>
              <a:t> структур </a:t>
            </a:r>
            <a:r>
              <a:rPr lang="ru-RU" sz="1800" dirty="0" err="1"/>
              <a:t>даних</a:t>
            </a:r>
            <a:r>
              <a:rPr lang="ru-RU" sz="1800" dirty="0"/>
              <a:t>, </a:t>
            </a:r>
            <a:r>
              <a:rPr lang="ru-RU" sz="1800" dirty="0" err="1"/>
              <a:t>які</a:t>
            </a:r>
            <a:r>
              <a:rPr lang="ru-RU" sz="1800" dirty="0"/>
              <a:t> </a:t>
            </a:r>
            <a:r>
              <a:rPr lang="ru-RU" sz="1800" dirty="0" err="1"/>
              <a:t>використовуються</a:t>
            </a:r>
            <a:r>
              <a:rPr lang="ru-RU" sz="1800" dirty="0"/>
              <a:t> в </a:t>
            </a:r>
            <a:r>
              <a:rPr lang="ru-RU" sz="1800" dirty="0" err="1"/>
              <a:t>програмуванні</a:t>
            </a:r>
            <a:r>
              <a:rPr lang="ru-RU" sz="1800" dirty="0"/>
              <a:t>. </a:t>
            </a:r>
            <a:r>
              <a:rPr lang="ru-RU" sz="1800" dirty="0" err="1"/>
              <a:t>Деякі</a:t>
            </a:r>
            <a:r>
              <a:rPr lang="ru-RU" sz="1800" dirty="0"/>
              <a:t> з них </a:t>
            </a:r>
            <a:r>
              <a:rPr lang="ru-RU" sz="1800" dirty="0" err="1"/>
              <a:t>реалізовані</a:t>
            </a:r>
            <a:r>
              <a:rPr lang="ru-RU" sz="1800" dirty="0"/>
              <a:t> в </a:t>
            </a:r>
            <a:r>
              <a:rPr lang="ru-RU" sz="1800" dirty="0" err="1"/>
              <a:t>Стандартній</a:t>
            </a:r>
            <a:r>
              <a:rPr lang="ru-RU" sz="1800" dirty="0"/>
              <a:t> </a:t>
            </a:r>
            <a:r>
              <a:rPr lang="ru-RU" sz="1800" dirty="0" err="1"/>
              <a:t>бібліотеці</a:t>
            </a:r>
            <a:r>
              <a:rPr lang="ru-RU" sz="1800" dirty="0"/>
              <a:t> C++, і стек як раз є одним з таких.</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Наприклад</a:t>
            </a:r>
            <a:r>
              <a:rPr lang="ru-RU" sz="1800" dirty="0"/>
              <a:t>, </a:t>
            </a:r>
            <a:r>
              <a:rPr lang="ru-RU" sz="1800" dirty="0" err="1"/>
              <a:t>розглянемо</a:t>
            </a:r>
            <a:r>
              <a:rPr lang="ru-RU" sz="1800" dirty="0"/>
              <a:t> </a:t>
            </a:r>
            <a:r>
              <a:rPr lang="ru-RU" sz="1800" b="1" dirty="0" err="1">
                <a:highlight>
                  <a:srgbClr val="00FF00"/>
                </a:highlight>
              </a:rPr>
              <a:t>стос</a:t>
            </a:r>
            <a:r>
              <a:rPr lang="ru-RU" sz="1800" dirty="0"/>
              <a:t> (</a:t>
            </a:r>
            <a:r>
              <a:rPr lang="ru-RU" sz="1800" dirty="0" err="1"/>
              <a:t>аналогія</a:t>
            </a:r>
            <a:r>
              <a:rPr lang="ru-RU" sz="1800" dirty="0"/>
              <a:t> стеку) </a:t>
            </a:r>
            <a:r>
              <a:rPr lang="ru-RU" sz="1800" b="1" dirty="0" err="1">
                <a:highlight>
                  <a:srgbClr val="00FF00"/>
                </a:highlight>
              </a:rPr>
              <a:t>тарілок</a:t>
            </a:r>
            <a:r>
              <a:rPr lang="ru-RU" sz="1800" b="1" dirty="0">
                <a:highlight>
                  <a:srgbClr val="00FF00"/>
                </a:highlight>
              </a:rPr>
              <a:t> на </a:t>
            </a:r>
            <a:r>
              <a:rPr lang="ru-RU" sz="1800" b="1" dirty="0" err="1">
                <a:highlight>
                  <a:srgbClr val="00FF00"/>
                </a:highlight>
              </a:rPr>
              <a:t>столі</a:t>
            </a:r>
            <a:r>
              <a:rPr lang="ru-RU" sz="1800" dirty="0"/>
              <a:t>. </a:t>
            </a:r>
            <a:r>
              <a:rPr lang="ru-RU" sz="1800" dirty="0" err="1"/>
              <a:t>Оскільки</a:t>
            </a:r>
            <a:r>
              <a:rPr lang="ru-RU" sz="1800" dirty="0"/>
              <a:t> </a:t>
            </a:r>
            <a:r>
              <a:rPr lang="ru-RU" sz="1800" dirty="0" err="1"/>
              <a:t>кожна</a:t>
            </a:r>
            <a:r>
              <a:rPr lang="ru-RU" sz="1800" dirty="0"/>
              <a:t> </a:t>
            </a:r>
            <a:r>
              <a:rPr lang="ru-RU" sz="1800" dirty="0" err="1"/>
              <a:t>тарілка</a:t>
            </a:r>
            <a:r>
              <a:rPr lang="ru-RU" sz="1800" dirty="0"/>
              <a:t> </a:t>
            </a:r>
            <a:r>
              <a:rPr lang="ru-RU" sz="1800" dirty="0" err="1"/>
              <a:t>важка</a:t>
            </a:r>
            <a:r>
              <a:rPr lang="ru-RU" sz="1800" dirty="0"/>
              <a:t>, а вони </a:t>
            </a:r>
            <a:r>
              <a:rPr lang="ru-RU" sz="1800" dirty="0" err="1"/>
              <a:t>ще</a:t>
            </a:r>
            <a:r>
              <a:rPr lang="ru-RU" sz="1800" dirty="0"/>
              <a:t> й </a:t>
            </a:r>
            <a:r>
              <a:rPr lang="ru-RU" sz="1800" dirty="0" err="1"/>
              <a:t>складені</a:t>
            </a:r>
            <a:r>
              <a:rPr lang="ru-RU" sz="1800" dirty="0"/>
              <a:t> одна на </a:t>
            </a:r>
            <a:r>
              <a:rPr lang="ru-RU" sz="1800" dirty="0" err="1"/>
              <a:t>одній</a:t>
            </a:r>
            <a:r>
              <a:rPr lang="ru-RU" sz="1800" dirty="0"/>
              <a:t>, то </a:t>
            </a:r>
            <a:r>
              <a:rPr lang="ru-RU" sz="1800" dirty="0" err="1"/>
              <a:t>ви</a:t>
            </a:r>
            <a:r>
              <a:rPr lang="ru-RU" sz="1800" dirty="0"/>
              <a:t> можете </a:t>
            </a:r>
            <a:r>
              <a:rPr lang="ru-RU" sz="1800" dirty="0" err="1"/>
              <a:t>зробити</a:t>
            </a:r>
            <a:r>
              <a:rPr lang="ru-RU" sz="1800" dirty="0"/>
              <a:t> </a:t>
            </a:r>
            <a:r>
              <a:rPr lang="ru-RU" sz="1800" dirty="0" err="1"/>
              <a:t>лише</a:t>
            </a:r>
            <a:r>
              <a:rPr lang="ru-RU" sz="1800" dirty="0"/>
              <a:t> </a:t>
            </a:r>
            <a:r>
              <a:rPr lang="ru-RU" sz="1800" dirty="0" err="1"/>
              <a:t>щось</a:t>
            </a:r>
            <a:r>
              <a:rPr lang="ru-RU" sz="1800" dirty="0"/>
              <a:t> </a:t>
            </a:r>
            <a:r>
              <a:rPr lang="ru-RU" sz="1800" dirty="0" err="1"/>
              <a:t>одне</a:t>
            </a:r>
            <a:r>
              <a:rPr lang="ru-RU" sz="1800" dirty="0"/>
              <a:t> з </a:t>
            </a:r>
            <a:r>
              <a:rPr lang="ru-RU" sz="1800" dirty="0" err="1"/>
              <a:t>наступного</a:t>
            </a:r>
            <a:r>
              <a:rPr lang="ru-RU" sz="1800" dirty="0"/>
              <a:t>:</a:t>
            </a:r>
          </a:p>
          <a:p>
            <a:pPr marL="825750" indent="-285750">
              <a:lnSpc>
                <a:spcPct val="150000"/>
              </a:lnSpc>
              <a:spcBef>
                <a:spcPts val="0"/>
              </a:spcBef>
            </a:pPr>
            <a:r>
              <a:rPr lang="ru-RU" sz="1800" dirty="0"/>
              <a:t>   </a:t>
            </a:r>
            <a:r>
              <a:rPr lang="ru-RU" sz="1800" dirty="0" err="1"/>
              <a:t>Подивитися</a:t>
            </a:r>
            <a:r>
              <a:rPr lang="ru-RU" sz="1800" dirty="0"/>
              <a:t> на </a:t>
            </a:r>
            <a:r>
              <a:rPr lang="ru-RU" sz="1800" dirty="0" err="1"/>
              <a:t>поверхню</a:t>
            </a:r>
            <a:r>
              <a:rPr lang="ru-RU" sz="1800" dirty="0"/>
              <a:t> </a:t>
            </a:r>
            <a:r>
              <a:rPr lang="ru-RU" sz="1800" dirty="0" err="1"/>
              <a:t>першої</a:t>
            </a:r>
            <a:r>
              <a:rPr lang="ru-RU" sz="1800" dirty="0"/>
              <a:t> </a:t>
            </a:r>
            <a:r>
              <a:rPr lang="ru-RU" sz="1800" dirty="0" err="1"/>
              <a:t>тарілки</a:t>
            </a:r>
            <a:r>
              <a:rPr lang="ru-RU" sz="1800" dirty="0"/>
              <a:t> (яка </a:t>
            </a:r>
            <a:r>
              <a:rPr lang="ru-RU" sz="1800" dirty="0" err="1"/>
              <a:t>знаходиться</a:t>
            </a:r>
            <a:r>
              <a:rPr lang="ru-RU" sz="1800" dirty="0"/>
              <a:t> </a:t>
            </a:r>
            <a:r>
              <a:rPr lang="ru-RU" sz="1800" dirty="0" err="1"/>
              <a:t>зверху</a:t>
            </a:r>
            <a:r>
              <a:rPr lang="ru-RU" sz="1800" dirty="0"/>
              <a:t>).</a:t>
            </a:r>
          </a:p>
          <a:p>
            <a:pPr marL="825750" indent="-285750">
              <a:lnSpc>
                <a:spcPct val="150000"/>
              </a:lnSpc>
              <a:spcBef>
                <a:spcPts val="0"/>
              </a:spcBef>
            </a:pPr>
            <a:r>
              <a:rPr lang="ru-RU" sz="1800" dirty="0"/>
              <a:t>   </a:t>
            </a:r>
            <a:r>
              <a:rPr lang="ru-RU" sz="1800" b="1" dirty="0" err="1">
                <a:highlight>
                  <a:srgbClr val="00FF00"/>
                </a:highlight>
              </a:rPr>
              <a:t>Взяти</a:t>
            </a:r>
            <a:r>
              <a:rPr lang="ru-RU" sz="1800" b="1" dirty="0">
                <a:highlight>
                  <a:srgbClr val="00FF00"/>
                </a:highlight>
              </a:rPr>
              <a:t> </a:t>
            </a:r>
            <a:r>
              <a:rPr lang="ru-RU" sz="1800" b="1" dirty="0" err="1">
                <a:highlight>
                  <a:srgbClr val="00FF00"/>
                </a:highlight>
              </a:rPr>
              <a:t>верхню</a:t>
            </a:r>
            <a:r>
              <a:rPr lang="ru-RU" sz="1800" b="1" dirty="0">
                <a:highlight>
                  <a:srgbClr val="00FF00"/>
                </a:highlight>
              </a:rPr>
              <a:t> </a:t>
            </a:r>
            <a:r>
              <a:rPr lang="ru-RU" sz="1800" b="1" dirty="0" err="1">
                <a:highlight>
                  <a:srgbClr val="00FF00"/>
                </a:highlight>
              </a:rPr>
              <a:t>тарілку</a:t>
            </a:r>
            <a:r>
              <a:rPr lang="ru-RU" sz="1800" b="1" dirty="0">
                <a:highlight>
                  <a:srgbClr val="00FF00"/>
                </a:highlight>
              </a:rPr>
              <a:t> з </a:t>
            </a:r>
            <a:r>
              <a:rPr lang="ru-RU" sz="1800" b="1" dirty="0" err="1">
                <a:highlight>
                  <a:srgbClr val="00FF00"/>
                </a:highlight>
              </a:rPr>
              <a:t>стосу</a:t>
            </a:r>
            <a:r>
              <a:rPr lang="ru-RU" sz="1800" dirty="0"/>
              <a:t> (</a:t>
            </a:r>
            <a:r>
              <a:rPr lang="ru-RU" sz="1800" dirty="0" err="1"/>
              <a:t>показуючи</a:t>
            </a:r>
            <a:r>
              <a:rPr lang="ru-RU" sz="1800" dirty="0"/>
              <a:t> таким чином </a:t>
            </a:r>
            <a:r>
              <a:rPr lang="ru-RU" sz="1800" dirty="0" err="1"/>
              <a:t>наступну</a:t>
            </a:r>
            <a:r>
              <a:rPr lang="ru-RU" sz="1800" dirty="0"/>
              <a:t> </a:t>
            </a:r>
            <a:r>
              <a:rPr lang="ru-RU" sz="1800" dirty="0" err="1"/>
              <a:t>тарілку</a:t>
            </a:r>
            <a:r>
              <a:rPr lang="ru-RU" sz="1800" dirty="0"/>
              <a:t>, яка </a:t>
            </a:r>
            <a:r>
              <a:rPr lang="ru-RU" sz="1800" dirty="0" err="1"/>
              <a:t>знаходиться</a:t>
            </a:r>
            <a:r>
              <a:rPr lang="ru-RU" sz="1800" dirty="0"/>
              <a:t> </a:t>
            </a:r>
            <a:r>
              <a:rPr lang="ru-RU" sz="1800" dirty="0" err="1"/>
              <a:t>під</a:t>
            </a:r>
            <a:r>
              <a:rPr lang="ru-RU" sz="1800" dirty="0"/>
              <a:t> </a:t>
            </a:r>
            <a:r>
              <a:rPr lang="ru-RU" sz="1800" dirty="0" err="1"/>
              <a:t>верхньою</a:t>
            </a:r>
            <a:r>
              <a:rPr lang="ru-RU" sz="1800" dirty="0"/>
              <a:t>, </a:t>
            </a:r>
            <a:r>
              <a:rPr lang="ru-RU" sz="1800" dirty="0" err="1"/>
              <a:t>якщо</a:t>
            </a:r>
            <a:r>
              <a:rPr lang="ru-RU" sz="1800" dirty="0"/>
              <a:t> вона </a:t>
            </a:r>
            <a:r>
              <a:rPr lang="ru-RU" sz="1800" dirty="0" err="1"/>
              <a:t>взагалі</a:t>
            </a:r>
            <a:r>
              <a:rPr lang="ru-RU" sz="1800" dirty="0"/>
              <a:t> </a:t>
            </a:r>
            <a:r>
              <a:rPr lang="ru-RU" sz="1800" dirty="0" err="1"/>
              <a:t>існує</a:t>
            </a:r>
            <a:r>
              <a:rPr lang="ru-RU" sz="1800" dirty="0"/>
              <a:t>).</a:t>
            </a:r>
          </a:p>
          <a:p>
            <a:pPr marL="825750" indent="-285750">
              <a:lnSpc>
                <a:spcPct val="150000"/>
              </a:lnSpc>
              <a:spcBef>
                <a:spcPts val="0"/>
              </a:spcBef>
            </a:pPr>
            <a:r>
              <a:rPr lang="ru-RU" sz="1800" dirty="0"/>
              <a:t>  </a:t>
            </a:r>
            <a:r>
              <a:rPr lang="ru-RU" sz="1800" b="1" dirty="0" err="1">
                <a:highlight>
                  <a:srgbClr val="00FF00"/>
                </a:highlight>
              </a:rPr>
              <a:t>Покласти</a:t>
            </a:r>
            <a:r>
              <a:rPr lang="ru-RU" sz="1800" b="1" dirty="0">
                <a:highlight>
                  <a:srgbClr val="00FF00"/>
                </a:highlight>
              </a:rPr>
              <a:t> </a:t>
            </a:r>
            <a:r>
              <a:rPr lang="ru-RU" sz="1800" b="1" dirty="0" err="1">
                <a:highlight>
                  <a:srgbClr val="00FF00"/>
                </a:highlight>
              </a:rPr>
              <a:t>нову</a:t>
            </a:r>
            <a:r>
              <a:rPr lang="ru-RU" sz="1800" b="1" dirty="0">
                <a:highlight>
                  <a:srgbClr val="00FF00"/>
                </a:highlight>
              </a:rPr>
              <a:t> </a:t>
            </a:r>
            <a:r>
              <a:rPr lang="ru-RU" sz="1800" b="1" dirty="0" err="1">
                <a:highlight>
                  <a:srgbClr val="00FF00"/>
                </a:highlight>
              </a:rPr>
              <a:t>тарілку</a:t>
            </a:r>
            <a:r>
              <a:rPr lang="ru-RU" sz="1800" b="1" dirty="0">
                <a:highlight>
                  <a:srgbClr val="00FF00"/>
                </a:highlight>
              </a:rPr>
              <a:t> поверх </a:t>
            </a:r>
            <a:r>
              <a:rPr lang="ru-RU" sz="1800" b="1" dirty="0" err="1">
                <a:highlight>
                  <a:srgbClr val="00FF00"/>
                </a:highlight>
              </a:rPr>
              <a:t>стосу</a:t>
            </a:r>
            <a:r>
              <a:rPr lang="ru-RU" sz="1800" dirty="0"/>
              <a:t> (</a:t>
            </a:r>
            <a:r>
              <a:rPr lang="ru-RU" sz="1800" dirty="0" err="1"/>
              <a:t>сховавши</a:t>
            </a:r>
            <a:r>
              <a:rPr lang="ru-RU" sz="1800" dirty="0"/>
              <a:t> </a:t>
            </a:r>
            <a:r>
              <a:rPr lang="ru-RU" sz="1800" dirty="0" err="1"/>
              <a:t>під</a:t>
            </a:r>
            <a:r>
              <a:rPr lang="ru-RU" sz="1800" dirty="0"/>
              <a:t> нею саму </a:t>
            </a:r>
            <a:r>
              <a:rPr lang="ru-RU" sz="1800" dirty="0" err="1"/>
              <a:t>верхню</a:t>
            </a:r>
            <a:r>
              <a:rPr lang="ru-RU" sz="1800" dirty="0"/>
              <a:t> </a:t>
            </a:r>
            <a:r>
              <a:rPr lang="ru-RU" sz="1800" dirty="0" err="1"/>
              <a:t>тарілку</a:t>
            </a:r>
            <a:r>
              <a:rPr lang="ru-RU" sz="1800" dirty="0"/>
              <a:t>, </a:t>
            </a:r>
            <a:r>
              <a:rPr lang="ru-RU" sz="1800" dirty="0" err="1"/>
              <a:t>якщо</a:t>
            </a:r>
            <a:r>
              <a:rPr lang="ru-RU" sz="1800" dirty="0"/>
              <a:t> вона </a:t>
            </a:r>
            <a:r>
              <a:rPr lang="ru-RU" sz="1800" dirty="0" err="1"/>
              <a:t>взагалі</a:t>
            </a:r>
            <a:r>
              <a:rPr lang="ru-RU" sz="1800" dirty="0"/>
              <a:t> </a:t>
            </a:r>
            <a:r>
              <a:rPr lang="ru-RU" sz="1800" dirty="0" err="1"/>
              <a:t>була</a:t>
            </a:r>
            <a:r>
              <a:rPr lang="ru-RU" sz="1800" dirty="0"/>
              <a:t>).</a:t>
            </a:r>
          </a:p>
        </p:txBody>
      </p:sp>
    </p:spTree>
    <p:extLst>
      <p:ext uri="{BB962C8B-B14F-4D97-AF65-F5344CB8AC3E}">
        <p14:creationId xmlns:p14="http://schemas.microsoft.com/office/powerpoint/2010/main" val="27230304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Стек викликів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10353418" cy="6000307"/>
          </a:xfrm>
        </p:spPr>
        <p:txBody>
          <a:bodyPr>
            <a:normAutofit/>
          </a:bodyPr>
          <a:lstStyle/>
          <a:p>
            <a:pPr marL="540000" indent="360000">
              <a:lnSpc>
                <a:spcPct val="150000"/>
              </a:lnSpc>
              <a:spcBef>
                <a:spcPts val="0"/>
              </a:spcBef>
              <a:buNone/>
            </a:pPr>
            <a:r>
              <a:rPr lang="ru-RU" sz="1800" dirty="0"/>
              <a:t>У </a:t>
            </a:r>
            <a:r>
              <a:rPr lang="ru-RU" sz="1800" dirty="0" err="1"/>
              <a:t>комп’ютерному</a:t>
            </a:r>
            <a:r>
              <a:rPr lang="ru-RU" sz="1800" dirty="0"/>
              <a:t> </a:t>
            </a:r>
            <a:r>
              <a:rPr lang="ru-RU" sz="1800" dirty="0" err="1"/>
              <a:t>програмуванні</a:t>
            </a:r>
            <a:r>
              <a:rPr lang="ru-RU" sz="1800" dirty="0"/>
              <a:t> </a:t>
            </a:r>
            <a:r>
              <a:rPr lang="ru-RU" sz="1800" b="1" dirty="0">
                <a:highlight>
                  <a:srgbClr val="00FF00"/>
                </a:highlight>
              </a:rPr>
              <a:t>стек </a:t>
            </a:r>
            <a:r>
              <a:rPr lang="ru-RU" sz="1800" b="1" dirty="0" err="1">
                <a:highlight>
                  <a:srgbClr val="00FF00"/>
                </a:highlight>
              </a:rPr>
              <a:t>являє</a:t>
            </a:r>
            <a:r>
              <a:rPr lang="ru-RU" sz="1800" b="1" dirty="0">
                <a:highlight>
                  <a:srgbClr val="00FF00"/>
                </a:highlight>
              </a:rPr>
              <a:t> собою контейнер</a:t>
            </a:r>
            <a:r>
              <a:rPr lang="ru-RU" sz="1800" dirty="0"/>
              <a:t> (як структуру </a:t>
            </a:r>
            <a:r>
              <a:rPr lang="ru-RU" sz="1800" dirty="0" err="1"/>
              <a:t>даних</a:t>
            </a:r>
            <a:r>
              <a:rPr lang="ru-RU" sz="1800" dirty="0"/>
              <a:t>), </a:t>
            </a:r>
            <a:r>
              <a:rPr lang="ru-RU" sz="1800" dirty="0" err="1"/>
              <a:t>який</a:t>
            </a:r>
            <a:r>
              <a:rPr lang="ru-RU" sz="1800" dirty="0"/>
              <a:t> </a:t>
            </a:r>
            <a:r>
              <a:rPr lang="ru-RU" sz="1800" dirty="0" err="1"/>
              <a:t>містить</a:t>
            </a:r>
            <a:r>
              <a:rPr lang="ru-RU" sz="1800" dirty="0"/>
              <a:t> </a:t>
            </a:r>
            <a:r>
              <a:rPr lang="ru-RU" sz="1800" dirty="0" err="1"/>
              <a:t>кілька</a:t>
            </a:r>
            <a:r>
              <a:rPr lang="ru-RU" sz="1800" dirty="0"/>
              <a:t> </a:t>
            </a:r>
            <a:r>
              <a:rPr lang="ru-RU" sz="1800" dirty="0" err="1"/>
              <a:t>змінних</a:t>
            </a:r>
            <a:r>
              <a:rPr lang="ru-RU" sz="1800" dirty="0"/>
              <a:t> (</a:t>
            </a:r>
            <a:r>
              <a:rPr lang="ru-RU" sz="1800" dirty="0" err="1"/>
              <a:t>подібно</a:t>
            </a:r>
            <a:r>
              <a:rPr lang="ru-RU" sz="1800" dirty="0"/>
              <a:t> </a:t>
            </a:r>
            <a:r>
              <a:rPr lang="ru-RU" sz="1800" dirty="0" err="1"/>
              <a:t>масиву</a:t>
            </a:r>
            <a:r>
              <a:rPr lang="ru-RU" sz="1800" dirty="0"/>
              <a:t>). </a:t>
            </a:r>
            <a:r>
              <a:rPr lang="ru-RU" sz="1800" dirty="0" err="1"/>
              <a:t>Однак</a:t>
            </a:r>
            <a:r>
              <a:rPr lang="ru-RU" sz="1800" dirty="0"/>
              <a:t>, в той час як </a:t>
            </a:r>
            <a:r>
              <a:rPr lang="ru-RU" sz="1800" dirty="0" err="1"/>
              <a:t>масив</a:t>
            </a:r>
            <a:r>
              <a:rPr lang="ru-RU" sz="1800" dirty="0"/>
              <a:t> </a:t>
            </a:r>
            <a:r>
              <a:rPr lang="ru-RU" sz="1800" dirty="0" err="1"/>
              <a:t>дозволяє</a:t>
            </a:r>
            <a:r>
              <a:rPr lang="ru-RU" sz="1800" dirty="0"/>
              <a:t> </a:t>
            </a:r>
            <a:r>
              <a:rPr lang="ru-RU" sz="1800" dirty="0" err="1"/>
              <a:t>отримати</a:t>
            </a:r>
            <a:r>
              <a:rPr lang="ru-RU" sz="1800" dirty="0"/>
              <a:t> доступ і </a:t>
            </a:r>
            <a:r>
              <a:rPr lang="ru-RU" sz="1800" dirty="0" err="1"/>
              <a:t>змінювати</a:t>
            </a:r>
            <a:r>
              <a:rPr lang="ru-RU" sz="1800" dirty="0"/>
              <a:t> </a:t>
            </a:r>
            <a:r>
              <a:rPr lang="ru-RU" sz="1800" dirty="0" err="1"/>
              <a:t>елементи</a:t>
            </a:r>
            <a:r>
              <a:rPr lang="ru-RU" sz="1800" dirty="0"/>
              <a:t> в будь-</a:t>
            </a:r>
            <a:r>
              <a:rPr lang="ru-RU" sz="1800" dirty="0" err="1"/>
              <a:t>якому</a:t>
            </a:r>
            <a:r>
              <a:rPr lang="ru-RU" sz="1800" dirty="0"/>
              <a:t> порядку (так званий «</a:t>
            </a:r>
            <a:r>
              <a:rPr lang="ru-RU" sz="1800" dirty="0" err="1"/>
              <a:t>довільний</a:t>
            </a:r>
            <a:r>
              <a:rPr lang="ru-RU" sz="1800" dirty="0"/>
              <a:t> доступ»), стек </a:t>
            </a:r>
            <a:r>
              <a:rPr lang="ru-RU" sz="1800" dirty="0" err="1"/>
              <a:t>більш</a:t>
            </a:r>
            <a:r>
              <a:rPr lang="ru-RU" sz="1800" dirty="0"/>
              <a:t> </a:t>
            </a:r>
            <a:r>
              <a:rPr lang="ru-RU" sz="1800" dirty="0" err="1"/>
              <a:t>обмежений</a:t>
            </a:r>
            <a:r>
              <a:rPr lang="ru-RU" sz="1800" dirty="0"/>
              <a:t>.</a:t>
            </a:r>
            <a:endParaRPr lang="en-US" sz="1800" dirty="0"/>
          </a:p>
          <a:p>
            <a:pPr marL="540000" indent="360000">
              <a:lnSpc>
                <a:spcPct val="150000"/>
              </a:lnSpc>
              <a:spcBef>
                <a:spcPts val="0"/>
              </a:spcBef>
              <a:buNone/>
            </a:pPr>
            <a:r>
              <a:rPr lang="uk-UA" sz="1800" dirty="0"/>
              <a:t>В стеці ви можете:</a:t>
            </a:r>
          </a:p>
          <a:p>
            <a:pPr marL="540000" indent="360000">
              <a:lnSpc>
                <a:spcPct val="150000"/>
              </a:lnSpc>
              <a:spcBef>
                <a:spcPts val="0"/>
              </a:spcBef>
              <a:buNone/>
            </a:pPr>
            <a:r>
              <a:rPr lang="uk-UA" sz="1800" dirty="0"/>
              <a:t>   </a:t>
            </a:r>
            <a:r>
              <a:rPr lang="uk-UA" sz="1800" b="1" dirty="0">
                <a:highlight>
                  <a:srgbClr val="FFFF00"/>
                </a:highlight>
              </a:rPr>
              <a:t>Подивитися на верхній елемент стеку</a:t>
            </a:r>
            <a:r>
              <a:rPr lang="uk-UA" sz="1800" dirty="0"/>
              <a:t> (використовуючи функцію </a:t>
            </a:r>
            <a:r>
              <a:rPr lang="en-US" sz="1800" dirty="0">
                <a:solidFill>
                  <a:schemeClr val="accent5">
                    <a:lumMod val="75000"/>
                  </a:schemeClr>
                </a:solidFill>
                <a:latin typeface="Consolas" panose="020B0609020204030204" pitchFamily="49" charset="0"/>
              </a:rPr>
              <a:t>top() </a:t>
            </a:r>
            <a:r>
              <a:rPr lang="uk-UA" sz="1800" dirty="0"/>
              <a:t>або </a:t>
            </a:r>
            <a:r>
              <a:rPr lang="en-US" sz="1800" dirty="0">
                <a:solidFill>
                  <a:schemeClr val="accent5">
                    <a:lumMod val="75000"/>
                  </a:schemeClr>
                </a:solidFill>
                <a:latin typeface="Consolas" panose="020B0609020204030204" pitchFamily="49" charset="0"/>
              </a:rPr>
              <a:t>peek()</a:t>
            </a:r>
            <a:r>
              <a:rPr lang="en-US" sz="1800" dirty="0"/>
              <a:t>).</a:t>
            </a:r>
          </a:p>
          <a:p>
            <a:pPr marL="540000" indent="360000">
              <a:lnSpc>
                <a:spcPct val="150000"/>
              </a:lnSpc>
              <a:spcBef>
                <a:spcPts val="0"/>
              </a:spcBef>
              <a:buNone/>
            </a:pPr>
            <a:r>
              <a:rPr lang="en-US" sz="1800" dirty="0"/>
              <a:t>   </a:t>
            </a:r>
            <a:r>
              <a:rPr lang="uk-UA" sz="1800" b="1" dirty="0">
                <a:highlight>
                  <a:srgbClr val="00FF00"/>
                </a:highlight>
              </a:rPr>
              <a:t>Витягнути верхній елемент стеку </a:t>
            </a:r>
            <a:r>
              <a:rPr lang="uk-UA" sz="1800" dirty="0"/>
              <a:t>(використовуючи функцію </a:t>
            </a:r>
            <a:r>
              <a:rPr lang="en-US" sz="1800" dirty="0">
                <a:solidFill>
                  <a:schemeClr val="accent5">
                    <a:lumMod val="75000"/>
                  </a:schemeClr>
                </a:solidFill>
                <a:latin typeface="Consolas" panose="020B0609020204030204" pitchFamily="49" charset="0"/>
              </a:rPr>
              <a:t>pop()</a:t>
            </a:r>
            <a:r>
              <a:rPr lang="en-US" sz="1800" dirty="0"/>
              <a:t>).</a:t>
            </a:r>
          </a:p>
          <a:p>
            <a:pPr marL="540000" indent="360000">
              <a:lnSpc>
                <a:spcPct val="150000"/>
              </a:lnSpc>
              <a:spcBef>
                <a:spcPts val="0"/>
              </a:spcBef>
              <a:buNone/>
            </a:pPr>
            <a:r>
              <a:rPr lang="en-US" sz="1800" dirty="0"/>
              <a:t>   </a:t>
            </a:r>
            <a:r>
              <a:rPr lang="uk-UA" sz="1800" b="1" dirty="0">
                <a:highlight>
                  <a:srgbClr val="00FF00"/>
                </a:highlight>
              </a:rPr>
              <a:t>Додати новий елемент поверх стеку </a:t>
            </a:r>
            <a:r>
              <a:rPr lang="uk-UA" sz="1800" dirty="0"/>
              <a:t>(використовуючи функцію </a:t>
            </a:r>
            <a:r>
              <a:rPr lang="en-US" sz="1800" dirty="0">
                <a:solidFill>
                  <a:schemeClr val="accent5">
                    <a:lumMod val="75000"/>
                  </a:schemeClr>
                </a:solidFill>
                <a:latin typeface="Consolas" panose="020B0609020204030204" pitchFamily="49" charset="0"/>
              </a:rPr>
              <a:t>push()</a:t>
            </a:r>
            <a:r>
              <a:rPr lang="en-US" sz="1800" dirty="0"/>
              <a:t>).</a:t>
            </a:r>
          </a:p>
          <a:p>
            <a:pPr marL="540000" indent="360000">
              <a:lnSpc>
                <a:spcPct val="150000"/>
              </a:lnSpc>
              <a:spcBef>
                <a:spcPts val="0"/>
              </a:spcBef>
              <a:buNone/>
            </a:pPr>
            <a:r>
              <a:rPr lang="uk-UA" sz="1800" b="1" dirty="0">
                <a:highlight>
                  <a:srgbClr val="00FF00"/>
                </a:highlight>
              </a:rPr>
              <a:t>Стек</a:t>
            </a:r>
            <a:r>
              <a:rPr lang="uk-UA" sz="1800" dirty="0"/>
              <a:t> — це структура даних типу </a:t>
            </a:r>
            <a:r>
              <a:rPr lang="en-US" sz="1800" b="1" dirty="0"/>
              <a:t>LIFO</a:t>
            </a:r>
            <a:r>
              <a:rPr lang="en-US" sz="1800" dirty="0"/>
              <a:t> (</a:t>
            </a:r>
            <a:r>
              <a:rPr lang="uk-UA" sz="1800" dirty="0"/>
              <a:t>англ. “</a:t>
            </a:r>
            <a:r>
              <a:rPr lang="en-US" sz="1800" dirty="0"/>
              <a:t>Last In, First Out” = “</a:t>
            </a:r>
            <a:r>
              <a:rPr lang="uk-UA" sz="1800" dirty="0"/>
              <a:t>Останнім прийшов, першим пішов”). Останній елемент, який знаходиться на вершині стеку, першим і піде з нього. Якщо покласти нову тарілку поверх інших тарілок, то саме цю тарілку ви першою і візьмете. У міру того, як елементи поміщаються в стек — стек росте, у міру того, як елементи видаляються зі стеку — стек зменшується.</a:t>
            </a:r>
          </a:p>
        </p:txBody>
      </p:sp>
      <p:pic>
        <p:nvPicPr>
          <p:cNvPr id="5" name="Рисунок 4">
            <a:extLst>
              <a:ext uri="{FF2B5EF4-FFF2-40B4-BE49-F238E27FC236}">
                <a16:creationId xmlns:a16="http://schemas.microsoft.com/office/drawing/2014/main" id="{1A7E151F-5492-41BC-8724-01D3E2659367}"/>
              </a:ext>
            </a:extLst>
          </p:cNvPr>
          <p:cNvPicPr>
            <a:picLocks noChangeAspect="1"/>
          </p:cNvPicPr>
          <p:nvPr/>
        </p:nvPicPr>
        <p:blipFill>
          <a:blip r:embed="rId2"/>
          <a:stretch>
            <a:fillRect/>
          </a:stretch>
        </p:blipFill>
        <p:spPr>
          <a:xfrm>
            <a:off x="10353418" y="1252394"/>
            <a:ext cx="1838582" cy="5210902"/>
          </a:xfrm>
          <a:prstGeom prst="rect">
            <a:avLst/>
          </a:prstGeom>
        </p:spPr>
      </p:pic>
    </p:spTree>
    <p:extLst>
      <p:ext uri="{BB962C8B-B14F-4D97-AF65-F5344CB8AC3E}">
        <p14:creationId xmlns:p14="http://schemas.microsoft.com/office/powerpoint/2010/main" val="27030730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Стек викликів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9218" name="Picture 2" descr="Stack. What is it? What are the best… | by Youssef Sawiris | Medium">
            <a:extLst>
              <a:ext uri="{FF2B5EF4-FFF2-40B4-BE49-F238E27FC236}">
                <a16:creationId xmlns:a16="http://schemas.microsoft.com/office/drawing/2014/main" id="{4688084A-A75C-429B-82E4-3323F5BCAC6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05651" y="1014714"/>
            <a:ext cx="8580698" cy="536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678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Сегмент стеку викликів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Сегмент стеку викликів містить пам’ять</a:t>
            </a:r>
            <a:r>
              <a:rPr lang="uk-UA" sz="1800" dirty="0"/>
              <a:t>, яка використовується для стеку викликів. При запуску програми, функція </a:t>
            </a:r>
            <a:r>
              <a:rPr lang="en-US" sz="1800" dirty="0">
                <a:solidFill>
                  <a:schemeClr val="accent5">
                    <a:lumMod val="75000"/>
                  </a:schemeClr>
                </a:solidFill>
                <a:latin typeface="Consolas" panose="020B0609020204030204" pitchFamily="49" charset="0"/>
              </a:rPr>
              <a:t>main() </a:t>
            </a:r>
            <a:r>
              <a:rPr lang="uk-UA" sz="1800" dirty="0"/>
              <a:t>поміщається в стек викликів операційною системою. Потім програма починає своє виконання.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FF"/>
                </a:highlight>
              </a:rPr>
              <a:t>Коли програма зустрічає виклик функції, то ця функція поміщається в стек викликів</a:t>
            </a:r>
            <a:r>
              <a:rPr lang="uk-UA" sz="1800" dirty="0"/>
              <a:t>. </a:t>
            </a:r>
            <a:r>
              <a:rPr lang="uk-UA" sz="1800" b="1" dirty="0">
                <a:highlight>
                  <a:srgbClr val="FFFF00"/>
                </a:highlight>
              </a:rPr>
              <a:t>При завершенні виконання функції, вона видаляється зі стеку викликів</a:t>
            </a:r>
            <a:r>
              <a:rPr lang="uk-UA" sz="1800" dirty="0"/>
              <a:t>. </a:t>
            </a:r>
            <a:r>
              <a:rPr lang="uk-UA" sz="1800" b="1" dirty="0">
                <a:highlight>
                  <a:srgbClr val="00FF00"/>
                </a:highlight>
              </a:rPr>
              <a:t>Таким чином, переглядаючи функції, додані в стек, ми можемо бачити всі функції, які були викликані до поточної точки виконання</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Стек викликів має фіксовану кількість адрес в пам’яті </a:t>
            </a:r>
            <a:r>
              <a:rPr lang="uk-UA" sz="1800" dirty="0"/>
              <a:t>(фіксований розмір). «елементи», які ми додаємо або витягуємо зі стеку, називаються </a:t>
            </a:r>
            <a:r>
              <a:rPr lang="uk-UA" sz="1800" b="1" dirty="0">
                <a:highlight>
                  <a:srgbClr val="00FF00"/>
                </a:highlight>
              </a:rPr>
              <a:t>фреймами</a:t>
            </a:r>
            <a:r>
              <a:rPr lang="uk-UA" sz="1800" dirty="0"/>
              <a:t> (або «кадрами») стеку. </a:t>
            </a:r>
            <a:r>
              <a:rPr lang="uk-UA" sz="1800" b="1" dirty="0">
                <a:highlight>
                  <a:srgbClr val="00FFFF"/>
                </a:highlight>
              </a:rPr>
              <a:t>Фрейм стеку відслідковує всі дані, пов’язані з одним викликом функції</a:t>
            </a:r>
            <a:r>
              <a:rPr lang="uk-UA" sz="1800" dirty="0"/>
              <a:t>. </a:t>
            </a:r>
            <a:r>
              <a:rPr lang="ru-RU" sz="1800" dirty="0"/>
              <a:t>Р</a:t>
            </a:r>
            <a:r>
              <a:rPr lang="uk-UA" sz="1800" b="1" dirty="0" err="1">
                <a:highlight>
                  <a:srgbClr val="FFFF00"/>
                </a:highlight>
              </a:rPr>
              <a:t>егістр</a:t>
            </a:r>
            <a:r>
              <a:rPr lang="uk-UA" sz="1800" dirty="0"/>
              <a:t> (невелика частина пам’яті в ЦП), який </a:t>
            </a:r>
            <a:r>
              <a:rPr lang="uk-UA" sz="1800" b="1" dirty="0">
                <a:highlight>
                  <a:srgbClr val="FFFF00"/>
                </a:highlight>
              </a:rPr>
              <a:t>є вказівником стеку</a:t>
            </a:r>
            <a:r>
              <a:rPr lang="uk-UA" sz="1800" dirty="0"/>
              <a:t>. </a:t>
            </a:r>
            <a:r>
              <a:rPr lang="uk-UA" sz="1800" b="1" dirty="0">
                <a:highlight>
                  <a:srgbClr val="FF00FF"/>
                </a:highlight>
              </a:rPr>
              <a:t>Вказівник стеку відслідковує вершину стеку викликів</a:t>
            </a:r>
            <a:r>
              <a:rPr lang="uk-UA" sz="1800" dirty="0"/>
              <a:t>.</a:t>
            </a:r>
          </a:p>
        </p:txBody>
      </p:sp>
    </p:spTree>
    <p:extLst>
      <p:ext uri="{BB962C8B-B14F-4D97-AF65-F5344CB8AC3E}">
        <p14:creationId xmlns:p14="http://schemas.microsoft.com/office/powerpoint/2010/main" val="16270190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Сегмент стеку викликів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Коли ми витягуємо елемент зі стеку викликів, нам не потрібно очищати пам’ять</a:t>
            </a:r>
            <a:r>
              <a:rPr lang="uk-UA" sz="1800" dirty="0"/>
              <a:t>. Ми можемо просто залишити цю пам’ять для наступного елементу, який і перезапише її. </a:t>
            </a:r>
            <a:r>
              <a:rPr lang="uk-UA" sz="1800" b="1" dirty="0">
                <a:highlight>
                  <a:srgbClr val="00FFFF"/>
                </a:highlight>
              </a:rPr>
              <a:t>Оскільки вказівник стеку буде нижче цієї адреси в пам’яті, то, як ми вже знаємо, ця комірка пам’яті не знаходитиметься в стеці</a:t>
            </a:r>
            <a:r>
              <a:rPr lang="uk-UA" sz="1800" dirty="0"/>
              <a:t>.</a:t>
            </a:r>
          </a:p>
        </p:txBody>
      </p:sp>
    </p:spTree>
    <p:extLst>
      <p:ext uri="{BB962C8B-B14F-4D97-AF65-F5344CB8AC3E}">
        <p14:creationId xmlns:p14="http://schemas.microsoft.com/office/powerpoint/2010/main" val="17809126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Стек викликів на практиці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Давайте розглянемо детально, як працює стек викликів. Нижче наведена </a:t>
            </a:r>
            <a:r>
              <a:rPr lang="uk-UA" sz="1800" b="1" dirty="0">
                <a:highlight>
                  <a:srgbClr val="00FFFF"/>
                </a:highlight>
              </a:rPr>
              <a:t>послідовність кроків, які виконуються при виклику функції</a:t>
            </a:r>
            <a:r>
              <a:rPr lang="uk-UA" sz="1800" dirty="0"/>
              <a:t>:</a:t>
            </a:r>
          </a:p>
          <a:p>
            <a:pPr marL="825750" indent="-285750">
              <a:lnSpc>
                <a:spcPct val="150000"/>
              </a:lnSpc>
              <a:spcBef>
                <a:spcPts val="0"/>
              </a:spcBef>
            </a:pPr>
            <a:r>
              <a:rPr lang="uk-UA" sz="1800" dirty="0"/>
              <a:t>   Програма стикається з викликом функції.</a:t>
            </a:r>
          </a:p>
          <a:p>
            <a:pPr marL="825750" indent="-285750">
              <a:lnSpc>
                <a:spcPct val="150000"/>
              </a:lnSpc>
              <a:spcBef>
                <a:spcPts val="0"/>
              </a:spcBef>
            </a:pPr>
            <a:r>
              <a:rPr lang="uk-UA" sz="1800" dirty="0"/>
              <a:t>   </a:t>
            </a:r>
            <a:r>
              <a:rPr lang="uk-UA" sz="1800" b="1" dirty="0">
                <a:highlight>
                  <a:srgbClr val="00FF00"/>
                </a:highlight>
              </a:rPr>
              <a:t>Створюється фрейм стеку</a:t>
            </a:r>
            <a:r>
              <a:rPr lang="uk-UA" sz="1800" dirty="0"/>
              <a:t>, який поміщується в стек. Він складається з:</a:t>
            </a:r>
          </a:p>
          <a:p>
            <a:pPr marL="1282950" lvl="1" indent="-285750">
              <a:lnSpc>
                <a:spcPct val="150000"/>
              </a:lnSpc>
              <a:spcBef>
                <a:spcPts val="0"/>
              </a:spcBef>
              <a:buFont typeface="Wingdings" panose="05000000000000000000" pitchFamily="2" charset="2"/>
              <a:buChar char="v"/>
            </a:pPr>
            <a:r>
              <a:rPr lang="uk-UA" sz="1800" dirty="0"/>
              <a:t>   </a:t>
            </a:r>
            <a:r>
              <a:rPr lang="uk-UA" sz="1800" b="1" dirty="0">
                <a:highlight>
                  <a:srgbClr val="00FFFF"/>
                </a:highlight>
              </a:rPr>
              <a:t>адреси інструкції</a:t>
            </a:r>
            <a:r>
              <a:rPr lang="uk-UA" sz="1800" dirty="0"/>
              <a:t>, яка знаходиться за викликом функції (так звана «зворотна адреса»). Так процесор запам’ятовує, куди йому повертатися після виконання функції;</a:t>
            </a:r>
          </a:p>
          <a:p>
            <a:pPr marL="1282950" lvl="1" indent="-285750">
              <a:lnSpc>
                <a:spcPct val="150000"/>
              </a:lnSpc>
              <a:spcBef>
                <a:spcPts val="0"/>
              </a:spcBef>
              <a:buFont typeface="Wingdings" panose="05000000000000000000" pitchFamily="2" charset="2"/>
              <a:buChar char="v"/>
            </a:pPr>
            <a:r>
              <a:rPr lang="uk-UA" sz="1800" dirty="0"/>
              <a:t>   </a:t>
            </a:r>
            <a:r>
              <a:rPr lang="uk-UA" sz="1800" b="1" dirty="0">
                <a:highlight>
                  <a:srgbClr val="00FFFF"/>
                </a:highlight>
              </a:rPr>
              <a:t>аргументів функції</a:t>
            </a:r>
            <a:r>
              <a:rPr lang="uk-UA" sz="1800" dirty="0"/>
              <a:t>;</a:t>
            </a:r>
          </a:p>
          <a:p>
            <a:pPr marL="1282950" lvl="1" indent="-285750">
              <a:lnSpc>
                <a:spcPct val="150000"/>
              </a:lnSpc>
              <a:spcBef>
                <a:spcPts val="0"/>
              </a:spcBef>
              <a:buFont typeface="Wingdings" panose="05000000000000000000" pitchFamily="2" charset="2"/>
              <a:buChar char="v"/>
            </a:pPr>
            <a:r>
              <a:rPr lang="uk-UA" sz="1800" dirty="0"/>
              <a:t>   </a:t>
            </a:r>
            <a:r>
              <a:rPr lang="uk-UA" sz="1800" b="1" dirty="0">
                <a:highlight>
                  <a:srgbClr val="FFFF00"/>
                </a:highlight>
              </a:rPr>
              <a:t>пам’яті для локальних змінних</a:t>
            </a:r>
            <a:r>
              <a:rPr lang="uk-UA" sz="1800" dirty="0"/>
              <a:t>;</a:t>
            </a:r>
          </a:p>
          <a:p>
            <a:pPr marL="1282950" lvl="1" indent="-285750">
              <a:lnSpc>
                <a:spcPct val="150000"/>
              </a:lnSpc>
              <a:spcBef>
                <a:spcPts val="0"/>
              </a:spcBef>
              <a:buFont typeface="Wingdings" panose="05000000000000000000" pitchFamily="2" charset="2"/>
              <a:buChar char="v"/>
            </a:pPr>
            <a:r>
              <a:rPr lang="uk-UA" sz="1800" dirty="0"/>
              <a:t>   </a:t>
            </a:r>
            <a:r>
              <a:rPr lang="uk-UA" sz="1800" b="1" dirty="0">
                <a:highlight>
                  <a:srgbClr val="FF00FF"/>
                </a:highlight>
              </a:rPr>
              <a:t>збережених копій всіх регістрів, модифікованих функцією, які необхідно буде відновити після того, як функція завершить своє виконання</a:t>
            </a:r>
            <a:r>
              <a:rPr lang="uk-UA" sz="1800" dirty="0"/>
              <a:t>.</a:t>
            </a:r>
          </a:p>
          <a:p>
            <a:pPr marL="825750" indent="-285750">
              <a:lnSpc>
                <a:spcPct val="150000"/>
              </a:lnSpc>
              <a:spcBef>
                <a:spcPts val="0"/>
              </a:spcBef>
            </a:pPr>
            <a:r>
              <a:rPr lang="uk-UA" sz="1800" dirty="0"/>
              <a:t>   Процесор переходить до точки початку виконання функції.</a:t>
            </a:r>
          </a:p>
          <a:p>
            <a:pPr marL="825750" indent="-285750">
              <a:lnSpc>
                <a:spcPct val="150000"/>
              </a:lnSpc>
              <a:spcBef>
                <a:spcPts val="0"/>
              </a:spcBef>
            </a:pPr>
            <a:r>
              <a:rPr lang="uk-UA" sz="1800" dirty="0"/>
              <a:t>   Інструкції всередині функції починають виконуватися.</a:t>
            </a:r>
          </a:p>
        </p:txBody>
      </p:sp>
    </p:spTree>
    <p:extLst>
      <p:ext uri="{BB962C8B-B14F-4D97-AF65-F5344CB8AC3E}">
        <p14:creationId xmlns:p14="http://schemas.microsoft.com/office/powerpoint/2010/main" val="10944227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Стек викликів на практиці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b="1" dirty="0">
                <a:highlight>
                  <a:srgbClr val="00FF00"/>
                </a:highlight>
              </a:rPr>
              <a:t>Після завершення функції, виконуються наступні кроки</a:t>
            </a:r>
            <a:r>
              <a:rPr lang="uk-UA" sz="1800" dirty="0"/>
              <a:t>:</a:t>
            </a:r>
          </a:p>
          <a:p>
            <a:pPr marL="825750" indent="-285750">
              <a:lnSpc>
                <a:spcPct val="150000"/>
              </a:lnSpc>
              <a:spcBef>
                <a:spcPts val="0"/>
              </a:spcBef>
            </a:pPr>
            <a:r>
              <a:rPr lang="uk-UA" sz="1800" dirty="0"/>
              <a:t>   </a:t>
            </a:r>
            <a:r>
              <a:rPr lang="uk-UA" sz="1800" b="1" dirty="0">
                <a:highlight>
                  <a:srgbClr val="FFFF00"/>
                </a:highlight>
              </a:rPr>
              <a:t>Регістри відновлюються зі стеку викликів</a:t>
            </a:r>
            <a:r>
              <a:rPr lang="uk-UA" sz="1800" dirty="0"/>
              <a:t>.</a:t>
            </a:r>
          </a:p>
          <a:p>
            <a:pPr marL="825750" indent="-285750">
              <a:lnSpc>
                <a:spcPct val="150000"/>
              </a:lnSpc>
              <a:spcBef>
                <a:spcPts val="0"/>
              </a:spcBef>
            </a:pPr>
            <a:r>
              <a:rPr lang="uk-UA" sz="1800" dirty="0"/>
              <a:t>   </a:t>
            </a:r>
            <a:r>
              <a:rPr lang="uk-UA" sz="1800" b="1" dirty="0">
                <a:highlight>
                  <a:srgbClr val="00FF00"/>
                </a:highlight>
              </a:rPr>
              <a:t>Фрейм стеку витягується зі стеку</a:t>
            </a:r>
            <a:r>
              <a:rPr lang="uk-UA" sz="1800" dirty="0"/>
              <a:t>. </a:t>
            </a:r>
            <a:r>
              <a:rPr lang="uk-UA" sz="1800" b="1" dirty="0">
                <a:highlight>
                  <a:srgbClr val="00FFFF"/>
                </a:highlight>
              </a:rPr>
              <a:t>Звільняється пам’ять, яка була виділена для всіх локальних змінних і аргументів</a:t>
            </a:r>
            <a:r>
              <a:rPr lang="uk-UA" sz="1800" dirty="0"/>
              <a:t>.</a:t>
            </a:r>
          </a:p>
          <a:p>
            <a:pPr marL="825750" indent="-285750">
              <a:lnSpc>
                <a:spcPct val="150000"/>
              </a:lnSpc>
              <a:spcBef>
                <a:spcPts val="0"/>
              </a:spcBef>
            </a:pPr>
            <a:r>
              <a:rPr lang="uk-UA" sz="1800" dirty="0"/>
              <a:t>   </a:t>
            </a:r>
            <a:r>
              <a:rPr lang="uk-UA" sz="1800" b="1" dirty="0">
                <a:highlight>
                  <a:srgbClr val="FF00FF"/>
                </a:highlight>
              </a:rPr>
              <a:t>Оброблюється значення, що повертається</a:t>
            </a:r>
            <a:r>
              <a:rPr lang="uk-UA" sz="1800" dirty="0"/>
              <a:t>.</a:t>
            </a:r>
          </a:p>
          <a:p>
            <a:pPr marL="825750" indent="-285750">
              <a:lnSpc>
                <a:spcPct val="150000"/>
              </a:lnSpc>
              <a:spcBef>
                <a:spcPts val="0"/>
              </a:spcBef>
            </a:pPr>
            <a:r>
              <a:rPr lang="uk-UA" sz="1800" dirty="0"/>
              <a:t>   </a:t>
            </a:r>
            <a:r>
              <a:rPr lang="uk-UA" sz="1800" b="1" dirty="0">
                <a:highlight>
                  <a:srgbClr val="FFFF00"/>
                </a:highlight>
              </a:rPr>
              <a:t>ЦП відновлює виконання коду (виходячи зі “зворотної адреси”)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Значення, що повертаються</a:t>
            </a:r>
            <a:r>
              <a:rPr lang="uk-UA" sz="1800" dirty="0"/>
              <a:t>, можуть оброблятися різними способами, в залежності від архітектури комп’ютера. Деякі архітектури вважають значення, що повертається, частиною фрейму стека, інші використовують регістри процесора.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Знати всі деталі роботи стеку викликів не так вже й важливо. </a:t>
            </a:r>
            <a:r>
              <a:rPr lang="uk-UA" sz="1800" b="1" dirty="0">
                <a:highlight>
                  <a:srgbClr val="00FF00"/>
                </a:highlight>
              </a:rPr>
              <a:t>Однак розуміння того, що функції при виклику додаються в стек, а при завершенні виконання — видаляються зі стеку, дає основи, необхідні для розуміння рекурсії, а також деяких інших концепцій, які корисні при </a:t>
            </a:r>
            <a:r>
              <a:rPr lang="uk-UA" sz="1800" b="1" dirty="0" err="1">
                <a:highlight>
                  <a:srgbClr val="00FF00"/>
                </a:highlight>
              </a:rPr>
              <a:t>відлагодженні</a:t>
            </a:r>
            <a:r>
              <a:rPr lang="uk-UA" sz="1800" b="1" dirty="0">
                <a:highlight>
                  <a:srgbClr val="00FF00"/>
                </a:highlight>
              </a:rPr>
              <a:t> програм</a:t>
            </a:r>
            <a:r>
              <a:rPr lang="uk-UA" sz="1800" dirty="0"/>
              <a:t>.</a:t>
            </a:r>
          </a:p>
        </p:txBody>
      </p:sp>
    </p:spTree>
    <p:extLst>
      <p:ext uri="{BB962C8B-B14F-4D97-AF65-F5344CB8AC3E}">
        <p14:creationId xmlns:p14="http://schemas.microsoft.com/office/powerpoint/2010/main" val="9518301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Приклад стеку викликів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6C14F4F-493D-46AE-AA46-2E3509E84EBB}"/>
              </a:ext>
            </a:extLst>
          </p:cNvPr>
          <p:cNvPicPr>
            <a:picLocks noChangeAspect="1"/>
          </p:cNvPicPr>
          <p:nvPr/>
        </p:nvPicPr>
        <p:blipFill>
          <a:blip r:embed="rId2"/>
          <a:stretch>
            <a:fillRect/>
          </a:stretch>
        </p:blipFill>
        <p:spPr>
          <a:xfrm>
            <a:off x="325747" y="1138376"/>
            <a:ext cx="7910835" cy="5438937"/>
          </a:xfrm>
          <a:prstGeom prst="rect">
            <a:avLst/>
          </a:prstGeom>
        </p:spPr>
      </p:pic>
      <p:pic>
        <p:nvPicPr>
          <p:cNvPr id="7" name="Рисунок 6">
            <a:extLst>
              <a:ext uri="{FF2B5EF4-FFF2-40B4-BE49-F238E27FC236}">
                <a16:creationId xmlns:a16="http://schemas.microsoft.com/office/drawing/2014/main" id="{4703D9F6-5349-4A66-8FE1-3FB14B82799F}"/>
              </a:ext>
            </a:extLst>
          </p:cNvPr>
          <p:cNvPicPr>
            <a:picLocks noChangeAspect="1"/>
          </p:cNvPicPr>
          <p:nvPr/>
        </p:nvPicPr>
        <p:blipFill>
          <a:blip r:embed="rId3"/>
          <a:stretch>
            <a:fillRect/>
          </a:stretch>
        </p:blipFill>
        <p:spPr>
          <a:xfrm>
            <a:off x="8939386" y="2333181"/>
            <a:ext cx="3252614" cy="3049326"/>
          </a:xfrm>
          <a:prstGeom prst="rect">
            <a:avLst/>
          </a:prstGeom>
        </p:spPr>
      </p:pic>
    </p:spTree>
    <p:extLst>
      <p:ext uri="{BB962C8B-B14F-4D97-AF65-F5344CB8AC3E}">
        <p14:creationId xmlns:p14="http://schemas.microsoft.com/office/powerpoint/2010/main" val="306881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std::vector (</a:t>
            </a:r>
            <a:r>
              <a:rPr lang="uk-UA" b="1" dirty="0"/>
              <a:t>вектори)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попередньому </a:t>
            </a:r>
            <a:r>
              <a:rPr lang="uk-UA" sz="1800" dirty="0" err="1"/>
              <a:t>уроці</a:t>
            </a:r>
            <a:r>
              <a:rPr lang="uk-UA" sz="1800" dirty="0"/>
              <a:t> ми розглядали </a:t>
            </a:r>
            <a:r>
              <a:rPr lang="en-US" sz="1800" dirty="0">
                <a:solidFill>
                  <a:schemeClr val="accent5">
                    <a:lumMod val="75000"/>
                  </a:schemeClr>
                </a:solidFill>
                <a:latin typeface="Consolas" panose="020B0609020204030204" pitchFamily="49" charset="0"/>
              </a:rPr>
              <a:t>std::array</a:t>
            </a:r>
            <a:r>
              <a:rPr lang="en-US" sz="1800" dirty="0"/>
              <a:t>, </a:t>
            </a:r>
            <a:r>
              <a:rPr lang="uk-UA" sz="1800" dirty="0"/>
              <a:t>який є безпечнішою і зручнішою формою звичайних фіксованих масивів в мові </a:t>
            </a:r>
            <a:r>
              <a:rPr lang="en-US" sz="1800" dirty="0"/>
              <a:t>C++. </a:t>
            </a:r>
            <a:r>
              <a:rPr lang="uk-UA" sz="1800" dirty="0"/>
              <a:t>Аналогічно, в Стандартній бібліотеці </a:t>
            </a:r>
            <a:r>
              <a:rPr lang="en-US" sz="1800" dirty="0"/>
              <a:t>C++ </a:t>
            </a:r>
            <a:r>
              <a:rPr lang="uk-UA" sz="1800" dirty="0"/>
              <a:t>є поліпшена версія </a:t>
            </a:r>
            <a:r>
              <a:rPr lang="uk-UA" sz="1800" b="1" dirty="0">
                <a:highlight>
                  <a:srgbClr val="00FF00"/>
                </a:highlight>
              </a:rPr>
              <a:t>динамічних масивів</a:t>
            </a:r>
            <a:r>
              <a:rPr lang="uk-UA" sz="1800" dirty="0"/>
              <a:t> (безпечніша і зручніша) — </a:t>
            </a:r>
            <a:r>
              <a:rPr lang="en-US" sz="1800" dirty="0">
                <a:solidFill>
                  <a:schemeClr val="accent5">
                    <a:lumMod val="75000"/>
                  </a:schemeClr>
                </a:solidFill>
                <a:latin typeface="Consolas" panose="020B0609020204030204" pitchFamily="49" charset="0"/>
              </a:rPr>
              <a:t>std::vector</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 відміну від </a:t>
            </a:r>
            <a:r>
              <a:rPr lang="en-US" sz="1800" dirty="0">
                <a:solidFill>
                  <a:schemeClr val="accent5">
                    <a:lumMod val="75000"/>
                  </a:schemeClr>
                </a:solidFill>
                <a:latin typeface="Consolas" panose="020B0609020204030204" pitchFamily="49" charset="0"/>
              </a:rPr>
              <a:t>std::array</a:t>
            </a:r>
            <a:r>
              <a:rPr lang="en-US" sz="1800" dirty="0"/>
              <a:t>, </a:t>
            </a:r>
            <a:r>
              <a:rPr lang="uk-UA" sz="1800" dirty="0"/>
              <a:t>який недалеко відійшов від базового функціоналу звичайних фіксованих масивів, </a:t>
            </a:r>
            <a:r>
              <a:rPr lang="en-US" sz="1800" dirty="0">
                <a:solidFill>
                  <a:schemeClr val="accent5">
                    <a:lumMod val="75000"/>
                  </a:schemeClr>
                </a:solidFill>
                <a:latin typeface="Consolas" panose="020B0609020204030204" pitchFamily="49" charset="0"/>
              </a:rPr>
              <a:t>std::vector</a:t>
            </a:r>
            <a:r>
              <a:rPr lang="en-US" sz="1800" dirty="0"/>
              <a:t> </a:t>
            </a:r>
            <a:r>
              <a:rPr lang="uk-UA" sz="1800" dirty="0"/>
              <a:t>поставляється з додатковими можливостями, які роблять його одним з найбільш корисних і універсальних інструментів в мові </a:t>
            </a:r>
            <a:r>
              <a:rPr lang="en-US" sz="1800" dirty="0"/>
              <a:t>C++.</a:t>
            </a:r>
            <a:endParaRPr lang="uk-UA" sz="1800" dirty="0"/>
          </a:p>
        </p:txBody>
      </p:sp>
    </p:spTree>
    <p:extLst>
      <p:ext uri="{BB962C8B-B14F-4D97-AF65-F5344CB8AC3E}">
        <p14:creationId xmlns:p14="http://schemas.microsoft.com/office/powerpoint/2010/main" val="14021513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Переповнення стеку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Стек має обмежений розмір</a:t>
            </a:r>
            <a:r>
              <a:rPr lang="uk-UA" sz="1800" dirty="0"/>
              <a:t> і, відповідно, може містити тільки обмежений обсяг інформації. В операційній системі </a:t>
            </a:r>
            <a:r>
              <a:rPr lang="en-US" sz="1800" dirty="0"/>
              <a:t>Windows </a:t>
            </a:r>
            <a:r>
              <a:rPr lang="uk-UA" sz="1800" dirty="0"/>
              <a:t>розмір стеку за замовчуванням становить </a:t>
            </a:r>
            <a:r>
              <a:rPr lang="uk-UA" sz="1800" b="1" dirty="0"/>
              <a:t>1 МБ</a:t>
            </a:r>
            <a:r>
              <a:rPr lang="uk-UA" sz="1800" dirty="0"/>
              <a:t>. На деяких </a:t>
            </a:r>
            <a:r>
              <a:rPr lang="en-US" sz="1800" dirty="0"/>
              <a:t>Unix-</a:t>
            </a:r>
            <a:r>
              <a:rPr lang="uk-UA" sz="1800" dirty="0"/>
              <a:t>системах цей розмір може досягати і </a:t>
            </a:r>
            <a:r>
              <a:rPr lang="uk-UA" sz="1800" b="1" dirty="0"/>
              <a:t>8 МБ</a:t>
            </a:r>
            <a:r>
              <a:rPr lang="uk-UA" sz="1800" dirty="0"/>
              <a:t>. </a:t>
            </a:r>
            <a:r>
              <a:rPr lang="uk-UA" sz="1800" b="1" dirty="0">
                <a:highlight>
                  <a:srgbClr val="FFFF00"/>
                </a:highlight>
              </a:rPr>
              <a:t>Якщо програма намагається помістити в стек занадто багато інформації, то це призведе до переповнення стеку</a:t>
            </a:r>
            <a:r>
              <a:rPr lang="uk-UA" sz="1800" dirty="0"/>
              <a:t>. </a:t>
            </a:r>
            <a:r>
              <a:rPr lang="uk-UA" sz="1800" b="1" dirty="0">
                <a:highlight>
                  <a:srgbClr val="00FF00"/>
                </a:highlight>
              </a:rPr>
              <a:t>Переповнення стеку </a:t>
            </a:r>
            <a:r>
              <a:rPr lang="uk-UA" sz="1800" dirty="0"/>
              <a:t>(англ. “</a:t>
            </a:r>
            <a:r>
              <a:rPr lang="en-US" sz="1800" b="1" dirty="0">
                <a:highlight>
                  <a:srgbClr val="00FF00"/>
                </a:highlight>
              </a:rPr>
              <a:t>stack overflow</a:t>
            </a:r>
            <a:r>
              <a:rPr lang="en-US" sz="1800" dirty="0"/>
              <a:t>”) </a:t>
            </a:r>
            <a:r>
              <a:rPr lang="uk-UA" sz="1800" dirty="0"/>
              <a:t>відбувається, коли запитуваної пам’яті немає в наявності (вся пам’ять вже зайнята).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Переповнення стеку є результатом </a:t>
            </a:r>
            <a:r>
              <a:rPr lang="uk-UA" sz="1800" b="1" dirty="0">
                <a:highlight>
                  <a:srgbClr val="00FFFF"/>
                </a:highlight>
              </a:rPr>
              <a:t>додавання занадто великої кількості змінних в стек</a:t>
            </a:r>
            <a:r>
              <a:rPr lang="uk-UA" sz="1800" dirty="0"/>
              <a:t> і/або </a:t>
            </a:r>
            <a:r>
              <a:rPr lang="uk-UA" sz="1800" b="1" dirty="0">
                <a:highlight>
                  <a:srgbClr val="FFFF00"/>
                </a:highlight>
              </a:rPr>
              <a:t>створення занадто великої кількості вкладених викликів функцій </a:t>
            </a:r>
            <a:r>
              <a:rPr lang="uk-UA" sz="1800" dirty="0"/>
              <a:t>(наприклад, коли функція </a:t>
            </a:r>
            <a:r>
              <a:rPr lang="en-US" sz="1800" dirty="0">
                <a:solidFill>
                  <a:schemeClr val="accent5">
                    <a:lumMod val="75000"/>
                  </a:schemeClr>
                </a:solidFill>
                <a:latin typeface="Consolas" panose="020B0609020204030204" pitchFamily="49" charset="0"/>
              </a:rPr>
              <a:t>A() </a:t>
            </a:r>
            <a:r>
              <a:rPr lang="uk-UA" sz="1800" dirty="0"/>
              <a:t>викликає функцію </a:t>
            </a:r>
            <a:r>
              <a:rPr lang="en-US" sz="1800" dirty="0">
                <a:solidFill>
                  <a:schemeClr val="accent5">
                    <a:lumMod val="75000"/>
                  </a:schemeClr>
                </a:solidFill>
                <a:latin typeface="Consolas" panose="020B0609020204030204" pitchFamily="49" charset="0"/>
              </a:rPr>
              <a:t>B()</a:t>
            </a:r>
            <a:r>
              <a:rPr lang="en-US" sz="1800" dirty="0"/>
              <a:t>, </a:t>
            </a:r>
            <a:r>
              <a:rPr lang="uk-UA" sz="1800" dirty="0"/>
              <a:t>яка викликає функцію </a:t>
            </a:r>
            <a:r>
              <a:rPr lang="en-US" sz="1800" dirty="0">
                <a:solidFill>
                  <a:schemeClr val="accent5">
                    <a:lumMod val="75000"/>
                  </a:schemeClr>
                </a:solidFill>
                <a:latin typeface="Consolas" panose="020B0609020204030204" pitchFamily="49" charset="0"/>
              </a:rPr>
              <a:t>C()</a:t>
            </a:r>
            <a:r>
              <a:rPr lang="en-US" sz="1800" dirty="0"/>
              <a:t>, </a:t>
            </a:r>
            <a:r>
              <a:rPr lang="uk-UA" sz="1800" dirty="0"/>
              <a:t>а та, в свою чергу, викликає функцію </a:t>
            </a:r>
            <a:r>
              <a:rPr lang="en-US" sz="1800" dirty="0">
                <a:solidFill>
                  <a:schemeClr val="accent5">
                    <a:lumMod val="75000"/>
                  </a:schemeClr>
                </a:solidFill>
                <a:latin typeface="Consolas" panose="020B0609020204030204" pitchFamily="49" charset="0"/>
              </a:rPr>
              <a:t>D() </a:t>
            </a:r>
            <a:r>
              <a:rPr lang="uk-UA" sz="1800" dirty="0"/>
              <a:t>і </a:t>
            </a:r>
            <a:r>
              <a:rPr lang="uk-UA" sz="1800" dirty="0" err="1"/>
              <a:t>т.д</a:t>
            </a:r>
            <a:r>
              <a:rPr lang="uk-UA" sz="1800" dirty="0"/>
              <a:t>.). Переповнення стеку зазвичай призводить до збою в програмі, наприклад:</a:t>
            </a:r>
          </a:p>
        </p:txBody>
      </p:sp>
      <p:pic>
        <p:nvPicPr>
          <p:cNvPr id="5" name="Рисунок 4">
            <a:extLst>
              <a:ext uri="{FF2B5EF4-FFF2-40B4-BE49-F238E27FC236}">
                <a16:creationId xmlns:a16="http://schemas.microsoft.com/office/drawing/2014/main" id="{991CF069-2DDE-48CB-979A-05B37A4C4431}"/>
              </a:ext>
            </a:extLst>
          </p:cNvPr>
          <p:cNvPicPr>
            <a:picLocks noChangeAspect="1"/>
          </p:cNvPicPr>
          <p:nvPr/>
        </p:nvPicPr>
        <p:blipFill>
          <a:blip r:embed="rId2"/>
          <a:stretch>
            <a:fillRect/>
          </a:stretch>
        </p:blipFill>
        <p:spPr>
          <a:xfrm>
            <a:off x="7803327" y="4709339"/>
            <a:ext cx="4388673" cy="2148660"/>
          </a:xfrm>
          <a:prstGeom prst="rect">
            <a:avLst/>
          </a:prstGeom>
        </p:spPr>
      </p:pic>
    </p:spTree>
    <p:extLst>
      <p:ext uri="{BB962C8B-B14F-4D97-AF65-F5344CB8AC3E}">
        <p14:creationId xmlns:p14="http://schemas.microsoft.com/office/powerpoint/2010/main" val="14543027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Переповнення стеку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Ця</a:t>
            </a:r>
            <a:r>
              <a:rPr lang="ru-RU" sz="1800" dirty="0"/>
              <a:t> </a:t>
            </a:r>
            <a:r>
              <a:rPr lang="ru-RU" sz="1800" dirty="0" err="1"/>
              <a:t>програма</a:t>
            </a:r>
            <a:r>
              <a:rPr lang="ru-RU" sz="1800" dirty="0"/>
              <a:t> </a:t>
            </a:r>
            <a:r>
              <a:rPr lang="ru-RU" sz="1800" dirty="0" err="1"/>
              <a:t>намагається</a:t>
            </a:r>
            <a:r>
              <a:rPr lang="ru-RU" sz="1800" dirty="0"/>
              <a:t> </a:t>
            </a:r>
            <a:r>
              <a:rPr lang="ru-RU" sz="1800" dirty="0" err="1"/>
              <a:t>додати</a:t>
            </a:r>
            <a:r>
              <a:rPr lang="ru-RU" sz="1800" dirty="0"/>
              <a:t> </a:t>
            </a:r>
            <a:r>
              <a:rPr lang="ru-RU" sz="1800" dirty="0" err="1"/>
              <a:t>величезний</a:t>
            </a:r>
            <a:r>
              <a:rPr lang="ru-RU" sz="1800" dirty="0"/>
              <a:t> </a:t>
            </a:r>
            <a:r>
              <a:rPr lang="ru-RU" sz="1800" dirty="0" err="1"/>
              <a:t>масив</a:t>
            </a:r>
            <a:r>
              <a:rPr lang="ru-RU" sz="1800" dirty="0"/>
              <a:t> в стек </a:t>
            </a:r>
            <a:r>
              <a:rPr lang="ru-RU" sz="1800" dirty="0" err="1"/>
              <a:t>викликів</a:t>
            </a:r>
            <a:r>
              <a:rPr lang="ru-RU" sz="1800" dirty="0"/>
              <a:t>. </a:t>
            </a:r>
            <a:r>
              <a:rPr lang="ru-RU" sz="1800" dirty="0" err="1"/>
              <a:t>Оскільки</a:t>
            </a:r>
            <a:r>
              <a:rPr lang="ru-RU" sz="1800" dirty="0"/>
              <a:t> </a:t>
            </a:r>
            <a:r>
              <a:rPr lang="ru-RU" sz="1800" dirty="0" err="1"/>
              <a:t>розміру</a:t>
            </a:r>
            <a:r>
              <a:rPr lang="ru-RU" sz="1800" dirty="0"/>
              <a:t> стека </a:t>
            </a:r>
            <a:r>
              <a:rPr lang="ru-RU" sz="1800" dirty="0" err="1"/>
              <a:t>недостатньо</a:t>
            </a:r>
            <a:r>
              <a:rPr lang="ru-RU" sz="1800" dirty="0"/>
              <a:t> для </a:t>
            </a:r>
            <a:r>
              <a:rPr lang="ru-RU" sz="1800" dirty="0" err="1"/>
              <a:t>обробки</a:t>
            </a:r>
            <a:r>
              <a:rPr lang="ru-RU" sz="1800" dirty="0"/>
              <a:t> такого </a:t>
            </a:r>
            <a:r>
              <a:rPr lang="ru-RU" sz="1800" dirty="0" err="1"/>
              <a:t>масиву</a:t>
            </a:r>
            <a:r>
              <a:rPr lang="ru-RU" sz="1800" dirty="0"/>
              <a:t>, то </a:t>
            </a:r>
            <a:r>
              <a:rPr lang="ru-RU" sz="1800" dirty="0" err="1"/>
              <a:t>операція</a:t>
            </a:r>
            <a:r>
              <a:rPr lang="ru-RU" sz="1800" dirty="0"/>
              <a:t> </a:t>
            </a:r>
            <a:r>
              <a:rPr lang="ru-RU" sz="1800" dirty="0" err="1"/>
              <a:t>його</a:t>
            </a:r>
            <a:r>
              <a:rPr lang="ru-RU" sz="1800" dirty="0"/>
              <a:t> </a:t>
            </a:r>
            <a:r>
              <a:rPr lang="ru-RU" sz="1800" dirty="0" err="1"/>
              <a:t>додання</a:t>
            </a:r>
            <a:r>
              <a:rPr lang="ru-RU" sz="1800" dirty="0"/>
              <a:t> переходить і на </a:t>
            </a:r>
            <a:r>
              <a:rPr lang="ru-RU" sz="1800" dirty="0" err="1"/>
              <a:t>інші</a:t>
            </a:r>
            <a:r>
              <a:rPr lang="ru-RU" sz="1800" dirty="0"/>
              <a:t> </a:t>
            </a:r>
            <a:r>
              <a:rPr lang="ru-RU" sz="1800" dirty="0" err="1"/>
              <a:t>частини</a:t>
            </a:r>
            <a:r>
              <a:rPr lang="ru-RU" sz="1800" dirty="0"/>
              <a:t> </a:t>
            </a:r>
            <a:r>
              <a:rPr lang="ru-RU" sz="1800" dirty="0" err="1"/>
              <a:t>пам’яті</a:t>
            </a:r>
            <a:r>
              <a:rPr lang="ru-RU" sz="1800" dirty="0"/>
              <a:t>, </a:t>
            </a:r>
            <a:r>
              <a:rPr lang="ru-RU" sz="1800" dirty="0" err="1"/>
              <a:t>які</a:t>
            </a:r>
            <a:r>
              <a:rPr lang="ru-RU" sz="1800" dirty="0"/>
              <a:t> </a:t>
            </a:r>
            <a:r>
              <a:rPr lang="ru-RU" sz="1800" dirty="0" err="1"/>
              <a:t>програма</a:t>
            </a:r>
            <a:r>
              <a:rPr lang="ru-RU" sz="1800" dirty="0"/>
              <a:t> </a:t>
            </a:r>
            <a:r>
              <a:rPr lang="ru-RU" sz="1800" dirty="0" err="1"/>
              <a:t>використовувати</a:t>
            </a:r>
            <a:r>
              <a:rPr lang="ru-RU" sz="1800" dirty="0"/>
              <a:t> не </a:t>
            </a:r>
            <a:r>
              <a:rPr lang="ru-RU" sz="1800" dirty="0" err="1"/>
              <a:t>може</a:t>
            </a:r>
            <a:r>
              <a:rPr lang="ru-RU" sz="1800" dirty="0"/>
              <a:t>. </a:t>
            </a:r>
            <a:r>
              <a:rPr lang="ru-RU" sz="1800" dirty="0" err="1"/>
              <a:t>Отже</a:t>
            </a:r>
            <a:r>
              <a:rPr lang="ru-RU" sz="1800" dirty="0"/>
              <a:t>, </a:t>
            </a:r>
            <a:r>
              <a:rPr lang="ru-RU" sz="1800" dirty="0" err="1"/>
              <a:t>отримуємо</a:t>
            </a:r>
            <a:r>
              <a:rPr lang="ru-RU" sz="1800" dirty="0"/>
              <a:t> </a:t>
            </a:r>
            <a:r>
              <a:rPr lang="ru-RU" sz="1800" dirty="0" err="1"/>
              <a:t>збій</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У </a:t>
            </a:r>
            <a:r>
              <a:rPr lang="ru-RU" sz="1800" dirty="0" err="1"/>
              <a:t>програмі</a:t>
            </a:r>
            <a:r>
              <a:rPr lang="ru-RU" sz="1800" dirty="0"/>
              <a:t>, </a:t>
            </a:r>
            <a:r>
              <a:rPr lang="ru-RU" sz="1800" dirty="0" err="1"/>
              <a:t>наведеній</a:t>
            </a:r>
            <a:r>
              <a:rPr lang="ru-RU" sz="1800" dirty="0"/>
              <a:t> </a:t>
            </a:r>
            <a:r>
              <a:rPr lang="ru-RU" sz="1800" dirty="0" err="1"/>
              <a:t>вище</a:t>
            </a:r>
            <a:r>
              <a:rPr lang="ru-RU" sz="1800" dirty="0"/>
              <a:t>, фрейм стеку </a:t>
            </a:r>
            <a:r>
              <a:rPr lang="ru-RU" sz="1800" dirty="0" err="1"/>
              <a:t>додається</a:t>
            </a:r>
            <a:r>
              <a:rPr lang="ru-RU" sz="1800" dirty="0"/>
              <a:t> в стек </a:t>
            </a:r>
            <a:r>
              <a:rPr lang="ru-RU" sz="1800" dirty="0" err="1"/>
              <a:t>кожен</a:t>
            </a:r>
            <a:r>
              <a:rPr lang="ru-RU" sz="1800" dirty="0"/>
              <a:t> раз, коли </a:t>
            </a:r>
            <a:r>
              <a:rPr lang="ru-RU" sz="1800" dirty="0" err="1"/>
              <a:t>викликається</a:t>
            </a:r>
            <a:r>
              <a:rPr lang="ru-RU" sz="1800" dirty="0"/>
              <a:t> </a:t>
            </a:r>
            <a:r>
              <a:rPr lang="ru-RU" sz="1800" dirty="0" err="1"/>
              <a:t>функція</a:t>
            </a:r>
            <a:r>
              <a:rPr lang="ru-RU" sz="1800" dirty="0"/>
              <a:t> </a:t>
            </a:r>
            <a:r>
              <a:rPr lang="ru-RU" sz="1800" dirty="0" err="1"/>
              <a:t>boo</a:t>
            </a:r>
            <a:r>
              <a:rPr lang="ru-RU" sz="1800" dirty="0"/>
              <a:t>(). </a:t>
            </a:r>
            <a:r>
              <a:rPr lang="ru-RU" sz="1800" b="1" dirty="0" err="1"/>
              <a:t>Оскільки</a:t>
            </a:r>
            <a:r>
              <a:rPr lang="ru-RU" sz="1800" b="1" dirty="0"/>
              <a:t> </a:t>
            </a:r>
            <a:r>
              <a:rPr lang="ru-RU" sz="1800" b="1" dirty="0" err="1"/>
              <a:t>функція</a:t>
            </a:r>
            <a:r>
              <a:rPr lang="ru-RU" sz="1800" b="1" dirty="0"/>
              <a:t> </a:t>
            </a:r>
            <a:r>
              <a:rPr lang="ru-RU" sz="1800" b="1" dirty="0" err="1"/>
              <a:t>boo</a:t>
            </a:r>
            <a:r>
              <a:rPr lang="ru-RU" sz="1800" b="1" dirty="0"/>
              <a:t>() </a:t>
            </a:r>
            <a:r>
              <a:rPr lang="ru-RU" sz="1800" b="1" dirty="0" err="1"/>
              <a:t>викликає</a:t>
            </a:r>
            <a:r>
              <a:rPr lang="ru-RU" sz="1800" b="1" dirty="0"/>
              <a:t> саму себе </a:t>
            </a:r>
            <a:r>
              <a:rPr lang="ru-RU" sz="1800" b="1" dirty="0" err="1"/>
              <a:t>нескінченну</a:t>
            </a:r>
            <a:r>
              <a:rPr lang="ru-RU" sz="1800" b="1" dirty="0"/>
              <a:t> </a:t>
            </a:r>
            <a:r>
              <a:rPr lang="ru-RU" sz="1800" b="1" dirty="0" err="1"/>
              <a:t>кількість</a:t>
            </a:r>
            <a:r>
              <a:rPr lang="ru-RU" sz="1800" b="1" dirty="0"/>
              <a:t> </a:t>
            </a:r>
            <a:r>
              <a:rPr lang="ru-RU" sz="1800" b="1" dirty="0" err="1"/>
              <a:t>разів</a:t>
            </a:r>
            <a:r>
              <a:rPr lang="ru-RU" sz="1800" dirty="0"/>
              <a:t>, то в </a:t>
            </a:r>
            <a:r>
              <a:rPr lang="ru-RU" sz="1800" dirty="0" err="1"/>
              <a:t>результаті</a:t>
            </a:r>
            <a:r>
              <a:rPr lang="ru-RU" sz="1800" dirty="0"/>
              <a:t> в </a:t>
            </a:r>
            <a:r>
              <a:rPr lang="ru-RU" sz="1800" dirty="0" err="1"/>
              <a:t>стеці</a:t>
            </a:r>
            <a:r>
              <a:rPr lang="ru-RU" sz="1800" dirty="0"/>
              <a:t> не </a:t>
            </a:r>
            <a:r>
              <a:rPr lang="ru-RU" sz="1800" dirty="0" err="1"/>
              <a:t>вистачить</a:t>
            </a:r>
            <a:r>
              <a:rPr lang="ru-RU" sz="1800" dirty="0"/>
              <a:t> </a:t>
            </a:r>
            <a:r>
              <a:rPr lang="ru-RU" sz="1800" dirty="0" err="1"/>
              <a:t>пам’яті</a:t>
            </a:r>
            <a:r>
              <a:rPr lang="ru-RU" sz="1800" dirty="0"/>
              <a:t>, </a:t>
            </a:r>
            <a:r>
              <a:rPr lang="ru-RU" sz="1800" dirty="0" err="1"/>
              <a:t>що</a:t>
            </a:r>
            <a:r>
              <a:rPr lang="ru-RU" sz="1800" dirty="0"/>
              <a:t> </a:t>
            </a:r>
            <a:r>
              <a:rPr lang="ru-RU" sz="1800" dirty="0" err="1"/>
              <a:t>призведе</a:t>
            </a:r>
            <a:r>
              <a:rPr lang="ru-RU" sz="1800" dirty="0"/>
              <a:t> до </a:t>
            </a:r>
            <a:r>
              <a:rPr lang="ru-RU" sz="1800" dirty="0" err="1"/>
              <a:t>переповнення</a:t>
            </a:r>
            <a:r>
              <a:rPr lang="ru-RU" sz="1800" dirty="0"/>
              <a:t> стеку.</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2AECA89D-5874-43BC-8D83-404C0F80A731}"/>
              </a:ext>
            </a:extLst>
          </p:cNvPr>
          <p:cNvPicPr>
            <a:picLocks noChangeAspect="1"/>
          </p:cNvPicPr>
          <p:nvPr/>
        </p:nvPicPr>
        <p:blipFill>
          <a:blip r:embed="rId2"/>
          <a:stretch>
            <a:fillRect/>
          </a:stretch>
        </p:blipFill>
        <p:spPr>
          <a:xfrm>
            <a:off x="4399416" y="2230185"/>
            <a:ext cx="3393166" cy="3085210"/>
          </a:xfrm>
          <a:prstGeom prst="rect">
            <a:avLst/>
          </a:prstGeom>
        </p:spPr>
      </p:pic>
    </p:spTree>
    <p:extLst>
      <p:ext uri="{BB962C8B-B14F-4D97-AF65-F5344CB8AC3E}">
        <p14:creationId xmlns:p14="http://schemas.microsoft.com/office/powerpoint/2010/main" val="9539012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i="0" dirty="0">
                <a:solidFill>
                  <a:srgbClr val="000000"/>
                </a:solidFill>
                <a:effectLst/>
                <a:latin typeface="Open Sans" pitchFamily="2" charset="0"/>
              </a:rPr>
              <a:t>Стек </a:t>
            </a:r>
            <a:r>
              <a:rPr lang="ru-RU" b="1" i="0" dirty="0" err="1">
                <a:solidFill>
                  <a:srgbClr val="000000"/>
                </a:solidFill>
                <a:effectLst/>
                <a:latin typeface="Open Sans" pitchFamily="2" charset="0"/>
              </a:rPr>
              <a:t>має</a:t>
            </a:r>
            <a:r>
              <a:rPr lang="ru-RU" b="1" i="0" dirty="0">
                <a:solidFill>
                  <a:srgbClr val="000000"/>
                </a:solidFill>
                <a:effectLst/>
                <a:latin typeface="Open Sans" pitchFamily="2" charset="0"/>
              </a:rPr>
              <a:t> </a:t>
            </a:r>
            <a:r>
              <a:rPr lang="ru-RU" b="1" i="0" dirty="0" err="1">
                <a:solidFill>
                  <a:srgbClr val="000000"/>
                </a:solidFill>
                <a:effectLst/>
                <a:latin typeface="Open Sans" pitchFamily="2" charset="0"/>
              </a:rPr>
              <a:t>свої</a:t>
            </a:r>
            <a:r>
              <a:rPr lang="ru-RU" b="1" i="0" dirty="0">
                <a:solidFill>
                  <a:srgbClr val="000000"/>
                </a:solidFill>
                <a:effectLst/>
                <a:latin typeface="Open Sans" pitchFamily="2" charset="0"/>
              </a:rPr>
              <a:t> </a:t>
            </a:r>
            <a:r>
              <a:rPr lang="ru-RU" b="1" i="0" dirty="0" err="1">
                <a:solidFill>
                  <a:srgbClr val="000000"/>
                </a:solidFill>
                <a:effectLst/>
                <a:latin typeface="Open Sans" pitchFamily="2" charset="0"/>
              </a:rPr>
              <a:t>переваги</a:t>
            </a:r>
            <a:r>
              <a:rPr lang="ru-RU" b="1" i="0" dirty="0">
                <a:solidFill>
                  <a:srgbClr val="000000"/>
                </a:solidFill>
                <a:effectLst/>
                <a:latin typeface="Open Sans" pitchFamily="2" charset="0"/>
              </a:rPr>
              <a:t> і </a:t>
            </a:r>
            <a:r>
              <a:rPr lang="ru-RU" b="1" i="0" dirty="0" err="1">
                <a:solidFill>
                  <a:srgbClr val="000000"/>
                </a:solidFill>
                <a:effectLst/>
                <a:latin typeface="Open Sans" pitchFamily="2" charset="0"/>
              </a:rPr>
              <a:t>недоліки</a:t>
            </a:r>
            <a:r>
              <a:rPr lang="ru-RU" b="1" i="0" dirty="0">
                <a:solidFill>
                  <a:srgbClr val="000000"/>
                </a:solidFill>
                <a:effectLst/>
                <a:latin typeface="Open Sans" pitchFamily="2" charset="0"/>
              </a:rPr>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825750" indent="-285750">
              <a:lnSpc>
                <a:spcPct val="150000"/>
              </a:lnSpc>
              <a:spcBef>
                <a:spcPts val="0"/>
              </a:spcBef>
            </a:pPr>
            <a:r>
              <a:rPr lang="uk-UA" sz="1800" dirty="0"/>
              <a:t> </a:t>
            </a:r>
            <a:r>
              <a:rPr lang="uk-UA" sz="1800" b="1" dirty="0">
                <a:highlight>
                  <a:srgbClr val="00FF00"/>
                </a:highlight>
              </a:rPr>
              <a:t>Виділення пам’яті в стеці виконується відносно швидко</a:t>
            </a:r>
            <a:r>
              <a:rPr lang="uk-UA" sz="1800" dirty="0"/>
              <a:t>.</a:t>
            </a:r>
          </a:p>
          <a:p>
            <a:pPr marL="825750" indent="-285750">
              <a:lnSpc>
                <a:spcPct val="150000"/>
              </a:lnSpc>
              <a:spcBef>
                <a:spcPts val="0"/>
              </a:spcBef>
            </a:pPr>
            <a:r>
              <a:rPr lang="uk-UA" sz="1800" dirty="0"/>
              <a:t> Пам’ять, виділена в стеці, залишається в області видимості до тих пір, поки знаходиться в стеці. </a:t>
            </a:r>
            <a:r>
              <a:rPr lang="uk-UA" sz="1800" b="1" dirty="0">
                <a:highlight>
                  <a:srgbClr val="00FF00"/>
                </a:highlight>
              </a:rPr>
              <a:t>Вона знищується при виході зі стеку</a:t>
            </a:r>
            <a:r>
              <a:rPr lang="uk-UA" sz="1800" dirty="0"/>
              <a:t>.</a:t>
            </a:r>
          </a:p>
          <a:p>
            <a:pPr marL="825750" indent="-285750">
              <a:lnSpc>
                <a:spcPct val="150000"/>
              </a:lnSpc>
              <a:spcBef>
                <a:spcPts val="0"/>
              </a:spcBef>
            </a:pPr>
            <a:r>
              <a:rPr lang="uk-UA" sz="1800" dirty="0"/>
              <a:t> </a:t>
            </a:r>
            <a:r>
              <a:rPr lang="uk-UA" sz="1800" b="1" dirty="0">
                <a:highlight>
                  <a:srgbClr val="00FFFF"/>
                </a:highlight>
              </a:rPr>
              <a:t>Вся пам’ять, виділена в стеці, обробляється під час компіляції</a:t>
            </a:r>
            <a:r>
              <a:rPr lang="uk-UA" sz="1800" dirty="0"/>
              <a:t>, відповідно, доступ до цієї пам’яті здійснюється напряму через змінні.</a:t>
            </a:r>
          </a:p>
          <a:p>
            <a:pPr marL="825750" indent="-285750">
              <a:lnSpc>
                <a:spcPct val="150000"/>
              </a:lnSpc>
              <a:spcBef>
                <a:spcPts val="0"/>
              </a:spcBef>
            </a:pPr>
            <a:r>
              <a:rPr lang="uk-UA" sz="1800" dirty="0"/>
              <a:t> </a:t>
            </a:r>
            <a:r>
              <a:rPr lang="uk-UA" sz="1800" b="1" dirty="0">
                <a:highlight>
                  <a:srgbClr val="FFFF00"/>
                </a:highlight>
              </a:rPr>
              <a:t>Оскільки розмір стеку є відносно невеликим, то не рекомендується робити що-небудь, що з’їсть багато пам’яті стеку</a:t>
            </a:r>
            <a:r>
              <a:rPr lang="uk-UA" sz="1800" dirty="0"/>
              <a:t> (наприклад, передача по значенню або створення локальних змінних великих масивів або інших витратних структур даних).</a:t>
            </a:r>
          </a:p>
        </p:txBody>
      </p:sp>
    </p:spTree>
    <p:extLst>
      <p:ext uri="{BB962C8B-B14F-4D97-AF65-F5344CB8AC3E}">
        <p14:creationId xmlns:p14="http://schemas.microsoft.com/office/powerpoint/2010/main" val="35470824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значенню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За </a:t>
            </a:r>
            <a:r>
              <a:rPr lang="ru-RU" sz="1800" b="1" dirty="0" err="1">
                <a:highlight>
                  <a:srgbClr val="00FF00"/>
                </a:highlight>
              </a:rPr>
              <a:t>замовчуванням</a:t>
            </a:r>
            <a:r>
              <a:rPr lang="ru-RU" sz="1800" b="1" dirty="0">
                <a:highlight>
                  <a:srgbClr val="00FF00"/>
                </a:highlight>
              </a:rPr>
              <a:t>, </a:t>
            </a:r>
            <a:r>
              <a:rPr lang="ru-RU" sz="1800" b="1" dirty="0" err="1">
                <a:highlight>
                  <a:srgbClr val="00FF00"/>
                </a:highlight>
              </a:rPr>
              <a:t>аргументи</a:t>
            </a:r>
            <a:r>
              <a:rPr lang="ru-RU" sz="1800" b="1" dirty="0">
                <a:highlight>
                  <a:srgbClr val="00FF00"/>
                </a:highlight>
              </a:rPr>
              <a:t> в </a:t>
            </a:r>
            <a:r>
              <a:rPr lang="ru-RU" sz="1800" b="1" dirty="0" err="1">
                <a:highlight>
                  <a:srgbClr val="00FF00"/>
                </a:highlight>
              </a:rPr>
              <a:t>мові</a:t>
            </a:r>
            <a:r>
              <a:rPr lang="ru-RU" sz="1800" b="1" dirty="0">
                <a:highlight>
                  <a:srgbClr val="00FF00"/>
                </a:highlight>
              </a:rPr>
              <a:t> C++ </a:t>
            </a:r>
            <a:r>
              <a:rPr lang="ru-RU" sz="1800" b="1" dirty="0" err="1">
                <a:highlight>
                  <a:srgbClr val="00FF00"/>
                </a:highlight>
              </a:rPr>
              <a:t>передаються</a:t>
            </a:r>
            <a:r>
              <a:rPr lang="ru-RU" sz="1800" b="1" dirty="0">
                <a:highlight>
                  <a:srgbClr val="00FF00"/>
                </a:highlight>
              </a:rPr>
              <a:t> по </a:t>
            </a:r>
            <a:r>
              <a:rPr lang="ru-RU" sz="1800" b="1" dirty="0" err="1">
                <a:highlight>
                  <a:srgbClr val="00FF00"/>
                </a:highlight>
              </a:rPr>
              <a:t>значенню</a:t>
            </a:r>
            <a:r>
              <a:rPr lang="ru-RU" sz="1800" dirty="0"/>
              <a:t>. Коли аргумент </a:t>
            </a:r>
            <a:r>
              <a:rPr lang="ru-RU" sz="1800" dirty="0" err="1"/>
              <a:t>передається</a:t>
            </a:r>
            <a:r>
              <a:rPr lang="ru-RU" sz="1800" dirty="0"/>
              <a:t> по </a:t>
            </a:r>
            <a:r>
              <a:rPr lang="ru-RU" sz="1800" dirty="0" err="1"/>
              <a:t>значенню</a:t>
            </a:r>
            <a:r>
              <a:rPr lang="ru-RU" sz="1800" dirty="0"/>
              <a:t>, то </a:t>
            </a:r>
            <a:r>
              <a:rPr lang="ru-RU" sz="1800" dirty="0" err="1"/>
              <a:t>його</a:t>
            </a:r>
            <a:r>
              <a:rPr lang="ru-RU" sz="1800" dirty="0"/>
              <a:t> </a:t>
            </a:r>
            <a:r>
              <a:rPr lang="ru-RU" sz="1800" dirty="0" err="1"/>
              <a:t>значення</a:t>
            </a:r>
            <a:r>
              <a:rPr lang="ru-RU" sz="1800" dirty="0"/>
              <a:t> </a:t>
            </a:r>
            <a:r>
              <a:rPr lang="ru-RU" sz="1800" dirty="0" err="1"/>
              <a:t>копіюється</a:t>
            </a:r>
            <a:r>
              <a:rPr lang="ru-RU" sz="1800" dirty="0"/>
              <a:t> в параметр </a:t>
            </a:r>
            <a:r>
              <a:rPr lang="ru-RU" sz="1800" dirty="0" err="1"/>
              <a:t>функції</a:t>
            </a:r>
            <a:r>
              <a:rPr lang="ru-RU" sz="1800" dirty="0"/>
              <a:t>. </a:t>
            </a:r>
            <a:r>
              <a:rPr lang="ru-RU" sz="1800" dirty="0" err="1"/>
              <a:t>Наприклад</a:t>
            </a:r>
            <a:r>
              <a:rPr lang="ru-RU" sz="1800" dirty="0"/>
              <a:t>:</a:t>
            </a:r>
            <a:endParaRPr lang="uk-UA" sz="1800" dirty="0"/>
          </a:p>
        </p:txBody>
      </p:sp>
      <p:pic>
        <p:nvPicPr>
          <p:cNvPr id="5" name="Рисунок 4">
            <a:extLst>
              <a:ext uri="{FF2B5EF4-FFF2-40B4-BE49-F238E27FC236}">
                <a16:creationId xmlns:a16="http://schemas.microsoft.com/office/drawing/2014/main" id="{29A6430E-A731-47CC-8901-CE762D683358}"/>
              </a:ext>
            </a:extLst>
          </p:cNvPr>
          <p:cNvPicPr>
            <a:picLocks noChangeAspect="1"/>
          </p:cNvPicPr>
          <p:nvPr/>
        </p:nvPicPr>
        <p:blipFill>
          <a:blip r:embed="rId2"/>
          <a:stretch>
            <a:fillRect/>
          </a:stretch>
        </p:blipFill>
        <p:spPr>
          <a:xfrm>
            <a:off x="3588021" y="1804043"/>
            <a:ext cx="5015957" cy="5053956"/>
          </a:xfrm>
          <a:prstGeom prst="rect">
            <a:avLst/>
          </a:prstGeom>
        </p:spPr>
      </p:pic>
    </p:spTree>
    <p:extLst>
      <p:ext uri="{BB962C8B-B14F-4D97-AF65-F5344CB8AC3E}">
        <p14:creationId xmlns:p14="http://schemas.microsoft.com/office/powerpoint/2010/main" val="2427874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значенню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першому виклику функції </a:t>
            </a:r>
            <a:r>
              <a:rPr lang="en-US" sz="1800" dirty="0">
                <a:solidFill>
                  <a:schemeClr val="accent5">
                    <a:lumMod val="75000"/>
                  </a:schemeClr>
                </a:solidFill>
                <a:latin typeface="Consolas" panose="020B0609020204030204" pitchFamily="49" charset="0"/>
              </a:rPr>
              <a:t>boo() </a:t>
            </a:r>
            <a:r>
              <a:rPr lang="uk-UA" sz="1800" dirty="0"/>
              <a:t>аргументом є літерал </a:t>
            </a:r>
            <a:r>
              <a:rPr lang="uk-UA" sz="1800" dirty="0">
                <a:solidFill>
                  <a:schemeClr val="accent5">
                    <a:lumMod val="75000"/>
                  </a:schemeClr>
                </a:solidFill>
                <a:latin typeface="Consolas" panose="020B0609020204030204" pitchFamily="49" charset="0"/>
              </a:rPr>
              <a:t>7</a:t>
            </a:r>
            <a:r>
              <a:rPr lang="uk-UA" sz="1800" dirty="0"/>
              <a:t>. При виклику </a:t>
            </a:r>
            <a:r>
              <a:rPr lang="en-US" sz="1800" dirty="0">
                <a:solidFill>
                  <a:schemeClr val="accent5">
                    <a:lumMod val="75000"/>
                  </a:schemeClr>
                </a:solidFill>
                <a:latin typeface="Consolas" panose="020B0609020204030204" pitchFamily="49" charset="0"/>
              </a:rPr>
              <a:t>boo() </a:t>
            </a:r>
            <a:r>
              <a:rPr lang="uk-UA" sz="1800" dirty="0"/>
              <a:t>створюється змінна </a:t>
            </a:r>
            <a:r>
              <a:rPr lang="en-US" sz="1800" dirty="0">
                <a:solidFill>
                  <a:schemeClr val="accent5">
                    <a:lumMod val="75000"/>
                  </a:schemeClr>
                </a:solidFill>
                <a:latin typeface="Consolas" panose="020B0609020204030204" pitchFamily="49" charset="0"/>
              </a:rPr>
              <a:t>y</a:t>
            </a:r>
            <a:r>
              <a:rPr lang="en-US" sz="1800" dirty="0"/>
              <a:t>, </a:t>
            </a:r>
            <a:r>
              <a:rPr lang="uk-UA" sz="1800" dirty="0"/>
              <a:t>в яку </a:t>
            </a:r>
            <a:r>
              <a:rPr lang="uk-UA" sz="1800" b="1" dirty="0">
                <a:highlight>
                  <a:srgbClr val="00FF00"/>
                </a:highlight>
              </a:rPr>
              <a:t>копіюється значення</a:t>
            </a:r>
            <a:r>
              <a:rPr lang="uk-UA" sz="1800" dirty="0"/>
              <a:t> </a:t>
            </a:r>
            <a:r>
              <a:rPr lang="uk-UA" sz="1800" dirty="0">
                <a:solidFill>
                  <a:schemeClr val="accent5">
                    <a:lumMod val="75000"/>
                  </a:schemeClr>
                </a:solidFill>
                <a:latin typeface="Consolas" panose="020B0609020204030204" pitchFamily="49" charset="0"/>
              </a:rPr>
              <a:t>7</a:t>
            </a:r>
            <a:r>
              <a:rPr lang="uk-UA" sz="1800" dirty="0"/>
              <a:t>. Потім, коли </a:t>
            </a:r>
            <a:r>
              <a:rPr lang="en-US" sz="1800" dirty="0">
                <a:solidFill>
                  <a:schemeClr val="accent5">
                    <a:lumMod val="75000"/>
                  </a:schemeClr>
                </a:solidFill>
                <a:latin typeface="Consolas" panose="020B0609020204030204" pitchFamily="49" charset="0"/>
              </a:rPr>
              <a:t>boo() </a:t>
            </a:r>
            <a:r>
              <a:rPr lang="uk-UA" sz="1800" dirty="0"/>
              <a:t>завершує своє виконання, змінна </a:t>
            </a:r>
            <a:r>
              <a:rPr lang="en-US" sz="1800" dirty="0">
                <a:solidFill>
                  <a:schemeClr val="accent5">
                    <a:lumMod val="75000"/>
                  </a:schemeClr>
                </a:solidFill>
                <a:latin typeface="Consolas" panose="020B0609020204030204" pitchFamily="49" charset="0"/>
              </a:rPr>
              <a:t>y</a:t>
            </a:r>
            <a:r>
              <a:rPr lang="en-US" sz="1800" dirty="0"/>
              <a:t> </a:t>
            </a:r>
            <a:r>
              <a:rPr lang="uk-UA" sz="1800" b="1" dirty="0">
                <a:highlight>
                  <a:srgbClr val="00FF00"/>
                </a:highlight>
              </a:rPr>
              <a:t>знищується</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другому виклику функції </a:t>
            </a:r>
            <a:r>
              <a:rPr lang="en-US" sz="1800" dirty="0">
                <a:solidFill>
                  <a:schemeClr val="accent5">
                    <a:lumMod val="75000"/>
                  </a:schemeClr>
                </a:solidFill>
                <a:latin typeface="Consolas" panose="020B0609020204030204" pitchFamily="49" charset="0"/>
              </a:rPr>
              <a:t>boo() </a:t>
            </a:r>
            <a:r>
              <a:rPr lang="uk-UA" sz="1800" dirty="0"/>
              <a:t>аргументом вже є змінна </a:t>
            </a:r>
            <a:r>
              <a:rPr lang="en-US" sz="1800" dirty="0">
                <a:solidFill>
                  <a:schemeClr val="accent5">
                    <a:lumMod val="75000"/>
                  </a:schemeClr>
                </a:solidFill>
                <a:latin typeface="Consolas" panose="020B0609020204030204" pitchFamily="49" charset="0"/>
              </a:rPr>
              <a:t>x = 8</a:t>
            </a:r>
            <a:r>
              <a:rPr lang="en-US" sz="1800" dirty="0"/>
              <a:t>. </a:t>
            </a:r>
            <a:r>
              <a:rPr lang="uk-UA" sz="1800" dirty="0"/>
              <a:t>Коли </a:t>
            </a:r>
            <a:r>
              <a:rPr lang="en-US" sz="1800" dirty="0">
                <a:solidFill>
                  <a:schemeClr val="accent5">
                    <a:lumMod val="75000"/>
                  </a:schemeClr>
                </a:solidFill>
                <a:latin typeface="Consolas" panose="020B0609020204030204" pitchFamily="49" charset="0"/>
              </a:rPr>
              <a:t>boo() </a:t>
            </a:r>
            <a:r>
              <a:rPr lang="uk-UA" sz="1800" dirty="0"/>
              <a:t>викликається вдруге, змінна </a:t>
            </a:r>
            <a:r>
              <a:rPr lang="en-US" sz="1800" dirty="0">
                <a:solidFill>
                  <a:schemeClr val="accent5">
                    <a:lumMod val="75000"/>
                  </a:schemeClr>
                </a:solidFill>
                <a:latin typeface="Consolas" panose="020B0609020204030204" pitchFamily="49" charset="0"/>
              </a:rPr>
              <a:t>y</a:t>
            </a:r>
            <a:r>
              <a:rPr lang="en-US" sz="1800" dirty="0"/>
              <a:t> </a:t>
            </a:r>
            <a:r>
              <a:rPr lang="uk-UA" sz="1800" dirty="0"/>
              <a:t>створюється знову і значення </a:t>
            </a:r>
            <a:r>
              <a:rPr lang="uk-UA" sz="1800" dirty="0">
                <a:solidFill>
                  <a:schemeClr val="accent5">
                    <a:lumMod val="75000"/>
                  </a:schemeClr>
                </a:solidFill>
                <a:latin typeface="Consolas" panose="020B0609020204030204" pitchFamily="49" charset="0"/>
              </a:rPr>
              <a:t>8</a:t>
            </a:r>
            <a:r>
              <a:rPr lang="uk-UA" sz="1800" dirty="0"/>
              <a:t> </a:t>
            </a:r>
            <a:r>
              <a:rPr lang="uk-UA" sz="1800" b="1" dirty="0">
                <a:highlight>
                  <a:srgbClr val="00FF00"/>
                </a:highlight>
              </a:rPr>
              <a:t>копіюється в</a:t>
            </a:r>
            <a:r>
              <a:rPr lang="uk-UA" sz="1800" dirty="0"/>
              <a:t> </a:t>
            </a:r>
            <a:r>
              <a:rPr lang="en-US" sz="1800" dirty="0">
                <a:solidFill>
                  <a:schemeClr val="accent5">
                    <a:lumMod val="75000"/>
                  </a:schemeClr>
                </a:solidFill>
                <a:latin typeface="Consolas" panose="020B0609020204030204" pitchFamily="49" charset="0"/>
              </a:rPr>
              <a:t>y</a:t>
            </a:r>
            <a:r>
              <a:rPr lang="en-US" sz="1800" dirty="0"/>
              <a:t>. </a:t>
            </a:r>
            <a:r>
              <a:rPr lang="uk-UA" sz="1800" dirty="0"/>
              <a:t>Потім, коли </a:t>
            </a:r>
            <a:r>
              <a:rPr lang="en-US" sz="1800" dirty="0">
                <a:solidFill>
                  <a:schemeClr val="accent5">
                    <a:lumMod val="75000"/>
                  </a:schemeClr>
                </a:solidFill>
                <a:latin typeface="Consolas" panose="020B0609020204030204" pitchFamily="49" charset="0"/>
              </a:rPr>
              <a:t>boo() </a:t>
            </a:r>
            <a:r>
              <a:rPr lang="uk-UA" sz="1800" dirty="0"/>
              <a:t>завершує своє виконання, змінна </a:t>
            </a:r>
            <a:r>
              <a:rPr lang="en-US" sz="1800" dirty="0">
                <a:solidFill>
                  <a:schemeClr val="accent5">
                    <a:lumMod val="75000"/>
                  </a:schemeClr>
                </a:solidFill>
                <a:latin typeface="Consolas" panose="020B0609020204030204" pitchFamily="49" charset="0"/>
              </a:rPr>
              <a:t>y</a:t>
            </a:r>
            <a:r>
              <a:rPr lang="en-US" sz="1800" dirty="0"/>
              <a:t> </a:t>
            </a:r>
            <a:r>
              <a:rPr lang="uk-UA" sz="1800" dirty="0"/>
              <a:t>знову </a:t>
            </a:r>
            <a:r>
              <a:rPr lang="uk-UA" sz="1800" b="1" dirty="0">
                <a:highlight>
                  <a:srgbClr val="00FF00"/>
                </a:highlight>
              </a:rPr>
              <a:t>знищується</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третьому виклику функції </a:t>
            </a:r>
            <a:r>
              <a:rPr lang="en-US" sz="1800" dirty="0">
                <a:solidFill>
                  <a:schemeClr val="accent5">
                    <a:lumMod val="75000"/>
                  </a:schemeClr>
                </a:solidFill>
                <a:latin typeface="Consolas" panose="020B0609020204030204" pitchFamily="49" charset="0"/>
              </a:rPr>
              <a:t>boo()</a:t>
            </a:r>
            <a:r>
              <a:rPr lang="en-US" sz="1800" dirty="0"/>
              <a:t> </a:t>
            </a:r>
            <a:r>
              <a:rPr lang="uk-UA" sz="1800" dirty="0"/>
              <a:t>аргументом є вираз </a:t>
            </a:r>
            <a:r>
              <a:rPr lang="en-US" sz="1800" dirty="0">
                <a:solidFill>
                  <a:schemeClr val="accent5">
                    <a:lumMod val="75000"/>
                  </a:schemeClr>
                </a:solidFill>
                <a:latin typeface="Consolas" panose="020B0609020204030204" pitchFamily="49" charset="0"/>
              </a:rPr>
              <a:t>x + 2</a:t>
            </a:r>
            <a:r>
              <a:rPr lang="en-US" sz="1800" dirty="0"/>
              <a:t>, </a:t>
            </a:r>
            <a:r>
              <a:rPr lang="uk-UA" sz="1800" dirty="0"/>
              <a:t>який обчислюється в значення </a:t>
            </a:r>
            <a:r>
              <a:rPr lang="uk-UA" sz="1800" dirty="0">
                <a:solidFill>
                  <a:schemeClr val="accent5">
                    <a:lumMod val="75000"/>
                  </a:schemeClr>
                </a:solidFill>
                <a:latin typeface="Consolas" panose="020B0609020204030204" pitchFamily="49" charset="0"/>
              </a:rPr>
              <a:t>10</a:t>
            </a:r>
            <a:r>
              <a:rPr lang="uk-UA" sz="1800" dirty="0"/>
              <a:t>. Потім це </a:t>
            </a:r>
            <a:r>
              <a:rPr lang="uk-UA" sz="1800" b="1" dirty="0">
                <a:highlight>
                  <a:srgbClr val="00FF00"/>
                </a:highlight>
              </a:rPr>
              <a:t>значення передається</a:t>
            </a:r>
            <a:r>
              <a:rPr lang="uk-UA" sz="1800" dirty="0"/>
              <a:t> в змінну </a:t>
            </a:r>
            <a:r>
              <a:rPr lang="en-US" sz="1800" dirty="0">
                <a:solidFill>
                  <a:schemeClr val="accent5">
                    <a:lumMod val="75000"/>
                  </a:schemeClr>
                </a:solidFill>
                <a:latin typeface="Consolas" panose="020B0609020204030204" pitchFamily="49" charset="0"/>
              </a:rPr>
              <a:t>y</a:t>
            </a:r>
            <a:r>
              <a:rPr lang="en-US" sz="1800" dirty="0"/>
              <a:t>. </a:t>
            </a:r>
            <a:r>
              <a:rPr lang="uk-UA" sz="1800" dirty="0"/>
              <a:t>При завершенні виконання функції </a:t>
            </a:r>
            <a:r>
              <a:rPr lang="en-US" sz="1800" dirty="0">
                <a:solidFill>
                  <a:schemeClr val="accent5">
                    <a:lumMod val="75000"/>
                  </a:schemeClr>
                </a:solidFill>
                <a:latin typeface="Consolas" panose="020B0609020204030204" pitchFamily="49" charset="0"/>
              </a:rPr>
              <a:t>boo()</a:t>
            </a:r>
            <a:r>
              <a:rPr lang="en-US" sz="1800" dirty="0"/>
              <a:t> </a:t>
            </a:r>
            <a:r>
              <a:rPr lang="uk-UA" sz="1800" dirty="0"/>
              <a:t>змінна </a:t>
            </a:r>
            <a:r>
              <a:rPr lang="en-US" sz="1800" dirty="0"/>
              <a:t>y </a:t>
            </a:r>
            <a:r>
              <a:rPr lang="uk-UA" sz="1800" dirty="0"/>
              <a:t>знову </a:t>
            </a:r>
            <a:r>
              <a:rPr lang="uk-UA" sz="1800" b="1" dirty="0">
                <a:highlight>
                  <a:srgbClr val="00FF00"/>
                </a:highlight>
              </a:rPr>
              <a:t>знищується</a:t>
            </a:r>
            <a:r>
              <a:rPr lang="uk-UA" sz="1800" dirty="0"/>
              <a:t>.</a:t>
            </a:r>
          </a:p>
        </p:txBody>
      </p:sp>
    </p:spTree>
    <p:extLst>
      <p:ext uri="{BB962C8B-B14F-4D97-AF65-F5344CB8AC3E}">
        <p14:creationId xmlns:p14="http://schemas.microsoft.com/office/powerpoint/2010/main" val="31309513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значенню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Оскільки</a:t>
            </a:r>
            <a:r>
              <a:rPr lang="ru-RU" sz="1800" dirty="0"/>
              <a:t> в </a:t>
            </a:r>
            <a:r>
              <a:rPr lang="ru-RU" sz="1800" dirty="0" err="1"/>
              <a:t>функцію</a:t>
            </a:r>
            <a:r>
              <a:rPr lang="ru-RU" sz="1800" dirty="0"/>
              <a:t> </a:t>
            </a:r>
            <a:r>
              <a:rPr lang="ru-RU" sz="1800" dirty="0" err="1"/>
              <a:t>передається</a:t>
            </a:r>
            <a:r>
              <a:rPr lang="ru-RU" sz="1800" dirty="0"/>
              <a:t> </a:t>
            </a:r>
            <a:r>
              <a:rPr lang="ru-RU" sz="1800" dirty="0" err="1"/>
              <a:t>копія</a:t>
            </a:r>
            <a:r>
              <a:rPr lang="ru-RU" sz="1800" dirty="0"/>
              <a:t> аргументу, то </a:t>
            </a:r>
            <a:r>
              <a:rPr lang="ru-RU" sz="1800" b="1" dirty="0" err="1">
                <a:highlight>
                  <a:srgbClr val="00FFFF"/>
                </a:highlight>
              </a:rPr>
              <a:t>початкове</a:t>
            </a:r>
            <a:r>
              <a:rPr lang="ru-RU" sz="1800" b="1" dirty="0">
                <a:highlight>
                  <a:srgbClr val="00FFFF"/>
                </a:highlight>
              </a:rPr>
              <a:t> </a:t>
            </a:r>
            <a:r>
              <a:rPr lang="ru-RU" sz="1800" b="1" dirty="0" err="1">
                <a:highlight>
                  <a:srgbClr val="00FFFF"/>
                </a:highlight>
              </a:rPr>
              <a:t>значення</a:t>
            </a:r>
            <a:r>
              <a:rPr lang="ru-RU" sz="1800" b="1" dirty="0">
                <a:highlight>
                  <a:srgbClr val="00FFFF"/>
                </a:highlight>
              </a:rPr>
              <a:t> не </a:t>
            </a:r>
            <a:r>
              <a:rPr lang="ru-RU" sz="1800" b="1" dirty="0" err="1">
                <a:highlight>
                  <a:srgbClr val="00FFFF"/>
                </a:highlight>
              </a:rPr>
              <a:t>може</a:t>
            </a:r>
            <a:r>
              <a:rPr lang="ru-RU" sz="1800" b="1" dirty="0">
                <a:highlight>
                  <a:srgbClr val="00FFFF"/>
                </a:highlight>
              </a:rPr>
              <a:t> бути </a:t>
            </a:r>
            <a:r>
              <a:rPr lang="ru-RU" sz="1800" b="1" dirty="0" err="1">
                <a:highlight>
                  <a:srgbClr val="00FFFF"/>
                </a:highlight>
              </a:rPr>
              <a:t>змінено</a:t>
            </a:r>
            <a:r>
              <a:rPr lang="ru-RU" sz="1800" b="1" dirty="0">
                <a:highlight>
                  <a:srgbClr val="00FFFF"/>
                </a:highlight>
              </a:rPr>
              <a:t> </a:t>
            </a:r>
            <a:r>
              <a:rPr lang="ru-RU" sz="1800" b="1" dirty="0" err="1">
                <a:highlight>
                  <a:srgbClr val="00FFFF"/>
                </a:highlight>
              </a:rPr>
              <a:t>функцією</a:t>
            </a:r>
            <a:r>
              <a:rPr lang="ru-RU" sz="1800" dirty="0"/>
              <a:t>. </a:t>
            </a:r>
            <a:r>
              <a:rPr lang="ru-RU" sz="1800" dirty="0" err="1"/>
              <a:t>Це</a:t>
            </a:r>
            <a:r>
              <a:rPr lang="ru-RU" sz="1800" dirty="0"/>
              <a:t> добре </a:t>
            </a:r>
            <a:r>
              <a:rPr lang="ru-RU" sz="1800" dirty="0" err="1"/>
              <a:t>проілюстровано</a:t>
            </a:r>
            <a:r>
              <a:rPr lang="ru-RU" sz="1800" dirty="0"/>
              <a:t> в </a:t>
            </a:r>
            <a:r>
              <a:rPr lang="ru-RU" sz="1800" dirty="0" err="1"/>
              <a:t>наступному</a:t>
            </a:r>
            <a:r>
              <a:rPr lang="ru-RU" sz="1800" dirty="0"/>
              <a:t> </a:t>
            </a:r>
            <a:r>
              <a:rPr lang="ru-RU" sz="1800" dirty="0" err="1"/>
              <a:t>прикладі</a:t>
            </a:r>
            <a:r>
              <a:rPr lang="ru-RU" sz="1800" dirty="0"/>
              <a:t>:</a:t>
            </a:r>
            <a:endParaRPr lang="uk-UA" sz="1800" dirty="0"/>
          </a:p>
        </p:txBody>
      </p:sp>
      <p:pic>
        <p:nvPicPr>
          <p:cNvPr id="5" name="Рисунок 4">
            <a:extLst>
              <a:ext uri="{FF2B5EF4-FFF2-40B4-BE49-F238E27FC236}">
                <a16:creationId xmlns:a16="http://schemas.microsoft.com/office/drawing/2014/main" id="{52916335-10A8-4EE0-8F39-A88C33E94E13}"/>
              </a:ext>
            </a:extLst>
          </p:cNvPr>
          <p:cNvPicPr>
            <a:picLocks noChangeAspect="1"/>
          </p:cNvPicPr>
          <p:nvPr/>
        </p:nvPicPr>
        <p:blipFill>
          <a:blip r:embed="rId2"/>
          <a:stretch>
            <a:fillRect/>
          </a:stretch>
        </p:blipFill>
        <p:spPr>
          <a:xfrm>
            <a:off x="4209077" y="1759352"/>
            <a:ext cx="3773844" cy="5098648"/>
          </a:xfrm>
          <a:prstGeom prst="rect">
            <a:avLst/>
          </a:prstGeom>
        </p:spPr>
      </p:pic>
      <p:pic>
        <p:nvPicPr>
          <p:cNvPr id="7" name="Рисунок 6">
            <a:extLst>
              <a:ext uri="{FF2B5EF4-FFF2-40B4-BE49-F238E27FC236}">
                <a16:creationId xmlns:a16="http://schemas.microsoft.com/office/drawing/2014/main" id="{12797B33-4567-4E23-A7A7-D927B76BF19B}"/>
              </a:ext>
            </a:extLst>
          </p:cNvPr>
          <p:cNvPicPr>
            <a:picLocks noChangeAspect="1"/>
          </p:cNvPicPr>
          <p:nvPr/>
        </p:nvPicPr>
        <p:blipFill>
          <a:blip r:embed="rId3"/>
          <a:stretch>
            <a:fillRect/>
          </a:stretch>
        </p:blipFill>
        <p:spPr>
          <a:xfrm>
            <a:off x="8549412" y="3148133"/>
            <a:ext cx="857370" cy="1419423"/>
          </a:xfrm>
          <a:prstGeom prst="rect">
            <a:avLst/>
          </a:prstGeom>
        </p:spPr>
      </p:pic>
    </p:spTree>
    <p:extLst>
      <p:ext uri="{BB962C8B-B14F-4D97-AF65-F5344CB8AC3E}">
        <p14:creationId xmlns:p14="http://schemas.microsoft.com/office/powerpoint/2010/main" val="35967735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значенню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початку функції </a:t>
            </a:r>
            <a:r>
              <a:rPr lang="en-US" sz="1800" dirty="0">
                <a:solidFill>
                  <a:schemeClr val="accent5">
                    <a:lumMod val="75000"/>
                  </a:schemeClr>
                </a:solidFill>
                <a:latin typeface="Consolas" panose="020B0609020204030204" pitchFamily="49" charset="0"/>
              </a:rPr>
              <a:t>main() </a:t>
            </a:r>
            <a:r>
              <a:rPr lang="uk-UA" sz="1800" dirty="0"/>
              <a:t>змінна </a:t>
            </a:r>
            <a:r>
              <a:rPr lang="en-US" sz="1800" dirty="0">
                <a:solidFill>
                  <a:schemeClr val="accent5">
                    <a:lumMod val="75000"/>
                  </a:schemeClr>
                </a:solidFill>
                <a:latin typeface="Consolas" panose="020B0609020204030204" pitchFamily="49" charset="0"/>
              </a:rPr>
              <a:t>x </a:t>
            </a:r>
            <a:r>
              <a:rPr lang="uk-UA" sz="1800" dirty="0"/>
              <a:t>дорівнює </a:t>
            </a:r>
            <a:r>
              <a:rPr lang="uk-UA" sz="1800" dirty="0">
                <a:solidFill>
                  <a:schemeClr val="accent5">
                    <a:lumMod val="75000"/>
                  </a:schemeClr>
                </a:solidFill>
                <a:latin typeface="Consolas" panose="020B0609020204030204" pitchFamily="49" charset="0"/>
              </a:rPr>
              <a:t>7</a:t>
            </a:r>
            <a:r>
              <a:rPr lang="uk-UA" sz="1800" dirty="0"/>
              <a:t>. При виклику </a:t>
            </a:r>
            <a:r>
              <a:rPr lang="en-US" sz="1800" dirty="0">
                <a:solidFill>
                  <a:schemeClr val="accent5">
                    <a:lumMod val="75000"/>
                  </a:schemeClr>
                </a:solidFill>
                <a:latin typeface="Consolas" panose="020B0609020204030204" pitchFamily="49" charset="0"/>
              </a:rPr>
              <a:t>boo()</a:t>
            </a:r>
            <a:r>
              <a:rPr lang="en-US" sz="1800" dirty="0"/>
              <a:t> </a:t>
            </a:r>
            <a:r>
              <a:rPr lang="uk-UA" sz="1800" dirty="0"/>
              <a:t>значення </a:t>
            </a:r>
            <a:r>
              <a:rPr lang="en-US" sz="1800" dirty="0">
                <a:solidFill>
                  <a:schemeClr val="accent5">
                    <a:lumMod val="75000"/>
                  </a:schemeClr>
                </a:solidFill>
                <a:latin typeface="Consolas" panose="020B0609020204030204" pitchFamily="49" charset="0"/>
              </a:rPr>
              <a:t>x (7) </a:t>
            </a:r>
            <a:r>
              <a:rPr lang="uk-UA" sz="1800" dirty="0"/>
              <a:t>передається в параметр </a:t>
            </a:r>
            <a:r>
              <a:rPr lang="en-US" sz="1800" dirty="0"/>
              <a:t>y </a:t>
            </a:r>
            <a:r>
              <a:rPr lang="uk-UA" sz="1800" dirty="0"/>
              <a:t>функції </a:t>
            </a:r>
            <a:r>
              <a:rPr lang="en-US" sz="1800" dirty="0">
                <a:solidFill>
                  <a:schemeClr val="accent5">
                    <a:lumMod val="75000"/>
                  </a:schemeClr>
                </a:solidFill>
                <a:latin typeface="Consolas" panose="020B0609020204030204" pitchFamily="49" charset="0"/>
              </a:rPr>
              <a:t>boo()</a:t>
            </a:r>
            <a:r>
              <a:rPr lang="en-US" sz="1800" dirty="0"/>
              <a:t>. </a:t>
            </a:r>
            <a:r>
              <a:rPr lang="uk-UA" sz="1800" dirty="0"/>
              <a:t>Усередині </a:t>
            </a:r>
            <a:r>
              <a:rPr lang="en-US" sz="1800" dirty="0">
                <a:solidFill>
                  <a:schemeClr val="accent5">
                    <a:lumMod val="75000"/>
                  </a:schemeClr>
                </a:solidFill>
                <a:latin typeface="Consolas" panose="020B0609020204030204" pitchFamily="49" charset="0"/>
              </a:rPr>
              <a:t>boo() </a:t>
            </a:r>
            <a:r>
              <a:rPr lang="uk-UA" sz="1800" dirty="0"/>
              <a:t>змінній </a:t>
            </a:r>
            <a:r>
              <a:rPr lang="en-US" sz="1800" dirty="0"/>
              <a:t>y </a:t>
            </a:r>
            <a:r>
              <a:rPr lang="uk-UA" sz="1800" dirty="0"/>
              <a:t>спочатку присвоюється значення </a:t>
            </a:r>
            <a:r>
              <a:rPr lang="uk-UA" sz="1800" dirty="0">
                <a:solidFill>
                  <a:schemeClr val="accent5">
                    <a:lumMod val="75000"/>
                  </a:schemeClr>
                </a:solidFill>
                <a:latin typeface="Consolas" panose="020B0609020204030204" pitchFamily="49" charset="0"/>
              </a:rPr>
              <a:t>8</a:t>
            </a:r>
            <a:r>
              <a:rPr lang="uk-UA" sz="1800" dirty="0"/>
              <a:t>, а потім </a:t>
            </a:r>
            <a:r>
              <a:rPr lang="uk-UA" sz="1800" dirty="0">
                <a:solidFill>
                  <a:schemeClr val="accent5">
                    <a:lumMod val="75000"/>
                  </a:schemeClr>
                </a:solidFill>
                <a:latin typeface="Consolas" panose="020B0609020204030204" pitchFamily="49" charset="0"/>
              </a:rPr>
              <a:t>у</a:t>
            </a:r>
            <a:r>
              <a:rPr lang="uk-UA" sz="1800" dirty="0"/>
              <a:t> знищується. </a:t>
            </a:r>
            <a:r>
              <a:rPr lang="uk-UA" sz="1800" b="1" dirty="0">
                <a:highlight>
                  <a:srgbClr val="00FF00"/>
                </a:highlight>
              </a:rPr>
              <a:t>Значення </a:t>
            </a:r>
            <a:r>
              <a:rPr lang="en-US" sz="1800" b="1" dirty="0">
                <a:solidFill>
                  <a:schemeClr val="accent5">
                    <a:lumMod val="75000"/>
                  </a:schemeClr>
                </a:solidFill>
                <a:highlight>
                  <a:srgbClr val="00FF00"/>
                </a:highlight>
                <a:latin typeface="Consolas" panose="020B0609020204030204" pitchFamily="49" charset="0"/>
              </a:rPr>
              <a:t>x</a:t>
            </a:r>
            <a:r>
              <a:rPr lang="en-US" sz="1800" b="1" dirty="0">
                <a:highlight>
                  <a:srgbClr val="00FF00"/>
                </a:highlight>
              </a:rPr>
              <a:t> </a:t>
            </a:r>
            <a:r>
              <a:rPr lang="uk-UA" sz="1800" b="1" dirty="0">
                <a:highlight>
                  <a:srgbClr val="00FF00"/>
                </a:highlight>
              </a:rPr>
              <a:t>не змінюється, навіть якщо змінити </a:t>
            </a:r>
            <a:r>
              <a:rPr lang="en-US" sz="1800" b="1" dirty="0">
                <a:solidFill>
                  <a:schemeClr val="accent5">
                    <a:lumMod val="75000"/>
                  </a:schemeClr>
                </a:solidFill>
                <a:highlight>
                  <a:srgbClr val="00FF00"/>
                </a:highlight>
                <a:latin typeface="Consolas" panose="020B0609020204030204" pitchFamily="49" charset="0"/>
              </a:rPr>
              <a:t>y</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Параметри функції, передані по значенню, також можуть бути </a:t>
            </a:r>
            <a:r>
              <a:rPr lang="en-US" sz="1800" dirty="0">
                <a:solidFill>
                  <a:schemeClr val="accent5">
                    <a:lumMod val="75000"/>
                  </a:schemeClr>
                </a:solidFill>
                <a:latin typeface="Consolas" panose="020B0609020204030204" pitchFamily="49" charset="0"/>
              </a:rPr>
              <a:t>const</a:t>
            </a:r>
            <a:r>
              <a:rPr lang="en-US" sz="1800" dirty="0"/>
              <a:t>. </a:t>
            </a:r>
            <a:r>
              <a:rPr lang="uk-UA" sz="1800" b="1" dirty="0">
                <a:highlight>
                  <a:srgbClr val="00FF00"/>
                </a:highlight>
              </a:rPr>
              <a:t>Тоді вже буде 100% гарантія того, що функція не змінить значення параметру</a:t>
            </a:r>
            <a:r>
              <a:rPr lang="uk-UA" sz="1800" dirty="0"/>
              <a:t>.</a:t>
            </a:r>
          </a:p>
        </p:txBody>
      </p:sp>
    </p:spTree>
    <p:extLst>
      <p:ext uri="{BB962C8B-B14F-4D97-AF65-F5344CB8AC3E}">
        <p14:creationId xmlns:p14="http://schemas.microsoft.com/office/powerpoint/2010/main" val="37448735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Плюси</a:t>
            </a:r>
            <a:r>
              <a:rPr lang="ru-RU" b="1" dirty="0"/>
              <a:t> і </a:t>
            </a:r>
            <a:r>
              <a:rPr lang="ru-RU" b="1" dirty="0" err="1"/>
              <a:t>мінуси</a:t>
            </a:r>
            <a:r>
              <a:rPr lang="ru-RU" b="1" dirty="0"/>
              <a:t> </a:t>
            </a:r>
            <a:r>
              <a:rPr lang="ru-RU" b="1" dirty="0" err="1"/>
              <a:t>передачі</a:t>
            </a:r>
            <a:r>
              <a:rPr lang="ru-RU" b="1" dirty="0"/>
              <a:t> по </a:t>
            </a:r>
            <a:r>
              <a:rPr lang="ru-RU" b="1" dirty="0" err="1"/>
              <a:t>значенню</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fontScale="92500" lnSpcReduction="10000"/>
          </a:bodyPr>
          <a:lstStyle/>
          <a:p>
            <a:pPr marL="540000" indent="360000">
              <a:lnSpc>
                <a:spcPct val="150000"/>
              </a:lnSpc>
              <a:spcBef>
                <a:spcPts val="0"/>
              </a:spcBef>
              <a:buNone/>
            </a:pPr>
            <a:r>
              <a:rPr lang="ru-RU" sz="1800" b="1" dirty="0" err="1">
                <a:highlight>
                  <a:srgbClr val="00FF00"/>
                </a:highlight>
              </a:rPr>
              <a:t>Плюси</a:t>
            </a:r>
            <a:r>
              <a:rPr lang="ru-RU" sz="1800" b="1" dirty="0">
                <a:highlight>
                  <a:srgbClr val="00FF00"/>
                </a:highlight>
              </a:rPr>
              <a:t> </a:t>
            </a:r>
            <a:r>
              <a:rPr lang="ru-RU" sz="1800" b="1" dirty="0" err="1">
                <a:highlight>
                  <a:srgbClr val="00FF00"/>
                </a:highlight>
              </a:rPr>
              <a:t>передачі</a:t>
            </a:r>
            <a:r>
              <a:rPr lang="ru-RU" sz="1800" b="1" dirty="0">
                <a:highlight>
                  <a:srgbClr val="00FF00"/>
                </a:highlight>
              </a:rPr>
              <a:t> по </a:t>
            </a:r>
            <a:r>
              <a:rPr lang="ru-RU" sz="1800" b="1" dirty="0" err="1">
                <a:highlight>
                  <a:srgbClr val="00FF00"/>
                </a:highlight>
              </a:rPr>
              <a:t>значенню</a:t>
            </a:r>
            <a:r>
              <a:rPr lang="ru-RU" sz="1800" b="1" dirty="0">
                <a:highlight>
                  <a:srgbClr val="00FF00"/>
                </a:highlight>
              </a:rPr>
              <a:t>:</a:t>
            </a:r>
          </a:p>
          <a:p>
            <a:pPr marL="825750" indent="-285750">
              <a:lnSpc>
                <a:spcPct val="150000"/>
              </a:lnSpc>
              <a:spcBef>
                <a:spcPts val="0"/>
              </a:spcBef>
              <a:buFont typeface="Wingdings" panose="05000000000000000000" pitchFamily="2" charset="2"/>
              <a:buChar char="v"/>
            </a:pPr>
            <a:r>
              <a:rPr lang="ru-RU" sz="1800" dirty="0"/>
              <a:t>   </a:t>
            </a:r>
            <a:r>
              <a:rPr lang="ru-RU" sz="1800" b="1" dirty="0" err="1">
                <a:highlight>
                  <a:srgbClr val="FFFF00"/>
                </a:highlight>
              </a:rPr>
              <a:t>Аргументи</a:t>
            </a:r>
            <a:r>
              <a:rPr lang="ru-RU" sz="1800" b="1" dirty="0">
                <a:highlight>
                  <a:srgbClr val="FFFF00"/>
                </a:highlight>
              </a:rPr>
              <a:t>, </a:t>
            </a:r>
            <a:r>
              <a:rPr lang="ru-RU" sz="1800" b="1" dirty="0" err="1">
                <a:highlight>
                  <a:srgbClr val="FFFF00"/>
                </a:highlight>
              </a:rPr>
              <a:t>передані</a:t>
            </a:r>
            <a:r>
              <a:rPr lang="ru-RU" sz="1800" b="1" dirty="0">
                <a:highlight>
                  <a:srgbClr val="FFFF00"/>
                </a:highlight>
              </a:rPr>
              <a:t> по </a:t>
            </a:r>
            <a:r>
              <a:rPr lang="ru-RU" sz="1800" b="1" dirty="0" err="1">
                <a:highlight>
                  <a:srgbClr val="FFFF00"/>
                </a:highlight>
              </a:rPr>
              <a:t>значенню</a:t>
            </a:r>
            <a:r>
              <a:rPr lang="ru-RU" sz="1800" dirty="0"/>
              <a:t>, </a:t>
            </a:r>
            <a:r>
              <a:rPr lang="ru-RU" sz="1800" dirty="0" err="1"/>
              <a:t>можуть</a:t>
            </a:r>
            <a:r>
              <a:rPr lang="ru-RU" sz="1800" dirty="0"/>
              <a:t> бути </a:t>
            </a:r>
            <a:r>
              <a:rPr lang="ru-RU" sz="1800" b="1" dirty="0" err="1">
                <a:highlight>
                  <a:srgbClr val="00FFFF"/>
                </a:highlight>
              </a:rPr>
              <a:t>змінними</a:t>
            </a:r>
            <a:r>
              <a:rPr lang="ru-RU" sz="1800" dirty="0"/>
              <a:t> (</a:t>
            </a:r>
            <a:r>
              <a:rPr lang="ru-RU" sz="1800" dirty="0" err="1"/>
              <a:t>наприклад</a:t>
            </a:r>
            <a:r>
              <a:rPr lang="ru-RU" sz="1800" dirty="0"/>
              <a:t>, x), </a:t>
            </a:r>
            <a:r>
              <a:rPr lang="ru-RU" sz="1800" b="1" dirty="0" err="1">
                <a:highlight>
                  <a:srgbClr val="00FFFF"/>
                </a:highlight>
              </a:rPr>
              <a:t>літералами</a:t>
            </a:r>
            <a:r>
              <a:rPr lang="ru-RU" sz="1800" dirty="0"/>
              <a:t> (</a:t>
            </a:r>
            <a:r>
              <a:rPr lang="ru-RU" sz="1800" dirty="0" err="1"/>
              <a:t>наприклад</a:t>
            </a:r>
            <a:r>
              <a:rPr lang="ru-RU" sz="1800" dirty="0"/>
              <a:t>, 8), </a:t>
            </a:r>
            <a:r>
              <a:rPr lang="ru-RU" sz="1800" b="1" dirty="0" err="1">
                <a:highlight>
                  <a:srgbClr val="00FFFF"/>
                </a:highlight>
              </a:rPr>
              <a:t>виразами</a:t>
            </a:r>
            <a:r>
              <a:rPr lang="ru-RU" sz="1800" dirty="0"/>
              <a:t> (</a:t>
            </a:r>
            <a:r>
              <a:rPr lang="ru-RU" sz="1800" dirty="0" err="1"/>
              <a:t>наприклад</a:t>
            </a:r>
            <a:r>
              <a:rPr lang="ru-RU" sz="1800" dirty="0"/>
              <a:t>, x + 2), </a:t>
            </a:r>
            <a:r>
              <a:rPr lang="ru-RU" sz="1800" b="1" dirty="0">
                <a:highlight>
                  <a:srgbClr val="00FFFF"/>
                </a:highlight>
              </a:rPr>
              <a:t>структурами</a:t>
            </a:r>
            <a:r>
              <a:rPr lang="ru-RU" sz="1800" dirty="0"/>
              <a:t>, </a:t>
            </a:r>
            <a:r>
              <a:rPr lang="ru-RU" sz="1800" b="1" dirty="0" err="1">
                <a:highlight>
                  <a:srgbClr val="00FFFF"/>
                </a:highlight>
              </a:rPr>
              <a:t>класами</a:t>
            </a:r>
            <a:r>
              <a:rPr lang="ru-RU" sz="1800" dirty="0"/>
              <a:t> </a:t>
            </a:r>
            <a:r>
              <a:rPr lang="ru-RU" sz="1800" dirty="0" err="1"/>
              <a:t>або</a:t>
            </a:r>
            <a:r>
              <a:rPr lang="ru-RU" sz="1800" dirty="0"/>
              <a:t> </a:t>
            </a:r>
            <a:r>
              <a:rPr lang="ru-RU" sz="1800" b="1" dirty="0" err="1">
                <a:highlight>
                  <a:srgbClr val="00FFFF"/>
                </a:highlight>
              </a:rPr>
              <a:t>перерахуваннями</a:t>
            </a:r>
            <a:r>
              <a:rPr lang="ru-RU" sz="1800" dirty="0"/>
              <a:t> (</a:t>
            </a:r>
            <a:r>
              <a:rPr lang="ru-RU" sz="1800" dirty="0" err="1"/>
              <a:t>тобто</a:t>
            </a:r>
            <a:r>
              <a:rPr lang="ru-RU" sz="1800" dirty="0"/>
              <a:t> </a:t>
            </a:r>
            <a:r>
              <a:rPr lang="ru-RU" sz="1800" dirty="0" err="1"/>
              <a:t>майже</a:t>
            </a:r>
            <a:r>
              <a:rPr lang="ru-RU" sz="1800" dirty="0"/>
              <a:t> будь-</a:t>
            </a:r>
            <a:r>
              <a:rPr lang="ru-RU" sz="1800" dirty="0" err="1"/>
              <a:t>чим</a:t>
            </a:r>
            <a:r>
              <a:rPr lang="ru-RU" sz="1800" dirty="0"/>
              <a:t>).</a:t>
            </a:r>
          </a:p>
          <a:p>
            <a:pPr marL="825750" indent="-285750">
              <a:lnSpc>
                <a:spcPct val="150000"/>
              </a:lnSpc>
              <a:spcBef>
                <a:spcPts val="0"/>
              </a:spcBef>
              <a:buFont typeface="Wingdings" panose="05000000000000000000" pitchFamily="2" charset="2"/>
              <a:buChar char="v"/>
            </a:pPr>
            <a:r>
              <a:rPr lang="ru-RU" sz="1800" dirty="0"/>
              <a:t>   </a:t>
            </a:r>
            <a:r>
              <a:rPr lang="ru-RU" sz="1800" b="1" dirty="0" err="1">
                <a:highlight>
                  <a:srgbClr val="FFFF00"/>
                </a:highlight>
              </a:rPr>
              <a:t>Аргументи</a:t>
            </a:r>
            <a:r>
              <a:rPr lang="ru-RU" sz="1800" b="1" dirty="0">
                <a:highlight>
                  <a:srgbClr val="FFFF00"/>
                </a:highlight>
              </a:rPr>
              <a:t> </a:t>
            </a:r>
            <a:r>
              <a:rPr lang="ru-RU" sz="1800" b="1" dirty="0" err="1">
                <a:highlight>
                  <a:srgbClr val="FFFF00"/>
                </a:highlight>
              </a:rPr>
              <a:t>ніколи</a:t>
            </a:r>
            <a:r>
              <a:rPr lang="ru-RU" sz="1800" b="1" dirty="0">
                <a:highlight>
                  <a:srgbClr val="FFFF00"/>
                </a:highlight>
              </a:rPr>
              <a:t> не </a:t>
            </a:r>
            <a:r>
              <a:rPr lang="ru-RU" sz="1800" b="1" dirty="0" err="1">
                <a:highlight>
                  <a:srgbClr val="FFFF00"/>
                </a:highlight>
              </a:rPr>
              <a:t>змінюються</a:t>
            </a:r>
            <a:r>
              <a:rPr lang="ru-RU" sz="1800" b="1" dirty="0">
                <a:highlight>
                  <a:srgbClr val="FFFF00"/>
                </a:highlight>
              </a:rPr>
              <a:t> </a:t>
            </a:r>
            <a:r>
              <a:rPr lang="ru-RU" sz="1800" b="1" dirty="0" err="1">
                <a:highlight>
                  <a:srgbClr val="FFFF00"/>
                </a:highlight>
              </a:rPr>
              <a:t>функцією</a:t>
            </a:r>
            <a:r>
              <a:rPr lang="ru-RU" sz="1800" dirty="0"/>
              <a:t>, в яку </a:t>
            </a:r>
            <a:r>
              <a:rPr lang="ru-RU" sz="1800" dirty="0" err="1"/>
              <a:t>передаються</a:t>
            </a:r>
            <a:r>
              <a:rPr lang="ru-RU" sz="1800" dirty="0"/>
              <a:t>, </a:t>
            </a:r>
            <a:r>
              <a:rPr lang="ru-RU" sz="1800" dirty="0" err="1"/>
              <a:t>що</a:t>
            </a:r>
            <a:r>
              <a:rPr lang="ru-RU" sz="1800" dirty="0"/>
              <a:t> </a:t>
            </a:r>
            <a:r>
              <a:rPr lang="ru-RU" sz="1800" dirty="0" err="1"/>
              <a:t>запобігає</a:t>
            </a:r>
            <a:r>
              <a:rPr lang="ru-RU" sz="1800" dirty="0"/>
              <a:t> </a:t>
            </a:r>
            <a:r>
              <a:rPr lang="ru-RU" sz="1800" dirty="0" err="1"/>
              <a:t>виникненню</a:t>
            </a:r>
            <a:r>
              <a:rPr lang="ru-RU" sz="1800" dirty="0"/>
              <a:t> </a:t>
            </a:r>
            <a:r>
              <a:rPr lang="ru-RU" sz="1800" dirty="0" err="1"/>
              <a:t>побічних</a:t>
            </a:r>
            <a:r>
              <a:rPr lang="ru-RU" sz="1800" dirty="0"/>
              <a:t> </a:t>
            </a:r>
            <a:r>
              <a:rPr lang="ru-RU" sz="1800" dirty="0" err="1"/>
              <a:t>ефектів</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FFFF00"/>
                </a:highlight>
              </a:rPr>
              <a:t>Мінуси</a:t>
            </a:r>
            <a:r>
              <a:rPr lang="ru-RU" sz="1800" b="1" dirty="0">
                <a:highlight>
                  <a:srgbClr val="FFFF00"/>
                </a:highlight>
              </a:rPr>
              <a:t> </a:t>
            </a:r>
            <a:r>
              <a:rPr lang="ru-RU" sz="1800" b="1" dirty="0" err="1">
                <a:highlight>
                  <a:srgbClr val="FFFF00"/>
                </a:highlight>
              </a:rPr>
              <a:t>передачі</a:t>
            </a:r>
            <a:r>
              <a:rPr lang="ru-RU" sz="1800" b="1" dirty="0">
                <a:highlight>
                  <a:srgbClr val="FFFF00"/>
                </a:highlight>
              </a:rPr>
              <a:t> по </a:t>
            </a:r>
            <a:r>
              <a:rPr lang="ru-RU" sz="1800" b="1" dirty="0" err="1">
                <a:highlight>
                  <a:srgbClr val="FFFF00"/>
                </a:highlight>
              </a:rPr>
              <a:t>значенню</a:t>
            </a:r>
            <a:r>
              <a:rPr lang="ru-RU" sz="1800" b="1" dirty="0">
                <a:highlight>
                  <a:srgbClr val="FFFF00"/>
                </a:highlight>
              </a:rPr>
              <a:t>:</a:t>
            </a:r>
          </a:p>
          <a:p>
            <a:pPr marL="540000" indent="360000">
              <a:lnSpc>
                <a:spcPct val="150000"/>
              </a:lnSpc>
              <a:spcBef>
                <a:spcPts val="0"/>
              </a:spcBef>
              <a:buNone/>
            </a:pPr>
            <a:r>
              <a:rPr lang="ru-RU" sz="1800" dirty="0"/>
              <a:t>   </a:t>
            </a:r>
            <a:r>
              <a:rPr lang="ru-RU" sz="1800" b="1" dirty="0" err="1">
                <a:highlight>
                  <a:srgbClr val="00FF00"/>
                </a:highlight>
              </a:rPr>
              <a:t>Копіювання</a:t>
            </a:r>
            <a:r>
              <a:rPr lang="ru-RU" sz="1800" b="1" dirty="0">
                <a:highlight>
                  <a:srgbClr val="00FF00"/>
                </a:highlight>
              </a:rPr>
              <a:t> </a:t>
            </a:r>
            <a:r>
              <a:rPr lang="ru-RU" sz="1800" b="1" u="sng" dirty="0">
                <a:highlight>
                  <a:srgbClr val="00FF00"/>
                </a:highlight>
              </a:rPr>
              <a:t>структур</a:t>
            </a:r>
            <a:r>
              <a:rPr lang="ru-RU" sz="1800" b="1" dirty="0">
                <a:highlight>
                  <a:srgbClr val="00FF00"/>
                </a:highlight>
              </a:rPr>
              <a:t> і </a:t>
            </a:r>
            <a:r>
              <a:rPr lang="ru-RU" sz="1800" b="1" u="sng" dirty="0" err="1">
                <a:highlight>
                  <a:srgbClr val="00FF00"/>
                </a:highlight>
              </a:rPr>
              <a:t>класів</a:t>
            </a:r>
            <a:r>
              <a:rPr lang="ru-RU" sz="1800" b="1" dirty="0">
                <a:highlight>
                  <a:srgbClr val="00FF00"/>
                </a:highlight>
              </a:rPr>
              <a:t> </a:t>
            </a:r>
            <a:r>
              <a:rPr lang="ru-RU" sz="1800" b="1" dirty="0" err="1">
                <a:highlight>
                  <a:srgbClr val="00FF00"/>
                </a:highlight>
              </a:rPr>
              <a:t>може</a:t>
            </a:r>
            <a:r>
              <a:rPr lang="ru-RU" sz="1800" b="1" dirty="0">
                <a:highlight>
                  <a:srgbClr val="00FF00"/>
                </a:highlight>
              </a:rPr>
              <a:t> </a:t>
            </a:r>
            <a:r>
              <a:rPr lang="ru-RU" sz="1800" b="1" dirty="0" err="1">
                <a:highlight>
                  <a:srgbClr val="00FF00"/>
                </a:highlight>
              </a:rPr>
              <a:t>призвести</a:t>
            </a:r>
            <a:r>
              <a:rPr lang="ru-RU" sz="1800" b="1" dirty="0">
                <a:highlight>
                  <a:srgbClr val="00FF00"/>
                </a:highlight>
              </a:rPr>
              <a:t> до </a:t>
            </a:r>
            <a:r>
              <a:rPr lang="ru-RU" sz="1800" b="1" dirty="0" err="1">
                <a:highlight>
                  <a:srgbClr val="00FF00"/>
                </a:highlight>
              </a:rPr>
              <a:t>значного</a:t>
            </a:r>
            <a:r>
              <a:rPr lang="ru-RU" sz="1800" b="1" dirty="0">
                <a:highlight>
                  <a:srgbClr val="00FF00"/>
                </a:highlight>
              </a:rPr>
              <a:t> </a:t>
            </a:r>
            <a:r>
              <a:rPr lang="ru-RU" sz="1800" b="1" dirty="0" err="1">
                <a:highlight>
                  <a:srgbClr val="00FF00"/>
                </a:highlight>
              </a:rPr>
              <a:t>зниження</a:t>
            </a:r>
            <a:r>
              <a:rPr lang="ru-RU" sz="1800" b="1" dirty="0">
                <a:highlight>
                  <a:srgbClr val="00FF00"/>
                </a:highlight>
              </a:rPr>
              <a:t> </a:t>
            </a:r>
            <a:r>
              <a:rPr lang="ru-RU" sz="1800" b="1" dirty="0" err="1">
                <a:highlight>
                  <a:srgbClr val="00FF00"/>
                </a:highlight>
              </a:rPr>
              <a:t>продуктивності</a:t>
            </a:r>
            <a:r>
              <a:rPr lang="ru-RU" sz="1800" b="1" dirty="0">
                <a:highlight>
                  <a:srgbClr val="00FF00"/>
                </a:highlight>
              </a:rPr>
              <a:t> </a:t>
            </a:r>
            <a:r>
              <a:rPr lang="ru-RU" sz="1800" dirty="0"/>
              <a:t>(особливо, коли </a:t>
            </a:r>
            <a:r>
              <a:rPr lang="ru-RU" sz="1800" dirty="0" err="1"/>
              <a:t>функція</a:t>
            </a:r>
            <a:r>
              <a:rPr lang="ru-RU" sz="1800" dirty="0"/>
              <a:t> </a:t>
            </a:r>
            <a:r>
              <a:rPr lang="ru-RU" sz="1800" dirty="0" err="1"/>
              <a:t>викликається</a:t>
            </a:r>
            <a:r>
              <a:rPr lang="ru-RU" sz="1800" dirty="0"/>
              <a:t> </a:t>
            </a:r>
            <a:r>
              <a:rPr lang="ru-RU" sz="1800" dirty="0" err="1"/>
              <a:t>багато</a:t>
            </a:r>
            <a:r>
              <a:rPr lang="ru-RU" sz="1800" dirty="0"/>
              <a:t> </a:t>
            </a:r>
            <a:r>
              <a:rPr lang="ru-RU" sz="1800" dirty="0" err="1"/>
              <a:t>разів</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00FFFF"/>
                </a:highlight>
              </a:rPr>
              <a:t>Коли </a:t>
            </a:r>
            <a:r>
              <a:rPr lang="ru-RU" sz="1800" b="1" dirty="0" err="1">
                <a:highlight>
                  <a:srgbClr val="00FFFF"/>
                </a:highlight>
              </a:rPr>
              <a:t>використовувати</a:t>
            </a:r>
            <a:r>
              <a:rPr lang="ru-RU" sz="1800" b="1" dirty="0">
                <a:highlight>
                  <a:srgbClr val="00FFFF"/>
                </a:highlight>
              </a:rPr>
              <a:t> передачу по </a:t>
            </a:r>
            <a:r>
              <a:rPr lang="ru-RU" sz="1800" b="1" dirty="0" err="1">
                <a:highlight>
                  <a:srgbClr val="00FFFF"/>
                </a:highlight>
              </a:rPr>
              <a:t>значенню</a:t>
            </a:r>
            <a:r>
              <a:rPr lang="ru-RU" sz="1800" b="1" dirty="0">
                <a:highlight>
                  <a:srgbClr val="00FFFF"/>
                </a:highlight>
              </a:rPr>
              <a:t>:</a:t>
            </a:r>
          </a:p>
          <a:p>
            <a:pPr marL="540000" indent="360000">
              <a:lnSpc>
                <a:spcPct val="150000"/>
              </a:lnSpc>
              <a:spcBef>
                <a:spcPts val="0"/>
              </a:spcBef>
              <a:buNone/>
            </a:pPr>
            <a:r>
              <a:rPr lang="ru-RU" sz="1800" dirty="0"/>
              <a:t>   При </a:t>
            </a:r>
            <a:r>
              <a:rPr lang="ru-RU" sz="1800" dirty="0" err="1"/>
              <a:t>передачі</a:t>
            </a:r>
            <a:r>
              <a:rPr lang="ru-RU" sz="1800" dirty="0"/>
              <a:t> </a:t>
            </a:r>
            <a:r>
              <a:rPr lang="ru-RU" sz="1800" b="1" dirty="0" err="1">
                <a:highlight>
                  <a:srgbClr val="00FF00"/>
                </a:highlight>
              </a:rPr>
              <a:t>фундаментальних</a:t>
            </a:r>
            <a:r>
              <a:rPr lang="ru-RU" sz="1800" b="1" dirty="0">
                <a:highlight>
                  <a:srgbClr val="00FF00"/>
                </a:highlight>
              </a:rPr>
              <a:t> </a:t>
            </a:r>
            <a:r>
              <a:rPr lang="ru-RU" sz="1800" b="1" dirty="0" err="1">
                <a:highlight>
                  <a:srgbClr val="00FF00"/>
                </a:highlight>
              </a:rPr>
              <a:t>типів</a:t>
            </a:r>
            <a:r>
              <a:rPr lang="ru-RU" sz="1800" b="1" dirty="0">
                <a:highlight>
                  <a:srgbClr val="00FF00"/>
                </a:highlight>
              </a:rPr>
              <a:t> </a:t>
            </a:r>
            <a:r>
              <a:rPr lang="ru-RU" sz="1800" b="1" dirty="0" err="1">
                <a:highlight>
                  <a:srgbClr val="00FF00"/>
                </a:highlight>
              </a:rPr>
              <a:t>даних</a:t>
            </a:r>
            <a:r>
              <a:rPr lang="ru-RU" sz="1800" dirty="0"/>
              <a:t> і </a:t>
            </a:r>
            <a:r>
              <a:rPr lang="ru-RU" sz="1800" b="1" dirty="0" err="1">
                <a:highlight>
                  <a:srgbClr val="00FF00"/>
                </a:highlight>
              </a:rPr>
              <a:t>енумераторів</a:t>
            </a:r>
            <a:r>
              <a:rPr lang="ru-RU" sz="1800" dirty="0"/>
              <a:t>, коли </a:t>
            </a:r>
            <a:r>
              <a:rPr lang="ru-RU" sz="1800" dirty="0" err="1"/>
              <a:t>припускається</a:t>
            </a:r>
            <a:r>
              <a:rPr lang="ru-RU" sz="1800" dirty="0"/>
              <a:t>, </a:t>
            </a:r>
            <a:r>
              <a:rPr lang="ru-RU" sz="1800" dirty="0" err="1"/>
              <a:t>що</a:t>
            </a:r>
            <a:r>
              <a:rPr lang="ru-RU" sz="1800" dirty="0"/>
              <a:t> </a:t>
            </a:r>
            <a:r>
              <a:rPr lang="ru-RU" sz="1800" dirty="0" err="1"/>
              <a:t>функція</a:t>
            </a:r>
            <a:r>
              <a:rPr lang="ru-RU" sz="1800" dirty="0"/>
              <a:t> не повинна </a:t>
            </a:r>
            <a:r>
              <a:rPr lang="ru-RU" sz="1800" dirty="0" err="1"/>
              <a:t>змінювати</a:t>
            </a:r>
            <a:r>
              <a:rPr lang="ru-RU" sz="1800" dirty="0"/>
              <a:t> аргумент.</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FF00FF"/>
                </a:highlight>
              </a:rPr>
              <a:t>Коли не </a:t>
            </a:r>
            <a:r>
              <a:rPr lang="ru-RU" sz="1800" b="1" dirty="0" err="1">
                <a:highlight>
                  <a:srgbClr val="FF00FF"/>
                </a:highlight>
              </a:rPr>
              <a:t>використовувати</a:t>
            </a:r>
            <a:r>
              <a:rPr lang="ru-RU" sz="1800" b="1" dirty="0">
                <a:highlight>
                  <a:srgbClr val="FF00FF"/>
                </a:highlight>
              </a:rPr>
              <a:t> передачу по </a:t>
            </a:r>
            <a:r>
              <a:rPr lang="ru-RU" sz="1800" b="1" dirty="0" err="1">
                <a:highlight>
                  <a:srgbClr val="FF00FF"/>
                </a:highlight>
              </a:rPr>
              <a:t>значенню</a:t>
            </a:r>
            <a:r>
              <a:rPr lang="ru-RU" sz="1800" b="1" dirty="0">
                <a:highlight>
                  <a:srgbClr val="FF00FF"/>
                </a:highlight>
              </a:rPr>
              <a:t>:</a:t>
            </a:r>
          </a:p>
          <a:p>
            <a:pPr marL="540000" indent="360000">
              <a:lnSpc>
                <a:spcPct val="150000"/>
              </a:lnSpc>
              <a:spcBef>
                <a:spcPts val="0"/>
              </a:spcBef>
              <a:buNone/>
            </a:pPr>
            <a:r>
              <a:rPr lang="ru-RU" sz="1800" dirty="0"/>
              <a:t>   При </a:t>
            </a:r>
            <a:r>
              <a:rPr lang="ru-RU" sz="1800" dirty="0" err="1"/>
              <a:t>передачі</a:t>
            </a:r>
            <a:r>
              <a:rPr lang="ru-RU" sz="1800" dirty="0"/>
              <a:t> </a:t>
            </a:r>
            <a:r>
              <a:rPr lang="ru-RU" sz="1800" b="1" dirty="0" err="1">
                <a:highlight>
                  <a:srgbClr val="00FF00"/>
                </a:highlight>
              </a:rPr>
              <a:t>масивів</a:t>
            </a:r>
            <a:r>
              <a:rPr lang="ru-RU" sz="1800" dirty="0"/>
              <a:t>, </a:t>
            </a:r>
            <a:r>
              <a:rPr lang="ru-RU" sz="1800" b="1" dirty="0">
                <a:highlight>
                  <a:srgbClr val="00FF00"/>
                </a:highlight>
              </a:rPr>
              <a:t>структур</a:t>
            </a:r>
            <a:r>
              <a:rPr lang="ru-RU" sz="1800" dirty="0"/>
              <a:t> і </a:t>
            </a:r>
            <a:r>
              <a:rPr lang="ru-RU" sz="1800" b="1" dirty="0" err="1">
                <a:highlight>
                  <a:srgbClr val="00FF00"/>
                </a:highlight>
              </a:rPr>
              <a:t>класів</a:t>
            </a:r>
            <a:r>
              <a:rPr lang="ru-RU" sz="1800" dirty="0"/>
              <a:t>.</a:t>
            </a:r>
            <a:endParaRPr lang="uk-UA" sz="1800" dirty="0"/>
          </a:p>
        </p:txBody>
      </p:sp>
    </p:spTree>
    <p:extLst>
      <p:ext uri="{BB962C8B-B14F-4D97-AF65-F5344CB8AC3E}">
        <p14:creationId xmlns:p14="http://schemas.microsoft.com/office/powerpoint/2010/main" val="42809555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значенню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більшості випадків, передача по значенню — це найкращий спосіб передачі аргументів фундаментальних типів даних, коли функція не повинна змінювати вихідні значення. Передача по значенню є гнучкою і безпечною, а у випадку фундаментальних типів даних ще й ефективною.</a:t>
            </a:r>
          </a:p>
        </p:txBody>
      </p:sp>
    </p:spTree>
    <p:extLst>
      <p:ext uri="{BB962C8B-B14F-4D97-AF65-F5344CB8AC3E}">
        <p14:creationId xmlns:p14="http://schemas.microsoft.com/office/powerpoint/2010/main" val="8115736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посиланню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Хоча</a:t>
            </a:r>
            <a:r>
              <a:rPr lang="ru-RU" sz="1800" dirty="0"/>
              <a:t> передача по </a:t>
            </a:r>
            <a:r>
              <a:rPr lang="ru-RU" sz="1800" dirty="0" err="1"/>
              <a:t>значенню</a:t>
            </a:r>
            <a:r>
              <a:rPr lang="ru-RU" sz="1800" dirty="0"/>
              <a:t> є хорошим </a:t>
            </a:r>
            <a:r>
              <a:rPr lang="ru-RU" sz="1800" dirty="0" err="1"/>
              <a:t>варіантом</a:t>
            </a:r>
            <a:r>
              <a:rPr lang="ru-RU" sz="1800" dirty="0"/>
              <a:t> для </a:t>
            </a:r>
            <a:r>
              <a:rPr lang="ru-RU" sz="1800" dirty="0" err="1"/>
              <a:t>багатьох</a:t>
            </a:r>
            <a:r>
              <a:rPr lang="ru-RU" sz="1800" dirty="0"/>
              <a:t> </a:t>
            </a:r>
            <a:r>
              <a:rPr lang="ru-RU" sz="1800" dirty="0" err="1"/>
              <a:t>випадків</a:t>
            </a:r>
            <a:r>
              <a:rPr lang="ru-RU" sz="1800" dirty="0"/>
              <a:t>, вона все ж </a:t>
            </a:r>
            <a:r>
              <a:rPr lang="ru-RU" sz="1800" dirty="0" err="1"/>
              <a:t>має</a:t>
            </a:r>
            <a:r>
              <a:rPr lang="ru-RU" sz="1800" dirty="0"/>
              <a:t> </a:t>
            </a:r>
            <a:r>
              <a:rPr lang="ru-RU" sz="1800" dirty="0" err="1"/>
              <a:t>декілька</a:t>
            </a:r>
            <a:r>
              <a:rPr lang="ru-RU" sz="1800" dirty="0"/>
              <a:t> </a:t>
            </a:r>
            <a:r>
              <a:rPr lang="ru-RU" sz="1800" dirty="0" err="1"/>
              <a:t>обмежень</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По-перше</a:t>
            </a:r>
            <a:r>
              <a:rPr lang="ru-RU" sz="1800" dirty="0"/>
              <a:t>, при </a:t>
            </a:r>
            <a:r>
              <a:rPr lang="ru-RU" sz="1800" dirty="0" err="1"/>
              <a:t>передачі</a:t>
            </a:r>
            <a:r>
              <a:rPr lang="ru-RU" sz="1800" dirty="0"/>
              <a:t> по </a:t>
            </a:r>
            <a:r>
              <a:rPr lang="ru-RU" sz="1800" dirty="0" err="1"/>
              <a:t>значенню</a:t>
            </a:r>
            <a:r>
              <a:rPr lang="ru-RU" sz="1800" dirty="0"/>
              <a:t> </a:t>
            </a:r>
            <a:r>
              <a:rPr lang="ru-RU" sz="1800" dirty="0" err="1"/>
              <a:t>великої</a:t>
            </a:r>
            <a:r>
              <a:rPr lang="ru-RU" sz="1800" dirty="0"/>
              <a:t> </a:t>
            </a:r>
            <a:r>
              <a:rPr lang="ru-RU" sz="1800" u="sng" dirty="0" err="1"/>
              <a:t>структури</a:t>
            </a:r>
            <a:r>
              <a:rPr lang="ru-RU" sz="1800" dirty="0"/>
              <a:t> </a:t>
            </a:r>
            <a:r>
              <a:rPr lang="ru-RU" sz="1800" dirty="0" err="1"/>
              <a:t>або</a:t>
            </a:r>
            <a:r>
              <a:rPr lang="ru-RU" sz="1800" dirty="0"/>
              <a:t> </a:t>
            </a:r>
            <a:r>
              <a:rPr lang="ru-RU" sz="1800" u="sng" dirty="0" err="1"/>
              <a:t>класу</a:t>
            </a:r>
            <a:r>
              <a:rPr lang="ru-RU" sz="1800" dirty="0"/>
              <a:t> в </a:t>
            </a:r>
            <a:r>
              <a:rPr lang="ru-RU" sz="1800" dirty="0" err="1"/>
              <a:t>функцію</a:t>
            </a:r>
            <a:r>
              <a:rPr lang="ru-RU" sz="1800" dirty="0"/>
              <a:t>, </a:t>
            </a:r>
            <a:r>
              <a:rPr lang="ru-RU" sz="1800" dirty="0" err="1"/>
              <a:t>створюється</a:t>
            </a:r>
            <a:r>
              <a:rPr lang="ru-RU" sz="1800" dirty="0"/>
              <a:t> </a:t>
            </a:r>
            <a:r>
              <a:rPr lang="ru-RU" sz="1800" dirty="0" err="1"/>
              <a:t>копія</a:t>
            </a:r>
            <a:r>
              <a:rPr lang="ru-RU" sz="1800" dirty="0"/>
              <a:t> аргументу і </a:t>
            </a:r>
            <a:r>
              <a:rPr lang="ru-RU" sz="1800" dirty="0" err="1"/>
              <a:t>вже</a:t>
            </a:r>
            <a:r>
              <a:rPr lang="ru-RU" sz="1800" dirty="0"/>
              <a:t> </a:t>
            </a:r>
            <a:r>
              <a:rPr lang="ru-RU" sz="1800" dirty="0" err="1"/>
              <a:t>ця</a:t>
            </a:r>
            <a:r>
              <a:rPr lang="ru-RU" sz="1800" dirty="0"/>
              <a:t> </a:t>
            </a:r>
            <a:r>
              <a:rPr lang="ru-RU" sz="1800" dirty="0" err="1"/>
              <a:t>копія</a:t>
            </a:r>
            <a:r>
              <a:rPr lang="ru-RU" sz="1800" dirty="0"/>
              <a:t> </a:t>
            </a:r>
            <a:r>
              <a:rPr lang="ru-RU" sz="1800" dirty="0" err="1"/>
              <a:t>передається</a:t>
            </a:r>
            <a:r>
              <a:rPr lang="ru-RU" sz="1800" dirty="0"/>
              <a:t> в параметр </a:t>
            </a:r>
            <a:r>
              <a:rPr lang="ru-RU" sz="1800" dirty="0" err="1"/>
              <a:t>функції</a:t>
            </a:r>
            <a:r>
              <a:rPr lang="ru-RU" sz="1800" dirty="0"/>
              <a:t>. </a:t>
            </a:r>
            <a:r>
              <a:rPr lang="ru-RU" sz="1800" dirty="0" err="1"/>
              <a:t>Здебільшого</a:t>
            </a:r>
            <a:r>
              <a:rPr lang="ru-RU" sz="1800" dirty="0"/>
              <a:t> </a:t>
            </a:r>
            <a:r>
              <a:rPr lang="ru-RU" sz="1800" dirty="0" err="1"/>
              <a:t>це</a:t>
            </a:r>
            <a:r>
              <a:rPr lang="ru-RU" sz="1800" dirty="0"/>
              <a:t> </a:t>
            </a:r>
            <a:r>
              <a:rPr lang="ru-RU" sz="1800" dirty="0" err="1"/>
              <a:t>марна</a:t>
            </a:r>
            <a:r>
              <a:rPr lang="ru-RU" sz="1800" dirty="0"/>
              <a:t> трата </a:t>
            </a:r>
            <a:r>
              <a:rPr lang="ru-RU" sz="1800" dirty="0" err="1"/>
              <a:t>ресурсів</a:t>
            </a:r>
            <a:r>
              <a:rPr lang="ru-RU" sz="1800" dirty="0"/>
              <a:t>, яка </a:t>
            </a:r>
            <a:r>
              <a:rPr lang="ru-RU" sz="1800" dirty="0" err="1"/>
              <a:t>знижує</a:t>
            </a:r>
            <a:r>
              <a:rPr lang="ru-RU" sz="1800" dirty="0"/>
              <a:t> </a:t>
            </a:r>
            <a:r>
              <a:rPr lang="ru-RU" sz="1800" dirty="0" err="1"/>
              <a:t>продуктивність</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По-друге</a:t>
            </a:r>
            <a:r>
              <a:rPr lang="ru-RU" sz="1800" dirty="0"/>
              <a:t>, при </a:t>
            </a:r>
            <a:r>
              <a:rPr lang="ru-RU" sz="1800" dirty="0" err="1"/>
              <a:t>передачі</a:t>
            </a:r>
            <a:r>
              <a:rPr lang="ru-RU" sz="1800" dirty="0"/>
              <a:t> </a:t>
            </a:r>
            <a:r>
              <a:rPr lang="ru-RU" sz="1800" dirty="0" err="1"/>
              <a:t>аргументів</a:t>
            </a:r>
            <a:r>
              <a:rPr lang="ru-RU" sz="1800" dirty="0"/>
              <a:t> по </a:t>
            </a:r>
            <a:r>
              <a:rPr lang="ru-RU" sz="1800" dirty="0" err="1"/>
              <a:t>значенню</a:t>
            </a:r>
            <a:r>
              <a:rPr lang="ru-RU" sz="1800" dirty="0"/>
              <a:t>, </a:t>
            </a:r>
            <a:r>
              <a:rPr lang="ru-RU" sz="1800" dirty="0" err="1"/>
              <a:t>єдиний</a:t>
            </a:r>
            <a:r>
              <a:rPr lang="ru-RU" sz="1800" dirty="0"/>
              <a:t> </a:t>
            </a:r>
            <a:r>
              <a:rPr lang="ru-RU" sz="1800" dirty="0" err="1"/>
              <a:t>спосіб</a:t>
            </a:r>
            <a:r>
              <a:rPr lang="ru-RU" sz="1800" dirty="0"/>
              <a:t> </a:t>
            </a:r>
            <a:r>
              <a:rPr lang="ru-RU" sz="1800" dirty="0" err="1"/>
              <a:t>повернути</a:t>
            </a:r>
            <a:r>
              <a:rPr lang="ru-RU" sz="1800" dirty="0"/>
              <a:t> </a:t>
            </a:r>
            <a:r>
              <a:rPr lang="ru-RU" sz="1800" dirty="0" err="1"/>
              <a:t>значення</a:t>
            </a:r>
            <a:r>
              <a:rPr lang="ru-RU" sz="1800" dirty="0"/>
              <a:t> назад у </a:t>
            </a:r>
            <a:r>
              <a:rPr lang="ru-RU" sz="1800" dirty="0" err="1"/>
              <a:t>викликаючий</a:t>
            </a:r>
            <a:r>
              <a:rPr lang="ru-RU" sz="1800" dirty="0"/>
              <a:t> </a:t>
            </a:r>
            <a:r>
              <a:rPr lang="ru-RU" sz="1800" dirty="0" err="1"/>
              <a:t>об’єкт</a:t>
            </a:r>
            <a:r>
              <a:rPr lang="ru-RU" sz="1800" dirty="0"/>
              <a:t> — </a:t>
            </a:r>
            <a:r>
              <a:rPr lang="ru-RU" sz="1800" dirty="0" err="1"/>
              <a:t>це</a:t>
            </a:r>
            <a:r>
              <a:rPr lang="ru-RU" sz="1800" dirty="0"/>
              <a:t> </a:t>
            </a:r>
            <a:r>
              <a:rPr lang="ru-RU" sz="1800" dirty="0" err="1"/>
              <a:t>використати</a:t>
            </a:r>
            <a:r>
              <a:rPr lang="ru-RU" sz="1800" dirty="0"/>
              <a:t> </a:t>
            </a:r>
            <a:r>
              <a:rPr lang="ru-RU" sz="1800" dirty="0" err="1"/>
              <a:t>значення</a:t>
            </a:r>
            <a:r>
              <a:rPr lang="ru-RU" sz="1800" dirty="0"/>
              <a:t>, </a:t>
            </a:r>
            <a:r>
              <a:rPr lang="ru-RU" sz="1800" dirty="0" err="1"/>
              <a:t>що</a:t>
            </a:r>
            <a:r>
              <a:rPr lang="ru-RU" sz="1800" dirty="0"/>
              <a:t> </a:t>
            </a:r>
            <a:r>
              <a:rPr lang="ru-RU" sz="1800" dirty="0" err="1"/>
              <a:t>повертається</a:t>
            </a:r>
            <a:r>
              <a:rPr lang="ru-RU" sz="1800" dirty="0"/>
              <a:t> (за </a:t>
            </a:r>
            <a:r>
              <a:rPr lang="ru-RU" sz="1800" dirty="0" err="1"/>
              <a:t>допомогою</a:t>
            </a:r>
            <a:r>
              <a:rPr lang="ru-RU" sz="1800" dirty="0"/>
              <a:t> оператора </a:t>
            </a:r>
            <a:r>
              <a:rPr lang="ru-RU" sz="1800" dirty="0" err="1"/>
              <a:t>return</a:t>
            </a:r>
            <a:r>
              <a:rPr lang="ru-RU" sz="1800" dirty="0"/>
              <a:t>) з </a:t>
            </a:r>
            <a:r>
              <a:rPr lang="ru-RU" sz="1800" dirty="0" err="1"/>
              <a:t>функції</a:t>
            </a:r>
            <a:r>
              <a:rPr lang="ru-RU" sz="1800" dirty="0"/>
              <a:t>. Але </a:t>
            </a:r>
            <a:r>
              <a:rPr lang="ru-RU" sz="1800" dirty="0" err="1"/>
              <a:t>іноді</a:t>
            </a:r>
            <a:r>
              <a:rPr lang="ru-RU" sz="1800" dirty="0"/>
              <a:t> </a:t>
            </a:r>
            <a:r>
              <a:rPr lang="ru-RU" sz="1800" dirty="0" err="1"/>
              <a:t>трапляються</a:t>
            </a:r>
            <a:r>
              <a:rPr lang="ru-RU" sz="1800" dirty="0"/>
              <a:t> </a:t>
            </a:r>
            <a:r>
              <a:rPr lang="ru-RU" sz="1800" dirty="0" err="1"/>
              <a:t>ситуації</a:t>
            </a:r>
            <a:r>
              <a:rPr lang="ru-RU" sz="1800" dirty="0"/>
              <a:t>, коли </a:t>
            </a:r>
            <a:r>
              <a:rPr lang="ru-RU" sz="1800" dirty="0" err="1"/>
              <a:t>потрібно</a:t>
            </a:r>
            <a:r>
              <a:rPr lang="ru-RU" sz="1800" dirty="0"/>
              <a:t>, </a:t>
            </a:r>
            <a:r>
              <a:rPr lang="ru-RU" sz="1800" dirty="0" err="1"/>
              <a:t>щоб</a:t>
            </a:r>
            <a:r>
              <a:rPr lang="ru-RU" sz="1800" dirty="0"/>
              <a:t> </a:t>
            </a:r>
            <a:r>
              <a:rPr lang="ru-RU" sz="1800" dirty="0" err="1"/>
              <a:t>функція</a:t>
            </a:r>
            <a:r>
              <a:rPr lang="ru-RU" sz="1800" dirty="0"/>
              <a:t> </a:t>
            </a:r>
            <a:r>
              <a:rPr lang="ru-RU" sz="1800" dirty="0" err="1"/>
              <a:t>змінила</a:t>
            </a:r>
            <a:r>
              <a:rPr lang="ru-RU" sz="1800" dirty="0"/>
              <a:t> </a:t>
            </a:r>
            <a:r>
              <a:rPr lang="ru-RU" sz="1800" dirty="0" err="1"/>
              <a:t>значення</a:t>
            </a:r>
            <a:r>
              <a:rPr lang="ru-RU" sz="1800" dirty="0"/>
              <a:t> </a:t>
            </a:r>
            <a:r>
              <a:rPr lang="ru-RU" sz="1800" dirty="0" err="1"/>
              <a:t>переданого</a:t>
            </a:r>
            <a:r>
              <a:rPr lang="ru-RU" sz="1800" dirty="0"/>
              <a:t> аргументу.</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00FF00"/>
                </a:highlight>
              </a:rPr>
              <a:t>Передача по </a:t>
            </a:r>
            <a:r>
              <a:rPr lang="ru-RU" sz="1800" b="1" dirty="0" err="1">
                <a:highlight>
                  <a:srgbClr val="00FF00"/>
                </a:highlight>
              </a:rPr>
              <a:t>посиланню</a:t>
            </a:r>
            <a:r>
              <a:rPr lang="ru-RU" sz="1800" b="1" dirty="0">
                <a:highlight>
                  <a:srgbClr val="00FF00"/>
                </a:highlight>
              </a:rPr>
              <a:t> </a:t>
            </a:r>
            <a:r>
              <a:rPr lang="ru-RU" sz="1800" b="1" dirty="0" err="1">
                <a:highlight>
                  <a:srgbClr val="00FF00"/>
                </a:highlight>
              </a:rPr>
              <a:t>вирішує</a:t>
            </a:r>
            <a:r>
              <a:rPr lang="ru-RU" sz="1800" b="1" dirty="0">
                <a:highlight>
                  <a:srgbClr val="00FF00"/>
                </a:highlight>
              </a:rPr>
              <a:t> </a:t>
            </a:r>
            <a:r>
              <a:rPr lang="ru-RU" sz="1800" b="1" dirty="0" err="1">
                <a:highlight>
                  <a:srgbClr val="00FF00"/>
                </a:highlight>
              </a:rPr>
              <a:t>всі</a:t>
            </a:r>
            <a:r>
              <a:rPr lang="ru-RU" sz="1800" b="1" dirty="0">
                <a:highlight>
                  <a:srgbClr val="00FF00"/>
                </a:highlight>
              </a:rPr>
              <a:t> </a:t>
            </a:r>
            <a:r>
              <a:rPr lang="ru-RU" sz="1800" b="1" dirty="0" err="1">
                <a:highlight>
                  <a:srgbClr val="00FF00"/>
                </a:highlight>
              </a:rPr>
              <a:t>ці</a:t>
            </a:r>
            <a:r>
              <a:rPr lang="ru-RU" sz="1800" b="1" dirty="0">
                <a:highlight>
                  <a:srgbClr val="00FF00"/>
                </a:highlight>
              </a:rPr>
              <a:t> </a:t>
            </a:r>
            <a:r>
              <a:rPr lang="ru-RU" sz="1800" b="1" dirty="0" err="1">
                <a:highlight>
                  <a:srgbClr val="00FF00"/>
                </a:highlight>
              </a:rPr>
              <a:t>проблеми</a:t>
            </a:r>
            <a:r>
              <a:rPr lang="ru-RU" sz="1800" b="1" dirty="0">
                <a:highlight>
                  <a:srgbClr val="00FF00"/>
                </a:highlight>
              </a:rPr>
              <a:t>.</a:t>
            </a:r>
            <a:endParaRPr lang="uk-UA" sz="1800" b="1" dirty="0">
              <a:highlight>
                <a:srgbClr val="00FF00"/>
              </a:highlight>
            </a:endParaRPr>
          </a:p>
        </p:txBody>
      </p:sp>
    </p:spTree>
    <p:extLst>
      <p:ext uri="{BB962C8B-B14F-4D97-AF65-F5344CB8AC3E}">
        <p14:creationId xmlns:p14="http://schemas.microsoft.com/office/powerpoint/2010/main" val="584596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Вектори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Представлений в </a:t>
            </a:r>
            <a:r>
              <a:rPr lang="en-US" sz="1800" dirty="0"/>
              <a:t>C++ 03, </a:t>
            </a:r>
            <a:r>
              <a:rPr lang="en-US" sz="1800" dirty="0">
                <a:solidFill>
                  <a:schemeClr val="accent5">
                    <a:lumMod val="75000"/>
                  </a:schemeClr>
                </a:solidFill>
                <a:latin typeface="Consolas" panose="020B0609020204030204" pitchFamily="49" charset="0"/>
              </a:rPr>
              <a:t>std::vector</a:t>
            </a:r>
            <a:r>
              <a:rPr lang="en-US" sz="1800" dirty="0"/>
              <a:t> (</a:t>
            </a:r>
            <a:r>
              <a:rPr lang="uk-UA" sz="1800" dirty="0"/>
              <a:t>або просто “вектор”) — це той же динамічний масив, але який може сам керувати виділеною йому пам’яттю. Це означає, що </a:t>
            </a:r>
            <a:r>
              <a:rPr lang="uk-UA" sz="1800" b="1" dirty="0">
                <a:highlight>
                  <a:srgbClr val="00FF00"/>
                </a:highlight>
              </a:rPr>
              <a:t>ви можете створювати масиви, довжина яких задається під час виконання, без використання операторів</a:t>
            </a:r>
            <a:r>
              <a:rPr lang="uk-UA" sz="1800" dirty="0"/>
              <a:t> </a:t>
            </a:r>
            <a:r>
              <a:rPr lang="en-US" sz="1800" dirty="0">
                <a:solidFill>
                  <a:schemeClr val="accent5">
                    <a:lumMod val="75000"/>
                  </a:schemeClr>
                </a:solidFill>
                <a:latin typeface="Consolas" panose="020B0609020204030204" pitchFamily="49" charset="0"/>
              </a:rPr>
              <a:t>new</a:t>
            </a:r>
            <a:r>
              <a:rPr lang="en-US" sz="1800" dirty="0"/>
              <a:t> </a:t>
            </a:r>
            <a:r>
              <a:rPr lang="uk-UA" sz="1800" dirty="0"/>
              <a:t>і </a:t>
            </a:r>
            <a:r>
              <a:rPr lang="en-US" sz="1800" dirty="0">
                <a:solidFill>
                  <a:schemeClr val="accent5">
                    <a:lumMod val="75000"/>
                  </a:schemeClr>
                </a:solidFill>
                <a:latin typeface="Consolas" panose="020B0609020204030204" pitchFamily="49" charset="0"/>
              </a:rPr>
              <a:t>delete</a:t>
            </a:r>
            <a:r>
              <a:rPr lang="en-US" sz="1800" dirty="0"/>
              <a:t> (</a:t>
            </a:r>
            <a:r>
              <a:rPr lang="uk-UA" sz="1800" b="1" dirty="0">
                <a:highlight>
                  <a:srgbClr val="00FFFF"/>
                </a:highlight>
              </a:rPr>
              <a:t>явної вказівки на виділення і звільнення пам’яті</a:t>
            </a:r>
            <a:r>
              <a:rPr lang="uk-UA" sz="1800" dirty="0"/>
              <a:t>). </a:t>
            </a:r>
            <a:r>
              <a:rPr lang="en-US" sz="1800" dirty="0">
                <a:solidFill>
                  <a:schemeClr val="accent5">
                    <a:lumMod val="75000"/>
                  </a:schemeClr>
                </a:solidFill>
                <a:latin typeface="Consolas" panose="020B0609020204030204" pitchFamily="49" charset="0"/>
              </a:rPr>
              <a:t>std::vector</a:t>
            </a:r>
            <a:r>
              <a:rPr lang="en-US" sz="1800" dirty="0"/>
              <a:t> </a:t>
            </a:r>
            <a:r>
              <a:rPr lang="uk-UA" sz="1800" dirty="0"/>
              <a:t>знаходиться в заголовку </a:t>
            </a:r>
            <a:r>
              <a:rPr lang="en-US" sz="1800" dirty="0">
                <a:solidFill>
                  <a:schemeClr val="accent5">
                    <a:lumMod val="75000"/>
                  </a:schemeClr>
                </a:solidFill>
                <a:latin typeface="Consolas" panose="020B0609020204030204" pitchFamily="49" charset="0"/>
              </a:rPr>
              <a:t>vector</a:t>
            </a:r>
            <a:r>
              <a:rPr lang="en-US" sz="1800" dirty="0"/>
              <a:t>. </a:t>
            </a:r>
            <a:r>
              <a:rPr lang="uk-UA" sz="1800" dirty="0"/>
              <a:t>Оголошення </a:t>
            </a:r>
            <a:r>
              <a:rPr lang="en-US" sz="1800" dirty="0">
                <a:solidFill>
                  <a:schemeClr val="accent5">
                    <a:lumMod val="75000"/>
                  </a:schemeClr>
                </a:solidFill>
                <a:latin typeface="Consolas" panose="020B0609020204030204" pitchFamily="49" charset="0"/>
              </a:rPr>
              <a:t>std::vector</a:t>
            </a:r>
            <a:r>
              <a:rPr lang="en-US" sz="1800" dirty="0"/>
              <a:t> </a:t>
            </a:r>
            <a:r>
              <a:rPr lang="uk-UA" sz="1800" dirty="0"/>
              <a:t>наступне:</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що як і в </a:t>
            </a:r>
            <a:r>
              <a:rPr lang="uk-UA" sz="1800" dirty="0" err="1"/>
              <a:t>неініціалізованому</a:t>
            </a:r>
            <a:r>
              <a:rPr lang="uk-UA" sz="1800" dirty="0"/>
              <a:t>, так і в </a:t>
            </a:r>
            <a:r>
              <a:rPr lang="uk-UA" sz="1800" dirty="0" err="1"/>
              <a:t>ініціалізованому</a:t>
            </a:r>
            <a:r>
              <a:rPr lang="uk-UA" sz="1800" dirty="0"/>
              <a:t> випадках </a:t>
            </a:r>
            <a:r>
              <a:rPr lang="uk-UA" sz="1800" b="1" dirty="0">
                <a:highlight>
                  <a:srgbClr val="FFFF00"/>
                </a:highlight>
              </a:rPr>
              <a:t>вам не потрібно явно вказувати довжину масивів</a:t>
            </a:r>
            <a:r>
              <a:rPr lang="uk-UA" sz="1800" dirty="0"/>
              <a:t>. Це пов’язано з тим, що </a:t>
            </a:r>
            <a:r>
              <a:rPr lang="en-US" sz="1800" dirty="0">
                <a:solidFill>
                  <a:schemeClr val="accent5">
                    <a:lumMod val="75000"/>
                  </a:schemeClr>
                </a:solidFill>
                <a:latin typeface="Consolas" panose="020B0609020204030204" pitchFamily="49" charset="0"/>
              </a:rPr>
              <a:t>std::vector</a:t>
            </a:r>
            <a:r>
              <a:rPr lang="en-US" sz="1800" dirty="0"/>
              <a:t> </a:t>
            </a:r>
            <a:r>
              <a:rPr lang="uk-UA" sz="1800" b="1" dirty="0">
                <a:highlight>
                  <a:srgbClr val="00FF00"/>
                </a:highlight>
              </a:rPr>
              <a:t>динамічно виділяє пам’ять для свого вмісту за запитом</a:t>
            </a:r>
            <a:r>
              <a:rPr lang="uk-UA" sz="1800" dirty="0"/>
              <a:t>.</a:t>
            </a:r>
          </a:p>
        </p:txBody>
      </p:sp>
      <p:pic>
        <p:nvPicPr>
          <p:cNvPr id="5" name="Рисунок 4">
            <a:extLst>
              <a:ext uri="{FF2B5EF4-FFF2-40B4-BE49-F238E27FC236}">
                <a16:creationId xmlns:a16="http://schemas.microsoft.com/office/drawing/2014/main" id="{D967AAC9-5E90-4B01-B4E1-ED50DF959051}"/>
              </a:ext>
            </a:extLst>
          </p:cNvPr>
          <p:cNvPicPr>
            <a:picLocks noChangeAspect="1"/>
          </p:cNvPicPr>
          <p:nvPr/>
        </p:nvPicPr>
        <p:blipFill>
          <a:blip r:embed="rId2"/>
          <a:stretch>
            <a:fillRect/>
          </a:stretch>
        </p:blipFill>
        <p:spPr>
          <a:xfrm>
            <a:off x="0" y="3009798"/>
            <a:ext cx="12192000" cy="1881291"/>
          </a:xfrm>
          <a:prstGeom prst="rect">
            <a:avLst/>
          </a:prstGeom>
        </p:spPr>
      </p:pic>
    </p:spTree>
    <p:extLst>
      <p:ext uri="{BB962C8B-B14F-4D97-AF65-F5344CB8AC3E}">
        <p14:creationId xmlns:p14="http://schemas.microsoft.com/office/powerpoint/2010/main" val="39266261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посиланню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 </a:t>
            </a:r>
            <a:r>
              <a:rPr lang="ru-RU" sz="1800" dirty="0" err="1"/>
              <a:t>передачі</a:t>
            </a:r>
            <a:r>
              <a:rPr lang="ru-RU" sz="1800" dirty="0"/>
              <a:t> </a:t>
            </a:r>
            <a:r>
              <a:rPr lang="ru-RU" sz="1800" dirty="0" err="1"/>
              <a:t>змінної</a:t>
            </a:r>
            <a:r>
              <a:rPr lang="ru-RU" sz="1800" dirty="0"/>
              <a:t> по </a:t>
            </a:r>
            <a:r>
              <a:rPr lang="ru-RU" sz="1800" dirty="0" err="1"/>
              <a:t>посиланню</a:t>
            </a:r>
            <a:r>
              <a:rPr lang="ru-RU" sz="1800" dirty="0"/>
              <a:t> </a:t>
            </a:r>
            <a:r>
              <a:rPr lang="ru-RU" sz="1800" dirty="0" err="1"/>
              <a:t>потрібно</a:t>
            </a:r>
            <a:r>
              <a:rPr lang="ru-RU" sz="1800" dirty="0"/>
              <a:t> просто </a:t>
            </a:r>
            <a:r>
              <a:rPr lang="ru-RU" sz="1800" dirty="0" err="1"/>
              <a:t>оголосити</a:t>
            </a:r>
            <a:r>
              <a:rPr lang="ru-RU" sz="1800" dirty="0"/>
              <a:t> </a:t>
            </a:r>
            <a:r>
              <a:rPr lang="ru-RU" sz="1800" dirty="0" err="1"/>
              <a:t>параметри</a:t>
            </a:r>
            <a:r>
              <a:rPr lang="ru-RU" sz="1800" dirty="0"/>
              <a:t> </a:t>
            </a:r>
            <a:r>
              <a:rPr lang="ru-RU" sz="1800" dirty="0" err="1"/>
              <a:t>функції</a:t>
            </a:r>
            <a:r>
              <a:rPr lang="ru-RU" sz="1800" dirty="0"/>
              <a:t> як </a:t>
            </a:r>
            <a:r>
              <a:rPr lang="ru-RU" sz="1800" dirty="0" err="1"/>
              <a:t>посилання</a:t>
            </a:r>
            <a:r>
              <a:rPr lang="ru-RU" sz="1800" dirty="0"/>
              <a:t>, а не як </a:t>
            </a:r>
            <a:r>
              <a:rPr lang="ru-RU" sz="1800" dirty="0" err="1"/>
              <a:t>звичайні</a:t>
            </a:r>
            <a:r>
              <a:rPr lang="ru-RU" sz="1800" dirty="0"/>
              <a:t> </a:t>
            </a:r>
            <a:r>
              <a:rPr lang="ru-RU" sz="1800" dirty="0" err="1"/>
              <a:t>змінні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При </a:t>
            </a:r>
            <a:r>
              <a:rPr lang="ru-RU" sz="1800" dirty="0" err="1"/>
              <a:t>виклику</a:t>
            </a:r>
            <a:r>
              <a:rPr lang="ru-RU" sz="1800" dirty="0"/>
              <a:t> </a:t>
            </a:r>
            <a:r>
              <a:rPr lang="ru-RU" sz="1800" dirty="0" err="1"/>
              <a:t>функції</a:t>
            </a:r>
            <a:r>
              <a:rPr lang="ru-RU" sz="1800" dirty="0"/>
              <a:t> </a:t>
            </a:r>
            <a:r>
              <a:rPr lang="ru-RU" sz="1800" dirty="0" err="1"/>
              <a:t>змінна</a:t>
            </a:r>
            <a:r>
              <a:rPr lang="ru-RU" sz="1800" dirty="0"/>
              <a:t> </a:t>
            </a:r>
            <a:r>
              <a:rPr lang="ru-RU" sz="1800" dirty="0">
                <a:solidFill>
                  <a:schemeClr val="accent5">
                    <a:lumMod val="75000"/>
                  </a:schemeClr>
                </a:solidFill>
                <a:latin typeface="Consolas" panose="020B0609020204030204" pitchFamily="49" charset="0"/>
              </a:rPr>
              <a:t>x</a:t>
            </a:r>
            <a:r>
              <a:rPr lang="ru-RU" sz="1800" dirty="0"/>
              <a:t> </a:t>
            </a:r>
            <a:r>
              <a:rPr lang="ru-RU" sz="1800" b="1" dirty="0">
                <a:highlight>
                  <a:srgbClr val="00FF00"/>
                </a:highlight>
              </a:rPr>
              <a:t>стане </a:t>
            </a:r>
            <a:r>
              <a:rPr lang="ru-RU" sz="1800" b="1" dirty="0" err="1">
                <a:highlight>
                  <a:srgbClr val="00FF00"/>
                </a:highlight>
              </a:rPr>
              <a:t>посиланням</a:t>
            </a:r>
            <a:r>
              <a:rPr lang="ru-RU" sz="1800" b="1" dirty="0">
                <a:highlight>
                  <a:srgbClr val="00FF00"/>
                </a:highlight>
              </a:rPr>
              <a:t> на аргумент</a:t>
            </a:r>
            <a:r>
              <a:rPr lang="ru-RU" sz="1800" dirty="0"/>
              <a:t>. </a:t>
            </a:r>
            <a:r>
              <a:rPr lang="ru-RU" sz="1800" b="1" dirty="0" err="1">
                <a:highlight>
                  <a:srgbClr val="00FFFF"/>
                </a:highlight>
              </a:rPr>
              <a:t>Оскільки</a:t>
            </a:r>
            <a:r>
              <a:rPr lang="ru-RU" sz="1800" b="1" dirty="0">
                <a:highlight>
                  <a:srgbClr val="00FFFF"/>
                </a:highlight>
              </a:rPr>
              <a:t> </a:t>
            </a:r>
            <a:r>
              <a:rPr lang="ru-RU" sz="1800" b="1" dirty="0" err="1">
                <a:highlight>
                  <a:srgbClr val="00FFFF"/>
                </a:highlight>
              </a:rPr>
              <a:t>посилання</a:t>
            </a:r>
            <a:r>
              <a:rPr lang="ru-RU" sz="1800" b="1" dirty="0">
                <a:highlight>
                  <a:srgbClr val="00FFFF"/>
                </a:highlight>
              </a:rPr>
              <a:t> на </a:t>
            </a:r>
            <a:r>
              <a:rPr lang="ru-RU" sz="1800" b="1" dirty="0" err="1">
                <a:highlight>
                  <a:srgbClr val="00FFFF"/>
                </a:highlight>
              </a:rPr>
              <a:t>змінну</a:t>
            </a:r>
            <a:r>
              <a:rPr lang="ru-RU" sz="1800" b="1" dirty="0">
                <a:highlight>
                  <a:srgbClr val="00FFFF"/>
                </a:highlight>
              </a:rPr>
              <a:t> </a:t>
            </a:r>
            <a:r>
              <a:rPr lang="ru-RU" sz="1800" b="1" dirty="0" err="1">
                <a:highlight>
                  <a:srgbClr val="00FFFF"/>
                </a:highlight>
              </a:rPr>
              <a:t>обробляється</a:t>
            </a:r>
            <a:r>
              <a:rPr lang="ru-RU" sz="1800" b="1" dirty="0">
                <a:highlight>
                  <a:srgbClr val="00FFFF"/>
                </a:highlight>
              </a:rPr>
              <a:t> точно так же, як і сама </a:t>
            </a:r>
            <a:r>
              <a:rPr lang="ru-RU" sz="1800" b="1" dirty="0" err="1">
                <a:highlight>
                  <a:srgbClr val="00FFFF"/>
                </a:highlight>
              </a:rPr>
              <a:t>змінна</a:t>
            </a:r>
            <a:r>
              <a:rPr lang="ru-RU" sz="1800" b="1" dirty="0">
                <a:highlight>
                  <a:srgbClr val="00FFFF"/>
                </a:highlight>
              </a:rPr>
              <a:t>, то будь-</a:t>
            </a:r>
            <a:r>
              <a:rPr lang="ru-RU" sz="1800" b="1" dirty="0" err="1">
                <a:highlight>
                  <a:srgbClr val="00FFFF"/>
                </a:highlight>
              </a:rPr>
              <a:t>які</a:t>
            </a:r>
            <a:r>
              <a:rPr lang="ru-RU" sz="1800" b="1" dirty="0">
                <a:highlight>
                  <a:srgbClr val="00FFFF"/>
                </a:highlight>
              </a:rPr>
              <a:t> </a:t>
            </a:r>
            <a:r>
              <a:rPr lang="ru-RU" sz="1800" b="1" dirty="0" err="1">
                <a:highlight>
                  <a:srgbClr val="00FFFF"/>
                </a:highlight>
              </a:rPr>
              <a:t>зміни</a:t>
            </a:r>
            <a:r>
              <a:rPr lang="ru-RU" sz="1800" b="1" dirty="0">
                <a:highlight>
                  <a:srgbClr val="00FFFF"/>
                </a:highlight>
              </a:rPr>
              <a:t>, </a:t>
            </a:r>
            <a:r>
              <a:rPr lang="ru-RU" sz="1800" b="1" dirty="0" err="1">
                <a:highlight>
                  <a:srgbClr val="00FFFF"/>
                </a:highlight>
              </a:rPr>
              <a:t>внесені</a:t>
            </a:r>
            <a:r>
              <a:rPr lang="ru-RU" sz="1800" b="1" dirty="0">
                <a:highlight>
                  <a:srgbClr val="00FFFF"/>
                </a:highlight>
              </a:rPr>
              <a:t> в </a:t>
            </a:r>
            <a:r>
              <a:rPr lang="ru-RU" sz="1800" b="1" dirty="0" err="1">
                <a:highlight>
                  <a:srgbClr val="00FFFF"/>
                </a:highlight>
              </a:rPr>
              <a:t>посилання</a:t>
            </a:r>
            <a:r>
              <a:rPr lang="ru-RU" sz="1800" b="1" dirty="0">
                <a:highlight>
                  <a:srgbClr val="00FFFF"/>
                </a:highlight>
              </a:rPr>
              <a:t>, </a:t>
            </a:r>
            <a:r>
              <a:rPr lang="ru-RU" sz="1800" b="1" dirty="0" err="1">
                <a:highlight>
                  <a:srgbClr val="00FFFF"/>
                </a:highlight>
              </a:rPr>
              <a:t>призведуть</a:t>
            </a:r>
            <a:r>
              <a:rPr lang="ru-RU" sz="1800" b="1" dirty="0">
                <a:highlight>
                  <a:srgbClr val="00FFFF"/>
                </a:highlight>
              </a:rPr>
              <a:t> до </a:t>
            </a:r>
            <a:r>
              <a:rPr lang="ru-RU" sz="1800" b="1" dirty="0" err="1">
                <a:highlight>
                  <a:srgbClr val="00FFFF"/>
                </a:highlight>
              </a:rPr>
              <a:t>змін</a:t>
            </a:r>
            <a:r>
              <a:rPr lang="ru-RU" sz="1800" b="1" dirty="0">
                <a:highlight>
                  <a:srgbClr val="00FFFF"/>
                </a:highlight>
              </a:rPr>
              <a:t> </a:t>
            </a:r>
            <a:r>
              <a:rPr lang="ru-RU" sz="1800" b="1" dirty="0" err="1">
                <a:highlight>
                  <a:srgbClr val="00FFFF"/>
                </a:highlight>
              </a:rPr>
              <a:t>вихідного</a:t>
            </a:r>
            <a:r>
              <a:rPr lang="ru-RU" sz="1800" b="1" dirty="0">
                <a:highlight>
                  <a:srgbClr val="00FFFF"/>
                </a:highlight>
              </a:rPr>
              <a:t> </a:t>
            </a:r>
            <a:r>
              <a:rPr lang="ru-RU" sz="1800" b="1" dirty="0" err="1">
                <a:highlight>
                  <a:srgbClr val="00FFFF"/>
                </a:highlight>
              </a:rPr>
              <a:t>значення</a:t>
            </a:r>
            <a:r>
              <a:rPr lang="ru-RU" sz="1800" b="1" dirty="0">
                <a:highlight>
                  <a:srgbClr val="00FFFF"/>
                </a:highlight>
              </a:rPr>
              <a:t> аргументу! </a:t>
            </a:r>
            <a:endParaRPr lang="uk-UA" sz="1800" dirty="0"/>
          </a:p>
        </p:txBody>
      </p:sp>
      <p:pic>
        <p:nvPicPr>
          <p:cNvPr id="5" name="Рисунок 4">
            <a:extLst>
              <a:ext uri="{FF2B5EF4-FFF2-40B4-BE49-F238E27FC236}">
                <a16:creationId xmlns:a16="http://schemas.microsoft.com/office/drawing/2014/main" id="{936FC142-514F-4AA7-9A65-853E9C22B44C}"/>
              </a:ext>
            </a:extLst>
          </p:cNvPr>
          <p:cNvPicPr>
            <a:picLocks noChangeAspect="1"/>
          </p:cNvPicPr>
          <p:nvPr/>
        </p:nvPicPr>
        <p:blipFill>
          <a:blip r:embed="rId2"/>
          <a:stretch>
            <a:fillRect/>
          </a:stretch>
        </p:blipFill>
        <p:spPr>
          <a:xfrm>
            <a:off x="3421039" y="1353486"/>
            <a:ext cx="5349920" cy="1669573"/>
          </a:xfrm>
          <a:prstGeom prst="rect">
            <a:avLst/>
          </a:prstGeom>
        </p:spPr>
      </p:pic>
      <p:pic>
        <p:nvPicPr>
          <p:cNvPr id="7" name="Рисунок 6">
            <a:extLst>
              <a:ext uri="{FF2B5EF4-FFF2-40B4-BE49-F238E27FC236}">
                <a16:creationId xmlns:a16="http://schemas.microsoft.com/office/drawing/2014/main" id="{0CA16581-432C-4D52-AD86-F11AA8054A6A}"/>
              </a:ext>
            </a:extLst>
          </p:cNvPr>
          <p:cNvPicPr>
            <a:picLocks noChangeAspect="1"/>
          </p:cNvPicPr>
          <p:nvPr/>
        </p:nvPicPr>
        <p:blipFill>
          <a:blip r:embed="rId3"/>
          <a:stretch>
            <a:fillRect/>
          </a:stretch>
        </p:blipFill>
        <p:spPr>
          <a:xfrm>
            <a:off x="7006328" y="3761836"/>
            <a:ext cx="3434038" cy="3096163"/>
          </a:xfrm>
          <a:prstGeom prst="rect">
            <a:avLst/>
          </a:prstGeom>
        </p:spPr>
      </p:pic>
      <p:pic>
        <p:nvPicPr>
          <p:cNvPr id="9" name="Рисунок 8">
            <a:extLst>
              <a:ext uri="{FF2B5EF4-FFF2-40B4-BE49-F238E27FC236}">
                <a16:creationId xmlns:a16="http://schemas.microsoft.com/office/drawing/2014/main" id="{3F73A531-DB95-4BE1-B74D-72CE549BCFE3}"/>
              </a:ext>
            </a:extLst>
          </p:cNvPr>
          <p:cNvPicPr>
            <a:picLocks noChangeAspect="1"/>
          </p:cNvPicPr>
          <p:nvPr/>
        </p:nvPicPr>
        <p:blipFill>
          <a:blip r:embed="rId4"/>
          <a:stretch>
            <a:fillRect/>
          </a:stretch>
        </p:blipFill>
        <p:spPr>
          <a:xfrm>
            <a:off x="4386053" y="4828145"/>
            <a:ext cx="1267002" cy="676369"/>
          </a:xfrm>
          <a:prstGeom prst="rect">
            <a:avLst/>
          </a:prstGeom>
        </p:spPr>
      </p:pic>
    </p:spTree>
    <p:extLst>
      <p:ext uri="{BB962C8B-B14F-4D97-AF65-F5344CB8AC3E}">
        <p14:creationId xmlns:p14="http://schemas.microsoft.com/office/powerpoint/2010/main" val="15817376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посиланню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C4687AD-9466-42A9-B774-EAC34E2C026D}"/>
              </a:ext>
            </a:extLst>
          </p:cNvPr>
          <p:cNvPicPr>
            <a:picLocks noChangeAspect="1"/>
          </p:cNvPicPr>
          <p:nvPr/>
        </p:nvPicPr>
        <p:blipFill>
          <a:blip r:embed="rId2"/>
          <a:stretch>
            <a:fillRect/>
          </a:stretch>
        </p:blipFill>
        <p:spPr>
          <a:xfrm>
            <a:off x="542580" y="1081286"/>
            <a:ext cx="5553419" cy="4919022"/>
          </a:xfrm>
          <a:prstGeom prst="rect">
            <a:avLst/>
          </a:prstGeom>
        </p:spPr>
      </p:pic>
      <p:pic>
        <p:nvPicPr>
          <p:cNvPr id="7" name="Рисунок 6">
            <a:extLst>
              <a:ext uri="{FF2B5EF4-FFF2-40B4-BE49-F238E27FC236}">
                <a16:creationId xmlns:a16="http://schemas.microsoft.com/office/drawing/2014/main" id="{514AFAEA-0AD4-4442-B286-3644AB5A2B0B}"/>
              </a:ext>
            </a:extLst>
          </p:cNvPr>
          <p:cNvPicPr>
            <a:picLocks noChangeAspect="1"/>
          </p:cNvPicPr>
          <p:nvPr/>
        </p:nvPicPr>
        <p:blipFill>
          <a:blip r:embed="rId3"/>
          <a:stretch>
            <a:fillRect/>
          </a:stretch>
        </p:blipFill>
        <p:spPr>
          <a:xfrm>
            <a:off x="6576846" y="3197992"/>
            <a:ext cx="828791" cy="685896"/>
          </a:xfrm>
          <a:prstGeom prst="rect">
            <a:avLst/>
          </a:prstGeom>
        </p:spPr>
      </p:pic>
    </p:spTree>
    <p:extLst>
      <p:ext uri="{BB962C8B-B14F-4D97-AF65-F5344CB8AC3E}">
        <p14:creationId xmlns:p14="http://schemas.microsoft.com/office/powerpoint/2010/main" val="12103123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Повернення відразу декількох значень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D18FCFF-3F5C-4467-8718-00F37B4F057C}"/>
              </a:ext>
            </a:extLst>
          </p:cNvPr>
          <p:cNvPicPr>
            <a:picLocks noChangeAspect="1"/>
          </p:cNvPicPr>
          <p:nvPr/>
        </p:nvPicPr>
        <p:blipFill>
          <a:blip r:embed="rId2"/>
          <a:stretch>
            <a:fillRect/>
          </a:stretch>
        </p:blipFill>
        <p:spPr>
          <a:xfrm>
            <a:off x="2422794" y="857691"/>
            <a:ext cx="7346409" cy="5892236"/>
          </a:xfrm>
          <a:prstGeom prst="rect">
            <a:avLst/>
          </a:prstGeom>
        </p:spPr>
      </p:pic>
    </p:spTree>
    <p:extLst>
      <p:ext uri="{BB962C8B-B14F-4D97-AF65-F5344CB8AC3E}">
        <p14:creationId xmlns:p14="http://schemas.microsoft.com/office/powerpoint/2010/main" val="16380794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посиланню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Ця</a:t>
            </a:r>
            <a:r>
              <a:rPr lang="ru-RU" sz="1800" dirty="0"/>
              <a:t> </a:t>
            </a:r>
            <a:r>
              <a:rPr lang="ru-RU" sz="1800" dirty="0" err="1"/>
              <a:t>функція</a:t>
            </a:r>
            <a:r>
              <a:rPr lang="ru-RU" sz="1800" dirty="0"/>
              <a:t> </a:t>
            </a:r>
            <a:r>
              <a:rPr lang="ru-RU" sz="1800" dirty="0" err="1"/>
              <a:t>приймає</a:t>
            </a:r>
            <a:r>
              <a:rPr lang="ru-RU" sz="1800" dirty="0"/>
              <a:t> один параметр (передача по </a:t>
            </a:r>
            <a:r>
              <a:rPr lang="ru-RU" sz="1800" dirty="0" err="1"/>
              <a:t>значенню</a:t>
            </a:r>
            <a:r>
              <a:rPr lang="ru-RU" sz="1800" dirty="0"/>
              <a:t>) в </a:t>
            </a:r>
            <a:r>
              <a:rPr lang="ru-RU" sz="1800" dirty="0" err="1"/>
              <a:t>якості</a:t>
            </a:r>
            <a:r>
              <a:rPr lang="ru-RU" sz="1800" dirty="0"/>
              <a:t> </a:t>
            </a:r>
            <a:r>
              <a:rPr lang="ru-RU" sz="1800" dirty="0" err="1"/>
              <a:t>вхідних</a:t>
            </a:r>
            <a:r>
              <a:rPr lang="ru-RU" sz="1800" dirty="0"/>
              <a:t> </a:t>
            </a:r>
            <a:r>
              <a:rPr lang="ru-RU" sz="1800" dirty="0" err="1"/>
              <a:t>даних</a:t>
            </a:r>
            <a:r>
              <a:rPr lang="ru-RU" sz="1800" dirty="0"/>
              <a:t> і «</a:t>
            </a:r>
            <a:r>
              <a:rPr lang="ru-RU" sz="1800" dirty="0" err="1"/>
              <a:t>повертає</a:t>
            </a:r>
            <a:r>
              <a:rPr lang="ru-RU" sz="1800" dirty="0"/>
              <a:t>» два </a:t>
            </a:r>
            <a:r>
              <a:rPr lang="ru-RU" sz="1800" dirty="0" err="1"/>
              <a:t>параметри</a:t>
            </a:r>
            <a:r>
              <a:rPr lang="ru-RU" sz="1800" dirty="0"/>
              <a:t> (передача по </a:t>
            </a:r>
            <a:r>
              <a:rPr lang="ru-RU" sz="1800" dirty="0" err="1"/>
              <a:t>посиланню</a:t>
            </a:r>
            <a:r>
              <a:rPr lang="ru-RU" sz="1800" dirty="0"/>
              <a:t>) в </a:t>
            </a:r>
            <a:r>
              <a:rPr lang="ru-RU" sz="1800" dirty="0" err="1"/>
              <a:t>якості</a:t>
            </a:r>
            <a:r>
              <a:rPr lang="ru-RU" sz="1800" dirty="0"/>
              <a:t> </a:t>
            </a:r>
            <a:r>
              <a:rPr lang="ru-RU" sz="1800" dirty="0" err="1"/>
              <a:t>вихідних</a:t>
            </a:r>
            <a:r>
              <a:rPr lang="ru-RU" sz="1800" dirty="0"/>
              <a:t> </a:t>
            </a:r>
            <a:r>
              <a:rPr lang="ru-RU" sz="1800" dirty="0" err="1"/>
              <a:t>даних</a:t>
            </a:r>
            <a:r>
              <a:rPr lang="ru-RU" sz="1800" dirty="0"/>
              <a:t>. </a:t>
            </a:r>
            <a:r>
              <a:rPr lang="ru-RU" sz="1800" b="1" dirty="0" err="1">
                <a:highlight>
                  <a:srgbClr val="00FFFF"/>
                </a:highlight>
              </a:rPr>
              <a:t>Параметри</a:t>
            </a:r>
            <a:r>
              <a:rPr lang="ru-RU" sz="1800" b="1" dirty="0">
                <a:highlight>
                  <a:srgbClr val="00FFFF"/>
                </a:highlight>
              </a:rPr>
              <a:t>, </a:t>
            </a:r>
            <a:r>
              <a:rPr lang="ru-RU" sz="1800" b="1" dirty="0" err="1">
                <a:highlight>
                  <a:srgbClr val="00FFFF"/>
                </a:highlight>
              </a:rPr>
              <a:t>які</a:t>
            </a:r>
            <a:r>
              <a:rPr lang="ru-RU" sz="1800" b="1" dirty="0">
                <a:highlight>
                  <a:srgbClr val="00FFFF"/>
                </a:highlight>
              </a:rPr>
              <a:t> </a:t>
            </a:r>
            <a:r>
              <a:rPr lang="ru-RU" sz="1800" b="1" dirty="0" err="1">
                <a:highlight>
                  <a:srgbClr val="00FFFF"/>
                </a:highlight>
              </a:rPr>
              <a:t>використовуються</a:t>
            </a:r>
            <a:r>
              <a:rPr lang="ru-RU" sz="1800" b="1" dirty="0">
                <a:highlight>
                  <a:srgbClr val="00FFFF"/>
                </a:highlight>
              </a:rPr>
              <a:t> </a:t>
            </a:r>
            <a:r>
              <a:rPr lang="ru-RU" sz="1800" b="1" dirty="0" err="1">
                <a:highlight>
                  <a:srgbClr val="00FFFF"/>
                </a:highlight>
              </a:rPr>
              <a:t>тільки</a:t>
            </a:r>
            <a:r>
              <a:rPr lang="ru-RU" sz="1800" b="1" dirty="0">
                <a:highlight>
                  <a:srgbClr val="00FFFF"/>
                </a:highlight>
              </a:rPr>
              <a:t> для </a:t>
            </a:r>
            <a:r>
              <a:rPr lang="ru-RU" sz="1800" b="1" dirty="0" err="1">
                <a:highlight>
                  <a:srgbClr val="00FFFF"/>
                </a:highlight>
              </a:rPr>
              <a:t>повернення</a:t>
            </a:r>
            <a:r>
              <a:rPr lang="ru-RU" sz="1800" b="1" dirty="0">
                <a:highlight>
                  <a:srgbClr val="00FFFF"/>
                </a:highlight>
              </a:rPr>
              <a:t> </a:t>
            </a:r>
            <a:r>
              <a:rPr lang="ru-RU" sz="1800" b="1" dirty="0" err="1">
                <a:highlight>
                  <a:srgbClr val="00FFFF"/>
                </a:highlight>
              </a:rPr>
              <a:t>значень</a:t>
            </a:r>
            <a:r>
              <a:rPr lang="ru-RU" sz="1800" b="1" dirty="0">
                <a:highlight>
                  <a:srgbClr val="00FFFF"/>
                </a:highlight>
              </a:rPr>
              <a:t> назад в </a:t>
            </a:r>
            <a:r>
              <a:rPr lang="ru-RU" sz="1800" b="1" dirty="0" err="1">
                <a:highlight>
                  <a:srgbClr val="00FFFF"/>
                </a:highlight>
              </a:rPr>
              <a:t>caller</a:t>
            </a:r>
            <a:r>
              <a:rPr lang="ru-RU" sz="1800" b="1" dirty="0">
                <a:highlight>
                  <a:srgbClr val="00FFFF"/>
                </a:highlight>
              </a:rPr>
              <a:t>, </a:t>
            </a:r>
            <a:r>
              <a:rPr lang="ru-RU" sz="1800" b="1" dirty="0" err="1">
                <a:highlight>
                  <a:srgbClr val="00FFFF"/>
                </a:highlight>
              </a:rPr>
              <a:t>називаються</a:t>
            </a:r>
            <a:r>
              <a:rPr lang="ru-RU" sz="1800" b="1" dirty="0">
                <a:highlight>
                  <a:srgbClr val="00FFFF"/>
                </a:highlight>
              </a:rPr>
              <a:t> </a:t>
            </a:r>
            <a:r>
              <a:rPr lang="ru-RU" sz="1800" b="1" dirty="0">
                <a:highlight>
                  <a:srgbClr val="00FF00"/>
                </a:highlight>
              </a:rPr>
              <a:t>параметрами </a:t>
            </a:r>
            <a:r>
              <a:rPr lang="ru-RU" sz="1800" b="1" dirty="0" err="1">
                <a:highlight>
                  <a:srgbClr val="00FF00"/>
                </a:highlight>
              </a:rPr>
              <a:t>виводу</a:t>
            </a:r>
            <a:r>
              <a:rPr lang="ru-RU" sz="1800" dirty="0"/>
              <a:t>. Вони </a:t>
            </a:r>
            <a:r>
              <a:rPr lang="ru-RU" sz="1800" dirty="0" err="1"/>
              <a:t>дають</a:t>
            </a:r>
            <a:r>
              <a:rPr lang="ru-RU" sz="1800" dirty="0"/>
              <a:t> </a:t>
            </a:r>
            <a:r>
              <a:rPr lang="ru-RU" sz="1800" dirty="0" err="1"/>
              <a:t>зрозуміти</a:t>
            </a:r>
            <a:r>
              <a:rPr lang="ru-RU" sz="1800" dirty="0"/>
              <a:t> </a:t>
            </a:r>
            <a:r>
              <a:rPr lang="ru-RU" sz="1800" dirty="0" err="1"/>
              <a:t>caller</a:t>
            </a:r>
            <a:r>
              <a:rPr lang="ru-RU" sz="1800" dirty="0"/>
              <a:t>-у, </a:t>
            </a:r>
            <a:r>
              <a:rPr lang="ru-RU" sz="1800" dirty="0" err="1"/>
              <a:t>що</a:t>
            </a:r>
            <a:r>
              <a:rPr lang="ru-RU" sz="1800" dirty="0"/>
              <a:t> </a:t>
            </a:r>
            <a:r>
              <a:rPr lang="ru-RU" sz="1800" dirty="0" err="1"/>
              <a:t>значення</a:t>
            </a:r>
            <a:r>
              <a:rPr lang="ru-RU" sz="1800" dirty="0"/>
              <a:t> </a:t>
            </a:r>
            <a:r>
              <a:rPr lang="ru-RU" sz="1800" dirty="0" err="1"/>
              <a:t>вихідних</a:t>
            </a:r>
            <a:r>
              <a:rPr lang="ru-RU" sz="1800" dirty="0"/>
              <a:t> </a:t>
            </a:r>
            <a:r>
              <a:rPr lang="ru-RU" sz="1800" dirty="0" err="1"/>
              <a:t>змінних</a:t>
            </a:r>
            <a:r>
              <a:rPr lang="ru-RU" sz="1800" dirty="0"/>
              <a:t>, </a:t>
            </a:r>
            <a:r>
              <a:rPr lang="ru-RU" sz="1800" dirty="0" err="1"/>
              <a:t>переданих</a:t>
            </a:r>
            <a:r>
              <a:rPr lang="ru-RU" sz="1800" dirty="0"/>
              <a:t> у </a:t>
            </a:r>
            <a:r>
              <a:rPr lang="ru-RU" sz="1800" dirty="0" err="1"/>
              <a:t>функцію</a:t>
            </a:r>
            <a:r>
              <a:rPr lang="ru-RU" sz="1800" dirty="0"/>
              <a:t>, не </a:t>
            </a:r>
            <a:r>
              <a:rPr lang="ru-RU" sz="1800" dirty="0" err="1"/>
              <a:t>настільки</a:t>
            </a:r>
            <a:r>
              <a:rPr lang="ru-RU" sz="1800" dirty="0"/>
              <a:t> </a:t>
            </a:r>
            <a:r>
              <a:rPr lang="ru-RU" sz="1800" dirty="0" err="1"/>
              <a:t>значні</a:t>
            </a:r>
            <a:r>
              <a:rPr lang="ru-RU" sz="1800" dirty="0"/>
              <a:t>, так як ми </a:t>
            </a:r>
            <a:r>
              <a:rPr lang="ru-RU" sz="1800" dirty="0" err="1"/>
              <a:t>очікуємо</a:t>
            </a:r>
            <a:r>
              <a:rPr lang="ru-RU" sz="1800" dirty="0"/>
              <a:t>, </a:t>
            </a:r>
            <a:r>
              <a:rPr lang="ru-RU" sz="1800" dirty="0" err="1"/>
              <a:t>що</a:t>
            </a:r>
            <a:r>
              <a:rPr lang="ru-RU" sz="1800" dirty="0"/>
              <a:t> </a:t>
            </a:r>
            <a:r>
              <a:rPr lang="ru-RU" sz="1800" dirty="0" err="1"/>
              <a:t>ці</a:t>
            </a:r>
            <a:r>
              <a:rPr lang="ru-RU" sz="1800" dirty="0"/>
              <a:t> </a:t>
            </a:r>
            <a:r>
              <a:rPr lang="ru-RU" sz="1800" dirty="0" err="1"/>
              <a:t>змінні</a:t>
            </a:r>
            <a:r>
              <a:rPr lang="ru-RU" sz="1800" dirty="0"/>
              <a:t> </a:t>
            </a:r>
            <a:r>
              <a:rPr lang="ru-RU" sz="1800" dirty="0" err="1"/>
              <a:t>будуть</a:t>
            </a:r>
            <a:r>
              <a:rPr lang="ru-RU" sz="1800" dirty="0"/>
              <a:t> </a:t>
            </a:r>
            <a:r>
              <a:rPr lang="ru-RU" sz="1800" dirty="0" err="1"/>
              <a:t>перезаписані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Хоча</a:t>
            </a:r>
            <a:r>
              <a:rPr lang="ru-RU" sz="1800" dirty="0"/>
              <a:t> </a:t>
            </a:r>
            <a:r>
              <a:rPr lang="ru-RU" sz="1800" dirty="0" err="1"/>
              <a:t>цей</a:t>
            </a:r>
            <a:r>
              <a:rPr lang="ru-RU" sz="1800" dirty="0"/>
              <a:t> </a:t>
            </a:r>
            <a:r>
              <a:rPr lang="ru-RU" sz="1800" dirty="0" err="1"/>
              <a:t>спосіб</a:t>
            </a:r>
            <a:r>
              <a:rPr lang="ru-RU" sz="1800" dirty="0"/>
              <a:t> хороший, але </a:t>
            </a:r>
            <a:r>
              <a:rPr lang="ru-RU" sz="1800" dirty="0" err="1"/>
              <a:t>він</a:t>
            </a:r>
            <a:r>
              <a:rPr lang="ru-RU" sz="1800" dirty="0"/>
              <a:t> </a:t>
            </a:r>
            <a:r>
              <a:rPr lang="ru-RU" sz="1800" dirty="0" err="1"/>
              <a:t>також</a:t>
            </a:r>
            <a:r>
              <a:rPr lang="ru-RU" sz="1800" dirty="0"/>
              <a:t> </a:t>
            </a:r>
            <a:r>
              <a:rPr lang="ru-RU" sz="1800" dirty="0" err="1"/>
              <a:t>має</a:t>
            </a:r>
            <a:r>
              <a:rPr lang="ru-RU" sz="1800" dirty="0"/>
              <a:t> </a:t>
            </a:r>
            <a:r>
              <a:rPr lang="ru-RU" sz="1800" dirty="0" err="1"/>
              <a:t>свої</a:t>
            </a:r>
            <a:r>
              <a:rPr lang="ru-RU" sz="1800" dirty="0"/>
              <a:t> </a:t>
            </a:r>
            <a:r>
              <a:rPr lang="ru-RU" sz="1800" dirty="0" err="1"/>
              <a:t>нюанси</a:t>
            </a:r>
            <a:r>
              <a:rPr lang="ru-RU" sz="1800" dirty="0"/>
              <a:t>. </a:t>
            </a:r>
            <a:r>
              <a:rPr lang="ru-RU" sz="1800" dirty="0" err="1"/>
              <a:t>По-перше</a:t>
            </a:r>
            <a:r>
              <a:rPr lang="ru-RU" sz="1800" dirty="0"/>
              <a:t>, синтаксис </a:t>
            </a:r>
            <a:r>
              <a:rPr lang="ru-RU" sz="1800" dirty="0" err="1"/>
              <a:t>трохи</a:t>
            </a:r>
            <a:r>
              <a:rPr lang="ru-RU" sz="1800" dirty="0"/>
              <a:t> </a:t>
            </a:r>
            <a:r>
              <a:rPr lang="ru-RU" sz="1800" dirty="0" err="1"/>
              <a:t>незвичний</a:t>
            </a:r>
            <a:r>
              <a:rPr lang="ru-RU" sz="1800" dirty="0"/>
              <a:t>, </a:t>
            </a:r>
            <a:r>
              <a:rPr lang="ru-RU" sz="1800" dirty="0" err="1"/>
              <a:t>оскільки</a:t>
            </a:r>
            <a:r>
              <a:rPr lang="ru-RU" sz="1800" dirty="0"/>
              <a:t> </a:t>
            </a:r>
            <a:r>
              <a:rPr lang="ru-RU" sz="1800" dirty="0" err="1"/>
              <a:t>параметри</a:t>
            </a:r>
            <a:r>
              <a:rPr lang="ru-RU" sz="1800" dirty="0"/>
              <a:t> вводу і </a:t>
            </a:r>
            <a:r>
              <a:rPr lang="ru-RU" sz="1800" dirty="0" err="1"/>
              <a:t>виводу</a:t>
            </a:r>
            <a:r>
              <a:rPr lang="ru-RU" sz="1800" dirty="0"/>
              <a:t> </a:t>
            </a:r>
            <a:r>
              <a:rPr lang="ru-RU" sz="1800" dirty="0" err="1"/>
              <a:t>вказуються</a:t>
            </a:r>
            <a:r>
              <a:rPr lang="ru-RU" sz="1800" dirty="0"/>
              <a:t> разом з </a:t>
            </a:r>
            <a:r>
              <a:rPr lang="ru-RU" sz="1800" dirty="0" err="1"/>
              <a:t>викликом</a:t>
            </a:r>
            <a:r>
              <a:rPr lang="ru-RU" sz="1800" dirty="0"/>
              <a:t> </a:t>
            </a:r>
            <a:r>
              <a:rPr lang="ru-RU" sz="1800" dirty="0" err="1"/>
              <a:t>функції</a:t>
            </a:r>
            <a:r>
              <a:rPr lang="ru-RU" sz="1800" dirty="0"/>
              <a:t>. </a:t>
            </a:r>
            <a:r>
              <a:rPr lang="ru-RU" sz="1800" dirty="0" err="1"/>
              <a:t>По-друге</a:t>
            </a:r>
            <a:r>
              <a:rPr lang="ru-RU" sz="1800" dirty="0"/>
              <a:t>, в </a:t>
            </a:r>
            <a:r>
              <a:rPr lang="ru-RU" sz="1800" dirty="0" err="1"/>
              <a:t>caller</a:t>
            </a:r>
            <a:r>
              <a:rPr lang="ru-RU" sz="1800" dirty="0"/>
              <a:t>-і не очевидно, </a:t>
            </a:r>
            <a:r>
              <a:rPr lang="ru-RU" sz="1800" dirty="0" err="1"/>
              <a:t>що</a:t>
            </a:r>
            <a:r>
              <a:rPr lang="ru-RU" sz="1800" dirty="0"/>
              <a:t> </a:t>
            </a:r>
            <a:r>
              <a:rPr lang="ru-RU" sz="1800" dirty="0" err="1"/>
              <a:t>sin</a:t>
            </a:r>
            <a:r>
              <a:rPr lang="ru-RU" sz="1800" dirty="0"/>
              <a:t> і </a:t>
            </a:r>
            <a:r>
              <a:rPr lang="ru-RU" sz="1800" dirty="0" err="1"/>
              <a:t>cos</a:t>
            </a:r>
            <a:r>
              <a:rPr lang="ru-RU" sz="1800" dirty="0"/>
              <a:t> є параметрами </a:t>
            </a:r>
            <a:r>
              <a:rPr lang="ru-RU" sz="1800" dirty="0" err="1"/>
              <a:t>виводу</a:t>
            </a:r>
            <a:r>
              <a:rPr lang="ru-RU" sz="1800" dirty="0"/>
              <a:t>, і вони </a:t>
            </a:r>
            <a:r>
              <a:rPr lang="ru-RU" sz="1800" dirty="0" err="1"/>
              <a:t>будуть</a:t>
            </a:r>
            <a:r>
              <a:rPr lang="ru-RU" sz="1800" dirty="0"/>
              <a:t> </a:t>
            </a:r>
            <a:r>
              <a:rPr lang="ru-RU" sz="1800" dirty="0" err="1"/>
              <a:t>змінені</a:t>
            </a:r>
            <a:r>
              <a:rPr lang="ru-RU" sz="1800" dirty="0"/>
              <a:t> </a:t>
            </a:r>
            <a:r>
              <a:rPr lang="ru-RU" sz="1800" dirty="0" err="1"/>
              <a:t>функцією</a:t>
            </a:r>
            <a:r>
              <a:rPr lang="ru-RU" sz="1800" dirty="0"/>
              <a:t>. </a:t>
            </a:r>
            <a:r>
              <a:rPr lang="ru-RU" sz="1800" b="1" dirty="0" err="1">
                <a:highlight>
                  <a:srgbClr val="FF0000"/>
                </a:highlight>
              </a:rPr>
              <a:t>Це</a:t>
            </a:r>
            <a:r>
              <a:rPr lang="ru-RU" sz="1800" b="1" dirty="0">
                <a:highlight>
                  <a:srgbClr val="FF0000"/>
                </a:highlight>
              </a:rPr>
              <a:t>, </a:t>
            </a:r>
            <a:r>
              <a:rPr lang="ru-RU" sz="1800" b="1" dirty="0" err="1">
                <a:highlight>
                  <a:srgbClr val="FF0000"/>
                </a:highlight>
              </a:rPr>
              <a:t>ймовірно</a:t>
            </a:r>
            <a:r>
              <a:rPr lang="ru-RU" sz="1800" b="1" dirty="0">
                <a:highlight>
                  <a:srgbClr val="FF0000"/>
                </a:highlight>
              </a:rPr>
              <a:t>, </a:t>
            </a:r>
            <a:r>
              <a:rPr lang="ru-RU" sz="1800" b="1" dirty="0" err="1">
                <a:highlight>
                  <a:srgbClr val="FF0000"/>
                </a:highlight>
              </a:rPr>
              <a:t>найнебезпечніша</a:t>
            </a:r>
            <a:r>
              <a:rPr lang="ru-RU" sz="1800" b="1" dirty="0">
                <a:highlight>
                  <a:srgbClr val="FF0000"/>
                </a:highlight>
              </a:rPr>
              <a:t> </a:t>
            </a:r>
            <a:r>
              <a:rPr lang="ru-RU" sz="1800" b="1" dirty="0" err="1">
                <a:highlight>
                  <a:srgbClr val="FF0000"/>
                </a:highlight>
              </a:rPr>
              <a:t>частина</a:t>
            </a:r>
            <a:r>
              <a:rPr lang="ru-RU" sz="1800" b="1" dirty="0">
                <a:highlight>
                  <a:srgbClr val="FF0000"/>
                </a:highlight>
              </a:rPr>
              <a:t> </a:t>
            </a:r>
            <a:r>
              <a:rPr lang="ru-RU" sz="1800" b="1" dirty="0" err="1">
                <a:highlight>
                  <a:srgbClr val="FF0000"/>
                </a:highlight>
              </a:rPr>
              <a:t>даного</a:t>
            </a:r>
            <a:r>
              <a:rPr lang="ru-RU" sz="1800" b="1" dirty="0">
                <a:highlight>
                  <a:srgbClr val="FF0000"/>
                </a:highlight>
              </a:rPr>
              <a:t> способу </a:t>
            </a:r>
            <a:r>
              <a:rPr lang="ru-RU" sz="1800" b="1" dirty="0" err="1">
                <a:highlight>
                  <a:srgbClr val="FF0000"/>
                </a:highlight>
              </a:rPr>
              <a:t>передачі</a:t>
            </a:r>
            <a:r>
              <a:rPr lang="ru-RU" sz="1800" b="1" dirty="0">
                <a:highlight>
                  <a:srgbClr val="FF0000"/>
                </a:highlight>
              </a:rPr>
              <a:t> (так як </a:t>
            </a:r>
            <a:r>
              <a:rPr lang="ru-RU" sz="1800" b="1" dirty="0" err="1">
                <a:highlight>
                  <a:srgbClr val="FF0000"/>
                </a:highlight>
              </a:rPr>
              <a:t>може</a:t>
            </a:r>
            <a:r>
              <a:rPr lang="ru-RU" sz="1800" b="1" dirty="0">
                <a:highlight>
                  <a:srgbClr val="FF0000"/>
                </a:highlight>
              </a:rPr>
              <a:t> </a:t>
            </a:r>
            <a:r>
              <a:rPr lang="ru-RU" sz="1800" b="1" dirty="0" err="1">
                <a:highlight>
                  <a:srgbClr val="FF0000"/>
                </a:highlight>
              </a:rPr>
              <a:t>призвести</a:t>
            </a:r>
            <a:r>
              <a:rPr lang="ru-RU" sz="1800" b="1" dirty="0">
                <a:highlight>
                  <a:srgbClr val="FF0000"/>
                </a:highlight>
              </a:rPr>
              <a:t> до </a:t>
            </a:r>
            <a:r>
              <a:rPr lang="ru-RU" sz="1800" b="1" dirty="0" err="1">
                <a:highlight>
                  <a:srgbClr val="FF0000"/>
                </a:highlight>
              </a:rPr>
              <a:t>помилок</a:t>
            </a:r>
            <a:r>
              <a:rPr lang="ru-RU" sz="1800" b="1" dirty="0">
                <a:highlight>
                  <a:srgbClr val="FF0000"/>
                </a:highlight>
              </a:rPr>
              <a:t>)</a:t>
            </a:r>
            <a:r>
              <a:rPr lang="ru-RU" sz="1800" dirty="0"/>
              <a:t>. </a:t>
            </a:r>
            <a:r>
              <a:rPr lang="ru-RU" sz="1800" dirty="0" err="1"/>
              <a:t>Деякі</a:t>
            </a:r>
            <a:r>
              <a:rPr lang="ru-RU" sz="1800" dirty="0"/>
              <a:t> </a:t>
            </a:r>
            <a:r>
              <a:rPr lang="ru-RU" sz="1800" dirty="0" err="1"/>
              <a:t>програмісти</a:t>
            </a:r>
            <a:r>
              <a:rPr lang="ru-RU" sz="1800" dirty="0"/>
              <a:t> </a:t>
            </a:r>
            <a:r>
              <a:rPr lang="ru-RU" sz="1800" dirty="0" err="1"/>
              <a:t>вважають</a:t>
            </a:r>
            <a:r>
              <a:rPr lang="ru-RU" sz="1800" dirty="0"/>
              <a:t> </a:t>
            </a:r>
            <a:r>
              <a:rPr lang="ru-RU" sz="1800" dirty="0" err="1"/>
              <a:t>це</a:t>
            </a:r>
            <a:r>
              <a:rPr lang="ru-RU" sz="1800" dirty="0"/>
              <a:t> </a:t>
            </a:r>
            <a:r>
              <a:rPr lang="ru-RU" sz="1800" dirty="0" err="1"/>
              <a:t>досить</a:t>
            </a:r>
            <a:r>
              <a:rPr lang="ru-RU" sz="1800" dirty="0"/>
              <a:t> великою проблемою, і не </a:t>
            </a:r>
            <a:r>
              <a:rPr lang="ru-RU" sz="1800" dirty="0" err="1"/>
              <a:t>радять</a:t>
            </a:r>
            <a:r>
              <a:rPr lang="ru-RU" sz="1800" dirty="0"/>
              <a:t> </a:t>
            </a:r>
            <a:r>
              <a:rPr lang="ru-RU" sz="1800" dirty="0" err="1"/>
              <a:t>передавати</a:t>
            </a:r>
            <a:r>
              <a:rPr lang="ru-RU" sz="1800" dirty="0"/>
              <a:t> </a:t>
            </a:r>
            <a:r>
              <a:rPr lang="ru-RU" sz="1800" dirty="0" err="1"/>
              <a:t>аргументи</a:t>
            </a:r>
            <a:r>
              <a:rPr lang="ru-RU" sz="1800" dirty="0"/>
              <a:t> по </a:t>
            </a:r>
            <a:r>
              <a:rPr lang="ru-RU" sz="1800" dirty="0" err="1"/>
              <a:t>посиланню</a:t>
            </a:r>
            <a:r>
              <a:rPr lang="ru-RU" sz="1800" dirty="0"/>
              <a:t>, </a:t>
            </a:r>
            <a:r>
              <a:rPr lang="ru-RU" sz="1800" dirty="0" err="1"/>
              <a:t>віддавши</a:t>
            </a:r>
            <a:r>
              <a:rPr lang="ru-RU" sz="1800" dirty="0"/>
              <a:t> </a:t>
            </a:r>
            <a:r>
              <a:rPr lang="ru-RU" sz="1800" dirty="0" err="1"/>
              <a:t>перевагу</a:t>
            </a:r>
            <a:r>
              <a:rPr lang="ru-RU" sz="1800" dirty="0"/>
              <a:t> </a:t>
            </a:r>
            <a:r>
              <a:rPr lang="ru-RU" sz="1800" dirty="0" err="1"/>
              <a:t>передачі</a:t>
            </a:r>
            <a:r>
              <a:rPr lang="ru-RU" sz="1800" dirty="0"/>
              <a:t> по </a:t>
            </a:r>
            <a:r>
              <a:rPr lang="ru-RU" sz="1800" dirty="0" err="1"/>
              <a:t>адресі</a:t>
            </a:r>
            <a:r>
              <a:rPr lang="ru-RU" sz="1800" dirty="0"/>
              <a:t>, не </a:t>
            </a:r>
            <a:r>
              <a:rPr lang="ru-RU" sz="1800" dirty="0" err="1"/>
              <a:t>змішуючи</a:t>
            </a:r>
            <a:r>
              <a:rPr lang="ru-RU" sz="1800" dirty="0"/>
              <a:t> при </a:t>
            </a:r>
            <a:r>
              <a:rPr lang="ru-RU" sz="1800" dirty="0" err="1"/>
              <a:t>цьому</a:t>
            </a:r>
            <a:r>
              <a:rPr lang="ru-RU" sz="1800" dirty="0"/>
              <a:t> </a:t>
            </a:r>
            <a:r>
              <a:rPr lang="ru-RU" sz="1800" dirty="0" err="1"/>
              <a:t>параметри</a:t>
            </a:r>
            <a:r>
              <a:rPr lang="ru-RU" sz="1800" dirty="0"/>
              <a:t> вводу і </a:t>
            </a:r>
            <a:r>
              <a:rPr lang="ru-RU" sz="1800" dirty="0" err="1"/>
              <a:t>виводу</a:t>
            </a:r>
            <a:r>
              <a:rPr lang="ru-RU" sz="1800" dirty="0"/>
              <a:t>.</a:t>
            </a:r>
            <a:endParaRPr lang="uk-UA" sz="1800" dirty="0"/>
          </a:p>
        </p:txBody>
      </p:sp>
    </p:spTree>
    <p:extLst>
      <p:ext uri="{BB962C8B-B14F-4D97-AF65-F5344CB8AC3E}">
        <p14:creationId xmlns:p14="http://schemas.microsoft.com/office/powerpoint/2010/main" val="4649175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Передача по константному посиланню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FFFF00"/>
                </a:highlight>
              </a:rPr>
              <a:t>Одним з </a:t>
            </a:r>
            <a:r>
              <a:rPr lang="ru-RU" sz="1800" b="1" dirty="0" err="1">
                <a:highlight>
                  <a:srgbClr val="FFFF00"/>
                </a:highlight>
              </a:rPr>
              <a:t>найголовніших</a:t>
            </a:r>
            <a:r>
              <a:rPr lang="ru-RU" sz="1800" b="1" dirty="0">
                <a:highlight>
                  <a:srgbClr val="FFFF00"/>
                </a:highlight>
              </a:rPr>
              <a:t> </a:t>
            </a:r>
            <a:r>
              <a:rPr lang="ru-RU" sz="1800" b="1" dirty="0" err="1">
                <a:highlight>
                  <a:srgbClr val="FFFF00"/>
                </a:highlight>
              </a:rPr>
              <a:t>недоліків</a:t>
            </a:r>
            <a:r>
              <a:rPr lang="ru-RU" sz="1800" b="1" dirty="0">
                <a:highlight>
                  <a:srgbClr val="FFFF00"/>
                </a:highlight>
              </a:rPr>
              <a:t> </a:t>
            </a:r>
            <a:r>
              <a:rPr lang="ru-RU" sz="1800" b="1" dirty="0" err="1">
                <a:highlight>
                  <a:srgbClr val="FFFF00"/>
                </a:highlight>
              </a:rPr>
              <a:t>передачі</a:t>
            </a:r>
            <a:r>
              <a:rPr lang="ru-RU" sz="1800" b="1" dirty="0">
                <a:highlight>
                  <a:srgbClr val="FFFF00"/>
                </a:highlight>
              </a:rPr>
              <a:t> по </a:t>
            </a:r>
            <a:r>
              <a:rPr lang="ru-RU" sz="1800" b="1" dirty="0" err="1">
                <a:highlight>
                  <a:srgbClr val="FFFF00"/>
                </a:highlight>
              </a:rPr>
              <a:t>значенню</a:t>
            </a:r>
            <a:r>
              <a:rPr lang="ru-RU" sz="1800" b="1" dirty="0">
                <a:highlight>
                  <a:srgbClr val="FFFF00"/>
                </a:highlight>
              </a:rPr>
              <a:t> є те, </a:t>
            </a:r>
            <a:r>
              <a:rPr lang="ru-RU" sz="1800" b="1" dirty="0" err="1">
                <a:highlight>
                  <a:srgbClr val="FFFF00"/>
                </a:highlight>
              </a:rPr>
              <a:t>що</a:t>
            </a:r>
            <a:r>
              <a:rPr lang="ru-RU" sz="1800" b="1" dirty="0">
                <a:highlight>
                  <a:srgbClr val="FFFF00"/>
                </a:highlight>
              </a:rPr>
              <a:t> </a:t>
            </a:r>
            <a:r>
              <a:rPr lang="ru-RU" sz="1800" b="1" dirty="0" err="1">
                <a:highlight>
                  <a:srgbClr val="FFFF00"/>
                </a:highlight>
              </a:rPr>
              <a:t>всі</a:t>
            </a:r>
            <a:r>
              <a:rPr lang="ru-RU" sz="1800" b="1" dirty="0">
                <a:highlight>
                  <a:srgbClr val="FFFF00"/>
                </a:highlight>
              </a:rPr>
              <a:t> </a:t>
            </a:r>
            <a:r>
              <a:rPr lang="ru-RU" sz="1800" b="1" dirty="0" err="1">
                <a:highlight>
                  <a:srgbClr val="FFFF00"/>
                </a:highlight>
              </a:rPr>
              <a:t>аргументи</a:t>
            </a:r>
            <a:r>
              <a:rPr lang="ru-RU" sz="1800" b="1" dirty="0">
                <a:highlight>
                  <a:srgbClr val="FFFF00"/>
                </a:highlight>
              </a:rPr>
              <a:t>, </a:t>
            </a:r>
            <a:r>
              <a:rPr lang="ru-RU" sz="1800" b="1" dirty="0" err="1">
                <a:highlight>
                  <a:srgbClr val="FFFF00"/>
                </a:highlight>
              </a:rPr>
              <a:t>передані</a:t>
            </a:r>
            <a:r>
              <a:rPr lang="ru-RU" sz="1800" b="1" dirty="0">
                <a:highlight>
                  <a:srgbClr val="FFFF00"/>
                </a:highlight>
              </a:rPr>
              <a:t> по </a:t>
            </a:r>
            <a:r>
              <a:rPr lang="ru-RU" sz="1800" b="1" dirty="0" err="1">
                <a:highlight>
                  <a:srgbClr val="FFFF00"/>
                </a:highlight>
              </a:rPr>
              <a:t>значенню</a:t>
            </a:r>
            <a:r>
              <a:rPr lang="ru-RU" sz="1800" b="1" dirty="0">
                <a:highlight>
                  <a:srgbClr val="FFFF00"/>
                </a:highlight>
              </a:rPr>
              <a:t>, </a:t>
            </a:r>
            <a:r>
              <a:rPr lang="ru-RU" sz="1800" b="1" dirty="0" err="1">
                <a:highlight>
                  <a:srgbClr val="FFFF00"/>
                </a:highlight>
              </a:rPr>
              <a:t>копіюються</a:t>
            </a:r>
            <a:r>
              <a:rPr lang="ru-RU" sz="1800" b="1" dirty="0">
                <a:highlight>
                  <a:srgbClr val="FFFF00"/>
                </a:highlight>
              </a:rPr>
              <a:t> в </a:t>
            </a:r>
            <a:r>
              <a:rPr lang="ru-RU" sz="1800" b="1" dirty="0" err="1">
                <a:highlight>
                  <a:srgbClr val="FFFF00"/>
                </a:highlight>
              </a:rPr>
              <a:t>параметри</a:t>
            </a:r>
            <a:r>
              <a:rPr lang="ru-RU" sz="1800" b="1" dirty="0">
                <a:highlight>
                  <a:srgbClr val="FFFF00"/>
                </a:highlight>
              </a:rPr>
              <a:t> </a:t>
            </a:r>
            <a:r>
              <a:rPr lang="ru-RU" sz="1800" b="1" dirty="0" err="1">
                <a:highlight>
                  <a:srgbClr val="FFFF00"/>
                </a:highlight>
              </a:rPr>
              <a:t>функції</a:t>
            </a:r>
            <a:r>
              <a:rPr lang="ru-RU" sz="1800" dirty="0"/>
              <a:t>. Коли аргументами є </a:t>
            </a:r>
            <a:r>
              <a:rPr lang="ru-RU" sz="1800" b="1" dirty="0" err="1">
                <a:highlight>
                  <a:srgbClr val="00FFFF"/>
                </a:highlight>
              </a:rPr>
              <a:t>великі</a:t>
            </a:r>
            <a:r>
              <a:rPr lang="ru-RU" sz="1800" b="1" dirty="0">
                <a:highlight>
                  <a:srgbClr val="00FFFF"/>
                </a:highlight>
              </a:rPr>
              <a:t> </a:t>
            </a:r>
            <a:r>
              <a:rPr lang="ru-RU" sz="1800" b="1" dirty="0" err="1">
                <a:highlight>
                  <a:srgbClr val="00FFFF"/>
                </a:highlight>
              </a:rPr>
              <a:t>структури</a:t>
            </a:r>
            <a:r>
              <a:rPr lang="ru-RU" sz="1800" dirty="0"/>
              <a:t> </a:t>
            </a:r>
            <a:r>
              <a:rPr lang="ru-RU" sz="1800" dirty="0" err="1"/>
              <a:t>або</a:t>
            </a:r>
            <a:r>
              <a:rPr lang="ru-RU" sz="1800" dirty="0"/>
              <a:t> </a:t>
            </a:r>
            <a:r>
              <a:rPr lang="ru-RU" sz="1800" b="1" dirty="0" err="1">
                <a:highlight>
                  <a:srgbClr val="00FFFF"/>
                </a:highlight>
              </a:rPr>
              <a:t>класи</a:t>
            </a:r>
            <a:r>
              <a:rPr lang="ru-RU" sz="1800" dirty="0"/>
              <a:t>, то </a:t>
            </a:r>
            <a:r>
              <a:rPr lang="ru-RU" sz="1800" b="1" dirty="0" err="1">
                <a:highlight>
                  <a:srgbClr val="00FFFF"/>
                </a:highlight>
              </a:rPr>
              <a:t>цей</a:t>
            </a:r>
            <a:r>
              <a:rPr lang="ru-RU" sz="1800" b="1" dirty="0">
                <a:highlight>
                  <a:srgbClr val="00FFFF"/>
                </a:highlight>
              </a:rPr>
              <a:t> </a:t>
            </a:r>
            <a:r>
              <a:rPr lang="ru-RU" sz="1800" b="1" dirty="0" err="1">
                <a:highlight>
                  <a:srgbClr val="00FFFF"/>
                </a:highlight>
              </a:rPr>
              <a:t>процес</a:t>
            </a:r>
            <a:r>
              <a:rPr lang="ru-RU" sz="1800" b="1" dirty="0">
                <a:highlight>
                  <a:srgbClr val="00FFFF"/>
                </a:highlight>
              </a:rPr>
              <a:t> </a:t>
            </a:r>
            <a:r>
              <a:rPr lang="ru-RU" sz="1800" b="1" dirty="0" err="1">
                <a:highlight>
                  <a:srgbClr val="00FFFF"/>
                </a:highlight>
              </a:rPr>
              <a:t>може</a:t>
            </a:r>
            <a:r>
              <a:rPr lang="ru-RU" sz="1800" b="1" dirty="0">
                <a:highlight>
                  <a:srgbClr val="00FFFF"/>
                </a:highlight>
              </a:rPr>
              <a:t> </a:t>
            </a:r>
            <a:r>
              <a:rPr lang="ru-RU" sz="1800" b="1" dirty="0" err="1">
                <a:highlight>
                  <a:srgbClr val="00FFFF"/>
                </a:highlight>
              </a:rPr>
              <a:t>зайняти</a:t>
            </a:r>
            <a:r>
              <a:rPr lang="ru-RU" sz="1800" b="1" dirty="0">
                <a:highlight>
                  <a:srgbClr val="00FFFF"/>
                </a:highlight>
              </a:rPr>
              <a:t> </a:t>
            </a:r>
            <a:r>
              <a:rPr lang="ru-RU" sz="1800" b="1" dirty="0" err="1">
                <a:highlight>
                  <a:srgbClr val="00FFFF"/>
                </a:highlight>
              </a:rPr>
              <a:t>багато</a:t>
            </a:r>
            <a:r>
              <a:rPr lang="ru-RU" sz="1800" b="1" dirty="0">
                <a:highlight>
                  <a:srgbClr val="00FFFF"/>
                </a:highlight>
              </a:rPr>
              <a:t> часу</a:t>
            </a:r>
            <a:r>
              <a:rPr lang="ru-RU" sz="1800" dirty="0"/>
              <a:t>. У </a:t>
            </a:r>
            <a:r>
              <a:rPr lang="ru-RU" sz="1800" dirty="0" err="1"/>
              <a:t>випадку</a:t>
            </a:r>
            <a:r>
              <a:rPr lang="ru-RU" sz="1800" dirty="0"/>
              <a:t> </a:t>
            </a:r>
            <a:r>
              <a:rPr lang="ru-RU" sz="1800" b="1" dirty="0">
                <a:highlight>
                  <a:srgbClr val="00FF00"/>
                </a:highlight>
              </a:rPr>
              <a:t>з передачею по </a:t>
            </a:r>
            <a:r>
              <a:rPr lang="ru-RU" sz="1800" b="1" dirty="0" err="1">
                <a:highlight>
                  <a:srgbClr val="00FF00"/>
                </a:highlight>
              </a:rPr>
              <a:t>посиланню</a:t>
            </a:r>
            <a:r>
              <a:rPr lang="ru-RU" sz="1800" b="1" dirty="0">
                <a:highlight>
                  <a:srgbClr val="00FF00"/>
                </a:highlight>
              </a:rPr>
              <a:t> </a:t>
            </a:r>
            <a:r>
              <a:rPr lang="ru-RU" sz="1800" b="1" dirty="0" err="1">
                <a:highlight>
                  <a:srgbClr val="00FF00"/>
                </a:highlight>
              </a:rPr>
              <a:t>ця</a:t>
            </a:r>
            <a:r>
              <a:rPr lang="ru-RU" sz="1800" b="1" dirty="0">
                <a:highlight>
                  <a:srgbClr val="00FF00"/>
                </a:highlight>
              </a:rPr>
              <a:t> проблема легко </a:t>
            </a:r>
            <a:r>
              <a:rPr lang="ru-RU" sz="1800" b="1" dirty="0" err="1">
                <a:highlight>
                  <a:srgbClr val="00FF00"/>
                </a:highlight>
              </a:rPr>
              <a:t>вирішується</a:t>
            </a:r>
            <a:r>
              <a:rPr lang="ru-RU" sz="1800" dirty="0"/>
              <a:t>. Коли аргумент </a:t>
            </a:r>
            <a:r>
              <a:rPr lang="ru-RU" sz="1800" dirty="0" err="1"/>
              <a:t>передається</a:t>
            </a:r>
            <a:r>
              <a:rPr lang="ru-RU" sz="1800" dirty="0"/>
              <a:t> по </a:t>
            </a:r>
            <a:r>
              <a:rPr lang="ru-RU" sz="1800" dirty="0" err="1"/>
              <a:t>посиланню</a:t>
            </a:r>
            <a:r>
              <a:rPr lang="ru-RU" sz="1800" dirty="0"/>
              <a:t>, то </a:t>
            </a:r>
            <a:r>
              <a:rPr lang="ru-RU" sz="1800" dirty="0" err="1"/>
              <a:t>створюється</a:t>
            </a:r>
            <a:r>
              <a:rPr lang="ru-RU" sz="1800" dirty="0"/>
              <a:t> </a:t>
            </a:r>
            <a:r>
              <a:rPr lang="ru-RU" sz="1800" dirty="0" err="1"/>
              <a:t>посилання</a:t>
            </a:r>
            <a:r>
              <a:rPr lang="ru-RU" sz="1800" dirty="0"/>
              <a:t> на </a:t>
            </a:r>
            <a:r>
              <a:rPr lang="ru-RU" sz="1800" dirty="0" err="1"/>
              <a:t>фактичний</a:t>
            </a:r>
            <a:r>
              <a:rPr lang="ru-RU" sz="1800" dirty="0"/>
              <a:t> аргумент (</a:t>
            </a:r>
            <a:r>
              <a:rPr lang="ru-RU" sz="1800" b="1" dirty="0" err="1">
                <a:highlight>
                  <a:srgbClr val="00FFFF"/>
                </a:highlight>
              </a:rPr>
              <a:t>що</a:t>
            </a:r>
            <a:r>
              <a:rPr lang="ru-RU" sz="1800" b="1" dirty="0">
                <a:highlight>
                  <a:srgbClr val="00FFFF"/>
                </a:highlight>
              </a:rPr>
              <a:t> </a:t>
            </a:r>
            <a:r>
              <a:rPr lang="ru-RU" sz="1800" b="1" dirty="0" err="1">
                <a:highlight>
                  <a:srgbClr val="00FFFF"/>
                </a:highlight>
              </a:rPr>
              <a:t>займає</a:t>
            </a:r>
            <a:r>
              <a:rPr lang="ru-RU" sz="1800" b="1" dirty="0">
                <a:highlight>
                  <a:srgbClr val="00FFFF"/>
                </a:highlight>
              </a:rPr>
              <a:t> </a:t>
            </a:r>
            <a:r>
              <a:rPr lang="ru-RU" sz="1800" b="1" dirty="0" err="1">
                <a:highlight>
                  <a:srgbClr val="00FFFF"/>
                </a:highlight>
              </a:rPr>
              <a:t>мінімальну</a:t>
            </a:r>
            <a:r>
              <a:rPr lang="ru-RU" sz="1800" b="1" dirty="0">
                <a:highlight>
                  <a:srgbClr val="00FFFF"/>
                </a:highlight>
              </a:rPr>
              <a:t> </a:t>
            </a:r>
            <a:r>
              <a:rPr lang="ru-RU" sz="1800" b="1" dirty="0" err="1">
                <a:highlight>
                  <a:srgbClr val="00FFFF"/>
                </a:highlight>
              </a:rPr>
              <a:t>кількість</a:t>
            </a:r>
            <a:r>
              <a:rPr lang="ru-RU" sz="1800" b="1" dirty="0">
                <a:highlight>
                  <a:srgbClr val="00FFFF"/>
                </a:highlight>
              </a:rPr>
              <a:t> часу для </a:t>
            </a:r>
            <a:r>
              <a:rPr lang="ru-RU" sz="1800" b="1" dirty="0" err="1">
                <a:highlight>
                  <a:srgbClr val="00FFFF"/>
                </a:highlight>
              </a:rPr>
              <a:t>виконання</a:t>
            </a:r>
            <a:r>
              <a:rPr lang="ru-RU" sz="1800" dirty="0"/>
              <a:t>), і </a:t>
            </a:r>
            <a:r>
              <a:rPr lang="ru-RU" sz="1800" b="1" dirty="0" err="1">
                <a:highlight>
                  <a:srgbClr val="00FF00"/>
                </a:highlight>
              </a:rPr>
              <a:t>ніякого</a:t>
            </a:r>
            <a:r>
              <a:rPr lang="ru-RU" sz="1800" b="1" dirty="0">
                <a:highlight>
                  <a:srgbClr val="00FF00"/>
                </a:highlight>
              </a:rPr>
              <a:t> </a:t>
            </a:r>
            <a:r>
              <a:rPr lang="ru-RU" sz="1800" b="1" dirty="0" err="1">
                <a:highlight>
                  <a:srgbClr val="00FF00"/>
                </a:highlight>
              </a:rPr>
              <a:t>копіювання</a:t>
            </a:r>
            <a:r>
              <a:rPr lang="ru-RU" sz="1800" b="1" dirty="0">
                <a:highlight>
                  <a:srgbClr val="00FF00"/>
                </a:highlight>
              </a:rPr>
              <a:t> </a:t>
            </a:r>
            <a:r>
              <a:rPr lang="ru-RU" sz="1800" b="1" dirty="0" err="1">
                <a:highlight>
                  <a:srgbClr val="00FF00"/>
                </a:highlight>
              </a:rPr>
              <a:t>значень</a:t>
            </a:r>
            <a:r>
              <a:rPr lang="ru-RU" sz="1800" b="1" dirty="0">
                <a:highlight>
                  <a:srgbClr val="00FF00"/>
                </a:highlight>
              </a:rPr>
              <a:t> не </a:t>
            </a:r>
            <a:r>
              <a:rPr lang="ru-RU" sz="1800" b="1" dirty="0" err="1">
                <a:highlight>
                  <a:srgbClr val="00FF00"/>
                </a:highlight>
              </a:rPr>
              <a:t>відбувається</a:t>
            </a:r>
            <a:r>
              <a:rPr lang="ru-RU" sz="1800" dirty="0"/>
              <a:t>. </a:t>
            </a:r>
            <a:r>
              <a:rPr lang="ru-RU" sz="1800" b="1" dirty="0" err="1">
                <a:highlight>
                  <a:srgbClr val="00FF00"/>
                </a:highlight>
              </a:rPr>
              <a:t>Це</a:t>
            </a:r>
            <a:r>
              <a:rPr lang="ru-RU" sz="1800" b="1" dirty="0">
                <a:highlight>
                  <a:srgbClr val="00FF00"/>
                </a:highlight>
              </a:rPr>
              <a:t> </a:t>
            </a:r>
            <a:r>
              <a:rPr lang="ru-RU" sz="1800" b="1" dirty="0" err="1">
                <a:highlight>
                  <a:srgbClr val="00FF00"/>
                </a:highlight>
              </a:rPr>
              <a:t>дозволяє</a:t>
            </a:r>
            <a:r>
              <a:rPr lang="ru-RU" sz="1800" b="1" dirty="0">
                <a:highlight>
                  <a:srgbClr val="00FF00"/>
                </a:highlight>
              </a:rPr>
              <a:t> </a:t>
            </a:r>
            <a:r>
              <a:rPr lang="ru-RU" sz="1800" b="1" dirty="0" err="1">
                <a:highlight>
                  <a:srgbClr val="00FF00"/>
                </a:highlight>
              </a:rPr>
              <a:t>передавати</a:t>
            </a:r>
            <a:r>
              <a:rPr lang="ru-RU" sz="1800" b="1" dirty="0">
                <a:highlight>
                  <a:srgbClr val="00FF00"/>
                </a:highlight>
              </a:rPr>
              <a:t> </a:t>
            </a:r>
            <a:r>
              <a:rPr lang="ru-RU" sz="1800" b="1" dirty="0" err="1">
                <a:highlight>
                  <a:srgbClr val="00FF00"/>
                </a:highlight>
              </a:rPr>
              <a:t>великі</a:t>
            </a:r>
            <a:r>
              <a:rPr lang="ru-RU" sz="1800" b="1" dirty="0">
                <a:highlight>
                  <a:srgbClr val="00FF00"/>
                </a:highlight>
              </a:rPr>
              <a:t> </a:t>
            </a:r>
            <a:r>
              <a:rPr lang="ru-RU" sz="1800" b="1" dirty="0" err="1">
                <a:highlight>
                  <a:srgbClr val="00FF00"/>
                </a:highlight>
              </a:rPr>
              <a:t>структури</a:t>
            </a:r>
            <a:r>
              <a:rPr lang="ru-RU" sz="1800" b="1" dirty="0">
                <a:highlight>
                  <a:srgbClr val="00FF00"/>
                </a:highlight>
              </a:rPr>
              <a:t> </a:t>
            </a:r>
            <a:r>
              <a:rPr lang="ru-RU" sz="1800" b="1" dirty="0" err="1">
                <a:highlight>
                  <a:srgbClr val="00FF00"/>
                </a:highlight>
              </a:rPr>
              <a:t>або</a:t>
            </a:r>
            <a:r>
              <a:rPr lang="ru-RU" sz="1800" b="1" dirty="0">
                <a:highlight>
                  <a:srgbClr val="00FF00"/>
                </a:highlight>
              </a:rPr>
              <a:t> </a:t>
            </a:r>
            <a:r>
              <a:rPr lang="ru-RU" sz="1800" b="1" dirty="0" err="1">
                <a:highlight>
                  <a:srgbClr val="00FF00"/>
                </a:highlight>
              </a:rPr>
              <a:t>класи</a:t>
            </a:r>
            <a:r>
              <a:rPr lang="ru-RU" sz="1800" b="1" dirty="0">
                <a:highlight>
                  <a:srgbClr val="00FF00"/>
                </a:highlight>
              </a:rPr>
              <a:t> з </a:t>
            </a:r>
            <a:r>
              <a:rPr lang="ru-RU" sz="1800" b="1" dirty="0" err="1">
                <a:highlight>
                  <a:srgbClr val="00FF00"/>
                </a:highlight>
              </a:rPr>
              <a:t>мінімальною</a:t>
            </a:r>
            <a:r>
              <a:rPr lang="ru-RU" sz="1800" b="1" dirty="0">
                <a:highlight>
                  <a:srgbClr val="00FF00"/>
                </a:highlight>
              </a:rPr>
              <a:t> затратою </a:t>
            </a:r>
            <a:r>
              <a:rPr lang="ru-RU" sz="1800" b="1" dirty="0" err="1">
                <a:highlight>
                  <a:srgbClr val="00FF00"/>
                </a:highlight>
              </a:rPr>
              <a:t>ресурсів</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Однак</a:t>
            </a:r>
            <a:r>
              <a:rPr lang="ru-RU" sz="1800" dirty="0"/>
              <a:t> тут </a:t>
            </a:r>
            <a:r>
              <a:rPr lang="ru-RU" sz="1800" dirty="0" err="1"/>
              <a:t>також</a:t>
            </a:r>
            <a:r>
              <a:rPr lang="ru-RU" sz="1800" dirty="0"/>
              <a:t> </a:t>
            </a:r>
            <a:r>
              <a:rPr lang="ru-RU" sz="1800" dirty="0" err="1"/>
              <a:t>можуть</a:t>
            </a:r>
            <a:r>
              <a:rPr lang="ru-RU" sz="1800" dirty="0"/>
              <a:t> </a:t>
            </a:r>
            <a:r>
              <a:rPr lang="ru-RU" sz="1800" dirty="0" err="1"/>
              <a:t>виникнути</a:t>
            </a:r>
            <a:r>
              <a:rPr lang="ru-RU" sz="1800" dirty="0"/>
              <a:t> </a:t>
            </a:r>
            <a:r>
              <a:rPr lang="ru-RU" sz="1800" dirty="0" err="1"/>
              <a:t>потенційні</a:t>
            </a:r>
            <a:r>
              <a:rPr lang="ru-RU" sz="1800" dirty="0"/>
              <a:t> </a:t>
            </a:r>
            <a:r>
              <a:rPr lang="ru-RU" sz="1800" dirty="0" err="1"/>
              <a:t>проблеми</a:t>
            </a:r>
            <a:r>
              <a:rPr lang="ru-RU" sz="1800" dirty="0"/>
              <a:t>. </a:t>
            </a:r>
            <a:r>
              <a:rPr lang="ru-RU" sz="1800" b="1" dirty="0" err="1">
                <a:highlight>
                  <a:srgbClr val="FFFF00"/>
                </a:highlight>
              </a:rPr>
              <a:t>Посилання</a:t>
            </a:r>
            <a:r>
              <a:rPr lang="ru-RU" sz="1800" b="1" dirty="0">
                <a:highlight>
                  <a:srgbClr val="FFFF00"/>
                </a:highlight>
              </a:rPr>
              <a:t> </a:t>
            </a:r>
            <a:r>
              <a:rPr lang="ru-RU" sz="1800" b="1" dirty="0" err="1">
                <a:highlight>
                  <a:srgbClr val="FFFF00"/>
                </a:highlight>
              </a:rPr>
              <a:t>дозволяють</a:t>
            </a:r>
            <a:r>
              <a:rPr lang="ru-RU" sz="1800" b="1" dirty="0">
                <a:highlight>
                  <a:srgbClr val="FFFF00"/>
                </a:highlight>
              </a:rPr>
              <a:t> </a:t>
            </a:r>
            <a:r>
              <a:rPr lang="ru-RU" sz="1800" b="1" dirty="0" err="1">
                <a:highlight>
                  <a:srgbClr val="FFFF00"/>
                </a:highlight>
              </a:rPr>
              <a:t>функції</a:t>
            </a:r>
            <a:r>
              <a:rPr lang="ru-RU" sz="1800" b="1" dirty="0">
                <a:highlight>
                  <a:srgbClr val="FFFF00"/>
                </a:highlight>
              </a:rPr>
              <a:t> </a:t>
            </a:r>
            <a:r>
              <a:rPr lang="ru-RU" sz="1800" b="1" dirty="0" err="1">
                <a:highlight>
                  <a:srgbClr val="FFFF00"/>
                </a:highlight>
              </a:rPr>
              <a:t>змінювати</a:t>
            </a:r>
            <a:r>
              <a:rPr lang="ru-RU" sz="1800" b="1" dirty="0">
                <a:highlight>
                  <a:srgbClr val="FFFF00"/>
                </a:highlight>
              </a:rPr>
              <a:t> </a:t>
            </a:r>
            <a:r>
              <a:rPr lang="ru-RU" sz="1800" b="1" dirty="0" err="1">
                <a:highlight>
                  <a:srgbClr val="FFFF00"/>
                </a:highlight>
              </a:rPr>
              <a:t>значення</a:t>
            </a:r>
            <a:r>
              <a:rPr lang="ru-RU" sz="1800" b="1" dirty="0">
                <a:highlight>
                  <a:srgbClr val="FFFF00"/>
                </a:highlight>
              </a:rPr>
              <a:t> </a:t>
            </a:r>
            <a:r>
              <a:rPr lang="ru-RU" sz="1800" b="1" dirty="0" err="1">
                <a:highlight>
                  <a:srgbClr val="FFFF00"/>
                </a:highlight>
              </a:rPr>
              <a:t>аргументів</a:t>
            </a:r>
            <a:r>
              <a:rPr lang="ru-RU" sz="1800" b="1" dirty="0">
                <a:highlight>
                  <a:srgbClr val="FFFF00"/>
                </a:highlight>
              </a:rPr>
              <a:t> </a:t>
            </a:r>
            <a:r>
              <a:rPr lang="ru-RU" sz="1800" b="1" dirty="0" err="1">
                <a:highlight>
                  <a:srgbClr val="FFFF00"/>
                </a:highlight>
              </a:rPr>
              <a:t>напряму</a:t>
            </a:r>
            <a:r>
              <a:rPr lang="ru-RU" sz="1800" b="1" dirty="0">
                <a:highlight>
                  <a:srgbClr val="FFFF00"/>
                </a:highlight>
              </a:rPr>
              <a:t>, </a:t>
            </a:r>
            <a:r>
              <a:rPr lang="ru-RU" sz="1800" b="1" dirty="0" err="1">
                <a:highlight>
                  <a:srgbClr val="FFFF00"/>
                </a:highlight>
              </a:rPr>
              <a:t>що</a:t>
            </a:r>
            <a:r>
              <a:rPr lang="ru-RU" sz="1800" b="1" dirty="0">
                <a:highlight>
                  <a:srgbClr val="FFFF00"/>
                </a:highlight>
              </a:rPr>
              <a:t> </a:t>
            </a:r>
            <a:r>
              <a:rPr lang="ru-RU" sz="1800" b="1" dirty="0" err="1">
                <a:highlight>
                  <a:srgbClr val="FFFF00"/>
                </a:highlight>
              </a:rPr>
              <a:t>небажано</a:t>
            </a:r>
            <a:r>
              <a:rPr lang="ru-RU" sz="1800" b="1" dirty="0">
                <a:highlight>
                  <a:srgbClr val="FFFF00"/>
                </a:highlight>
              </a:rPr>
              <a:t>, </a:t>
            </a:r>
            <a:r>
              <a:rPr lang="ru-RU" sz="1800" b="1" dirty="0" err="1">
                <a:highlight>
                  <a:srgbClr val="FFFF00"/>
                </a:highlight>
              </a:rPr>
              <a:t>якщо</a:t>
            </a:r>
            <a:r>
              <a:rPr lang="ru-RU" sz="1800" b="1" dirty="0">
                <a:highlight>
                  <a:srgbClr val="FFFF00"/>
                </a:highlight>
              </a:rPr>
              <a:t> ми </a:t>
            </a:r>
            <a:r>
              <a:rPr lang="ru-RU" sz="1800" b="1" dirty="0" err="1">
                <a:highlight>
                  <a:srgbClr val="FFFF00"/>
                </a:highlight>
              </a:rPr>
              <a:t>хочемо</a:t>
            </a:r>
            <a:r>
              <a:rPr lang="ru-RU" sz="1800" b="1" dirty="0">
                <a:highlight>
                  <a:srgbClr val="FFFF00"/>
                </a:highlight>
              </a:rPr>
              <a:t>, </a:t>
            </a:r>
            <a:r>
              <a:rPr lang="ru-RU" sz="1800" b="1" dirty="0" err="1">
                <a:highlight>
                  <a:srgbClr val="FFFF00"/>
                </a:highlight>
              </a:rPr>
              <a:t>щоб</a:t>
            </a:r>
            <a:r>
              <a:rPr lang="ru-RU" sz="1800" b="1" dirty="0">
                <a:highlight>
                  <a:srgbClr val="FFFF00"/>
                </a:highlight>
              </a:rPr>
              <a:t> аргумент </a:t>
            </a:r>
            <a:r>
              <a:rPr lang="ru-RU" sz="1800" b="1" dirty="0" err="1">
                <a:highlight>
                  <a:srgbClr val="FFFF00"/>
                </a:highlight>
              </a:rPr>
              <a:t>був</a:t>
            </a:r>
            <a:r>
              <a:rPr lang="ru-RU" sz="1800" b="1" dirty="0">
                <a:highlight>
                  <a:srgbClr val="FFFF00"/>
                </a:highlight>
              </a:rPr>
              <a:t> </a:t>
            </a:r>
            <a:r>
              <a:rPr lang="ru-RU" sz="1800" b="1" dirty="0" err="1">
                <a:highlight>
                  <a:srgbClr val="FFFF00"/>
                </a:highlight>
              </a:rPr>
              <a:t>доступний</a:t>
            </a:r>
            <a:r>
              <a:rPr lang="ru-RU" sz="1800" b="1" dirty="0">
                <a:highlight>
                  <a:srgbClr val="FFFF00"/>
                </a:highlight>
              </a:rPr>
              <a:t> </a:t>
            </a:r>
            <a:r>
              <a:rPr lang="ru-RU" sz="1800" b="1" dirty="0" err="1">
                <a:highlight>
                  <a:srgbClr val="FFFF00"/>
                </a:highlight>
              </a:rPr>
              <a:t>тільки</a:t>
            </a:r>
            <a:r>
              <a:rPr lang="ru-RU" sz="1800" b="1" dirty="0">
                <a:highlight>
                  <a:srgbClr val="FFFF00"/>
                </a:highlight>
              </a:rPr>
              <a:t> для </a:t>
            </a:r>
            <a:r>
              <a:rPr lang="ru-RU" sz="1800" b="1" dirty="0" err="1">
                <a:highlight>
                  <a:srgbClr val="FFFF00"/>
                </a:highlight>
              </a:rPr>
              <a:t>читання</a:t>
            </a:r>
            <a:r>
              <a:rPr lang="ru-RU" sz="1800" dirty="0"/>
              <a:t>. Коли ми </a:t>
            </a:r>
            <a:r>
              <a:rPr lang="ru-RU" sz="1800" dirty="0" err="1"/>
              <a:t>знаємо</a:t>
            </a:r>
            <a:r>
              <a:rPr lang="ru-RU" sz="1800" dirty="0"/>
              <a:t>, </a:t>
            </a:r>
            <a:r>
              <a:rPr lang="ru-RU" sz="1800" dirty="0" err="1"/>
              <a:t>що</a:t>
            </a:r>
            <a:r>
              <a:rPr lang="ru-RU" sz="1800" dirty="0"/>
              <a:t> </a:t>
            </a:r>
            <a:r>
              <a:rPr lang="ru-RU" sz="1800" dirty="0" err="1"/>
              <a:t>функція</a:t>
            </a:r>
            <a:r>
              <a:rPr lang="ru-RU" sz="1800" dirty="0"/>
              <a:t> не повинна </a:t>
            </a:r>
            <a:r>
              <a:rPr lang="ru-RU" sz="1800" dirty="0" err="1"/>
              <a:t>змінювати</a:t>
            </a:r>
            <a:r>
              <a:rPr lang="ru-RU" sz="1800" dirty="0"/>
              <a:t> </a:t>
            </a:r>
            <a:r>
              <a:rPr lang="ru-RU" sz="1800" dirty="0" err="1"/>
              <a:t>значення</a:t>
            </a:r>
            <a:r>
              <a:rPr lang="ru-RU" sz="1800" dirty="0"/>
              <a:t> аргументу, але не </a:t>
            </a:r>
            <a:r>
              <a:rPr lang="ru-RU" sz="1800" dirty="0" err="1"/>
              <a:t>хочемо</a:t>
            </a:r>
            <a:r>
              <a:rPr lang="ru-RU" sz="1800" dirty="0"/>
              <a:t> </a:t>
            </a:r>
            <a:r>
              <a:rPr lang="ru-RU" sz="1800" dirty="0" err="1"/>
              <a:t>використовувати</a:t>
            </a:r>
            <a:r>
              <a:rPr lang="ru-RU" sz="1800" dirty="0"/>
              <a:t> передачу по </a:t>
            </a:r>
            <a:r>
              <a:rPr lang="ru-RU" sz="1800" dirty="0" err="1"/>
              <a:t>значенню</a:t>
            </a:r>
            <a:r>
              <a:rPr lang="ru-RU" sz="1800" dirty="0"/>
              <a:t>, </a:t>
            </a:r>
            <a:r>
              <a:rPr lang="ru-RU" sz="1800" dirty="0" err="1"/>
              <a:t>кращим</a:t>
            </a:r>
            <a:r>
              <a:rPr lang="ru-RU" sz="1800" dirty="0"/>
              <a:t> </a:t>
            </a:r>
            <a:r>
              <a:rPr lang="ru-RU" sz="1800" dirty="0" err="1"/>
              <a:t>рішенням</a:t>
            </a:r>
            <a:r>
              <a:rPr lang="ru-RU" sz="1800" dirty="0"/>
              <a:t> буде </a:t>
            </a:r>
            <a:r>
              <a:rPr lang="ru-RU" sz="1800" dirty="0" err="1"/>
              <a:t>використовувати</a:t>
            </a:r>
            <a:r>
              <a:rPr lang="ru-RU" sz="1800" dirty="0"/>
              <a:t> </a:t>
            </a:r>
            <a:r>
              <a:rPr lang="ru-RU" sz="1800" b="1" dirty="0">
                <a:highlight>
                  <a:srgbClr val="00FF00"/>
                </a:highlight>
              </a:rPr>
              <a:t>передачу по константному </a:t>
            </a:r>
            <a:r>
              <a:rPr lang="ru-RU" sz="1800" b="1" dirty="0" err="1">
                <a:highlight>
                  <a:srgbClr val="00FF00"/>
                </a:highlight>
              </a:rPr>
              <a:t>посиланню</a:t>
            </a:r>
            <a:r>
              <a:rPr lang="ru-RU" sz="1800" dirty="0"/>
              <a:t>.</a:t>
            </a:r>
            <a:endParaRPr lang="uk-UA" sz="1800" dirty="0"/>
          </a:p>
        </p:txBody>
      </p:sp>
    </p:spTree>
    <p:extLst>
      <p:ext uri="{BB962C8B-B14F-4D97-AF65-F5344CB8AC3E}">
        <p14:creationId xmlns:p14="http://schemas.microsoft.com/office/powerpoint/2010/main" val="6600475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Передача по константному посиланню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Ви вже знаєте, що константне посилання — це посилання на змінну, значення якої змінити через це ж посилання ніяк не вийде</a:t>
            </a:r>
            <a:r>
              <a:rPr lang="uk-UA" sz="1800" dirty="0"/>
              <a:t>. Отже, якщо ми використовуємо константне посилання в якості параметру, то отримуємо 100% гарантію того, що функція не змінить аргумент!</a:t>
            </a:r>
          </a:p>
        </p:txBody>
      </p:sp>
      <p:pic>
        <p:nvPicPr>
          <p:cNvPr id="5" name="Рисунок 4">
            <a:extLst>
              <a:ext uri="{FF2B5EF4-FFF2-40B4-BE49-F238E27FC236}">
                <a16:creationId xmlns:a16="http://schemas.microsoft.com/office/drawing/2014/main" id="{5A2EDBA2-6EAD-4203-9527-E3BBB1CBB11F}"/>
              </a:ext>
            </a:extLst>
          </p:cNvPr>
          <p:cNvPicPr>
            <a:picLocks noChangeAspect="1"/>
          </p:cNvPicPr>
          <p:nvPr/>
        </p:nvPicPr>
        <p:blipFill>
          <a:blip r:embed="rId2"/>
          <a:stretch>
            <a:fillRect/>
          </a:stretch>
        </p:blipFill>
        <p:spPr>
          <a:xfrm>
            <a:off x="1263568" y="2200448"/>
            <a:ext cx="9664861" cy="1657397"/>
          </a:xfrm>
          <a:prstGeom prst="rect">
            <a:avLst/>
          </a:prstGeom>
        </p:spPr>
      </p:pic>
    </p:spTree>
    <p:extLst>
      <p:ext uri="{BB962C8B-B14F-4D97-AF65-F5344CB8AC3E}">
        <p14:creationId xmlns:p14="http://schemas.microsoft.com/office/powerpoint/2010/main" val="5395672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Передача по константному посиланню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Використання </a:t>
            </a:r>
            <a:r>
              <a:rPr lang="en-US" sz="1800" b="1" dirty="0">
                <a:highlight>
                  <a:srgbClr val="00FF00"/>
                </a:highlight>
              </a:rPr>
              <a:t>const </a:t>
            </a:r>
            <a:r>
              <a:rPr lang="uk-UA" sz="1800" b="1" dirty="0">
                <a:highlight>
                  <a:srgbClr val="00FF00"/>
                </a:highlight>
              </a:rPr>
              <a:t>корисне з наступних причин</a:t>
            </a:r>
            <a:r>
              <a:rPr lang="uk-UA" sz="1800" dirty="0"/>
              <a:t>:</a:t>
            </a:r>
          </a:p>
          <a:p>
            <a:pPr marL="540000" indent="360000">
              <a:lnSpc>
                <a:spcPct val="150000"/>
              </a:lnSpc>
              <a:spcBef>
                <a:spcPts val="0"/>
              </a:spcBef>
              <a:buNone/>
            </a:pPr>
            <a:r>
              <a:rPr lang="uk-UA" sz="1800" dirty="0"/>
              <a:t>   Ми отримуємо гарантію від компілятора, що значення, які не повинні бути змінені — не зміняться (компілятор </a:t>
            </a:r>
            <a:r>
              <a:rPr lang="uk-UA" sz="1800" dirty="0" err="1"/>
              <a:t>видасть</a:t>
            </a:r>
            <a:r>
              <a:rPr lang="uk-UA" sz="1800" dirty="0"/>
              <a:t> помилку, якщо ми спробуємо зробити щось подібне тому, що було у вищенаведеному прикладі).</a:t>
            </a:r>
          </a:p>
          <a:p>
            <a:pPr marL="540000" indent="360000">
              <a:lnSpc>
                <a:spcPct val="150000"/>
              </a:lnSpc>
              <a:spcBef>
                <a:spcPts val="0"/>
              </a:spcBef>
              <a:buNone/>
            </a:pPr>
            <a:r>
              <a:rPr lang="uk-UA" sz="1800" dirty="0"/>
              <a:t>   Програміст, </a:t>
            </a:r>
            <a:r>
              <a:rPr lang="uk-UA" sz="1800" dirty="0" err="1"/>
              <a:t>бачачи</a:t>
            </a:r>
            <a:r>
              <a:rPr lang="uk-UA" sz="1800" dirty="0"/>
              <a:t> </a:t>
            </a:r>
            <a:r>
              <a:rPr lang="en-US" sz="1800" dirty="0">
                <a:solidFill>
                  <a:schemeClr val="accent5">
                    <a:lumMod val="75000"/>
                  </a:schemeClr>
                </a:solidFill>
                <a:latin typeface="Consolas" panose="020B0609020204030204" pitchFamily="49" charset="0"/>
              </a:rPr>
              <a:t>const</a:t>
            </a:r>
            <a:r>
              <a:rPr lang="en-US" sz="1800" dirty="0"/>
              <a:t>, </a:t>
            </a:r>
            <a:r>
              <a:rPr lang="uk-UA" sz="1800" dirty="0"/>
              <a:t>розуміє, що функція не змінить значення аргументу. Це може допомогти при </a:t>
            </a:r>
            <a:r>
              <a:rPr lang="uk-UA" sz="1800" dirty="0" err="1"/>
              <a:t>відлагодженні</a:t>
            </a:r>
            <a:r>
              <a:rPr lang="uk-UA" sz="1800" dirty="0"/>
              <a:t> програми.</a:t>
            </a:r>
          </a:p>
          <a:p>
            <a:pPr marL="540000" indent="360000">
              <a:lnSpc>
                <a:spcPct val="150000"/>
              </a:lnSpc>
              <a:spcBef>
                <a:spcPts val="0"/>
              </a:spcBef>
              <a:buNone/>
            </a:pPr>
            <a:r>
              <a:rPr lang="uk-UA" sz="1800" dirty="0"/>
              <a:t>   Ми не можемо передати константний аргумент в неконстантне посилання-параметр. </a:t>
            </a:r>
            <a:r>
              <a:rPr lang="uk-UA" sz="1800" b="1" dirty="0">
                <a:highlight>
                  <a:srgbClr val="FFFF00"/>
                </a:highlight>
              </a:rPr>
              <a:t>Використання константного параметру гарантує, що ми зможемо передавати як неконстантні, так і константні аргументи в функцію</a:t>
            </a:r>
            <a:r>
              <a:rPr lang="uk-UA" sz="1800" dirty="0"/>
              <a:t>.</a:t>
            </a:r>
          </a:p>
          <a:p>
            <a:pPr marL="540000" indent="360000">
              <a:lnSpc>
                <a:spcPct val="150000"/>
              </a:lnSpc>
              <a:spcBef>
                <a:spcPts val="0"/>
              </a:spcBef>
              <a:buNone/>
            </a:pPr>
            <a:r>
              <a:rPr lang="uk-UA" sz="1800" b="1" dirty="0">
                <a:highlight>
                  <a:srgbClr val="FFFF00"/>
                </a:highlight>
              </a:rPr>
              <a:t>   Константні посилання можуть приймати будь-які типи аргументів</a:t>
            </a:r>
            <a:r>
              <a:rPr lang="uk-UA" sz="1800" dirty="0"/>
              <a:t>, включаючи </a:t>
            </a:r>
            <a:r>
              <a:rPr lang="en-US" sz="1800" dirty="0"/>
              <a:t>l-values, </a:t>
            </a:r>
            <a:r>
              <a:rPr lang="uk-UA" sz="1800" dirty="0"/>
              <a:t>константні </a:t>
            </a:r>
            <a:r>
              <a:rPr lang="en-US" sz="1800" dirty="0"/>
              <a:t>l-values ​​</a:t>
            </a:r>
            <a:r>
              <a:rPr lang="uk-UA" sz="1800" dirty="0"/>
              <a:t>і </a:t>
            </a:r>
            <a:r>
              <a:rPr lang="en-US" sz="1800" dirty="0" err="1"/>
              <a:t>r-values</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Правило: При передачі аргументів по посиланню завжди використовуйте константні посилання, якщо вам не потрібно, щоб функція змінювала значення аргументів.</a:t>
            </a:r>
          </a:p>
        </p:txBody>
      </p:sp>
    </p:spTree>
    <p:extLst>
      <p:ext uri="{BB962C8B-B14F-4D97-AF65-F5344CB8AC3E}">
        <p14:creationId xmlns:p14="http://schemas.microsoft.com/office/powerpoint/2010/main" val="21267359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Плюси</a:t>
            </a:r>
            <a:r>
              <a:rPr lang="ru-RU" b="1" dirty="0"/>
              <a:t> і </a:t>
            </a:r>
            <a:r>
              <a:rPr lang="ru-RU" b="1" dirty="0" err="1"/>
              <a:t>мінуси</a:t>
            </a:r>
            <a:r>
              <a:rPr lang="ru-RU" b="1" dirty="0"/>
              <a:t> </a:t>
            </a:r>
            <a:r>
              <a:rPr lang="ru-RU" b="1" dirty="0" err="1"/>
              <a:t>передачі</a:t>
            </a:r>
            <a:r>
              <a:rPr lang="ru-RU" b="1" dirty="0"/>
              <a:t> по </a:t>
            </a:r>
            <a:r>
              <a:rPr lang="ru-RU" b="1" dirty="0" err="1"/>
              <a:t>посиланню</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Плюси</a:t>
            </a:r>
            <a:r>
              <a:rPr lang="ru-RU" sz="1800" b="1" dirty="0">
                <a:highlight>
                  <a:srgbClr val="00FF00"/>
                </a:highlight>
              </a:rPr>
              <a:t> </a:t>
            </a:r>
            <a:r>
              <a:rPr lang="ru-RU" sz="1800" b="1" dirty="0" err="1">
                <a:highlight>
                  <a:srgbClr val="00FF00"/>
                </a:highlight>
              </a:rPr>
              <a:t>передачі</a:t>
            </a:r>
            <a:r>
              <a:rPr lang="ru-RU" sz="1800" b="1" dirty="0">
                <a:highlight>
                  <a:srgbClr val="00FF00"/>
                </a:highlight>
              </a:rPr>
              <a:t> по </a:t>
            </a:r>
            <a:r>
              <a:rPr lang="ru-RU" sz="1800" b="1" dirty="0" err="1">
                <a:highlight>
                  <a:srgbClr val="00FF00"/>
                </a:highlight>
              </a:rPr>
              <a:t>посиланню</a:t>
            </a:r>
            <a:r>
              <a:rPr lang="ru-RU" sz="1800" dirty="0"/>
              <a:t>:</a:t>
            </a:r>
          </a:p>
          <a:p>
            <a:pPr marL="825750" indent="-285750">
              <a:lnSpc>
                <a:spcPct val="150000"/>
              </a:lnSpc>
              <a:spcBef>
                <a:spcPts val="0"/>
              </a:spcBef>
              <a:buFont typeface="Wingdings" panose="05000000000000000000" pitchFamily="2" charset="2"/>
              <a:buChar char="q"/>
            </a:pPr>
            <a:r>
              <a:rPr lang="ru-RU" sz="1800" dirty="0"/>
              <a:t>   </a:t>
            </a:r>
            <a:r>
              <a:rPr lang="ru-RU" sz="1800" b="1" dirty="0" err="1">
                <a:highlight>
                  <a:srgbClr val="FFFF00"/>
                </a:highlight>
              </a:rPr>
              <a:t>Посилання</a:t>
            </a:r>
            <a:r>
              <a:rPr lang="ru-RU" sz="1800" b="1" dirty="0">
                <a:highlight>
                  <a:srgbClr val="FFFF00"/>
                </a:highlight>
              </a:rPr>
              <a:t> </a:t>
            </a:r>
            <a:r>
              <a:rPr lang="ru-RU" sz="1800" b="1" dirty="0" err="1">
                <a:highlight>
                  <a:srgbClr val="FFFF00"/>
                </a:highlight>
              </a:rPr>
              <a:t>дозволяють</a:t>
            </a:r>
            <a:r>
              <a:rPr lang="ru-RU" sz="1800" b="1" dirty="0">
                <a:highlight>
                  <a:srgbClr val="FFFF00"/>
                </a:highlight>
              </a:rPr>
              <a:t> </a:t>
            </a:r>
            <a:r>
              <a:rPr lang="ru-RU" sz="1800" b="1" dirty="0" err="1">
                <a:highlight>
                  <a:srgbClr val="FFFF00"/>
                </a:highlight>
              </a:rPr>
              <a:t>функції</a:t>
            </a:r>
            <a:r>
              <a:rPr lang="ru-RU" sz="1800" b="1" dirty="0">
                <a:highlight>
                  <a:srgbClr val="FFFF00"/>
                </a:highlight>
              </a:rPr>
              <a:t> </a:t>
            </a:r>
            <a:r>
              <a:rPr lang="ru-RU" sz="1800" b="1" dirty="0" err="1">
                <a:highlight>
                  <a:srgbClr val="FFFF00"/>
                </a:highlight>
              </a:rPr>
              <a:t>змінювати</a:t>
            </a:r>
            <a:r>
              <a:rPr lang="ru-RU" sz="1800" b="1" dirty="0">
                <a:highlight>
                  <a:srgbClr val="FFFF00"/>
                </a:highlight>
              </a:rPr>
              <a:t> </a:t>
            </a:r>
            <a:r>
              <a:rPr lang="ru-RU" sz="1800" b="1" dirty="0" err="1">
                <a:highlight>
                  <a:srgbClr val="FFFF00"/>
                </a:highlight>
              </a:rPr>
              <a:t>значення</a:t>
            </a:r>
            <a:r>
              <a:rPr lang="ru-RU" sz="1800" b="1" dirty="0">
                <a:highlight>
                  <a:srgbClr val="FFFF00"/>
                </a:highlight>
              </a:rPr>
              <a:t> аргументу, </a:t>
            </a:r>
            <a:r>
              <a:rPr lang="ru-RU" sz="1800" b="1" dirty="0" err="1">
                <a:highlight>
                  <a:srgbClr val="FFFF00"/>
                </a:highlight>
              </a:rPr>
              <a:t>що</a:t>
            </a:r>
            <a:r>
              <a:rPr lang="ru-RU" sz="1800" b="1" dirty="0">
                <a:highlight>
                  <a:srgbClr val="FFFF00"/>
                </a:highlight>
              </a:rPr>
              <a:t> </a:t>
            </a:r>
            <a:r>
              <a:rPr lang="ru-RU" sz="1800" b="1" dirty="0" err="1">
                <a:highlight>
                  <a:srgbClr val="FFFF00"/>
                </a:highlight>
              </a:rPr>
              <a:t>іноді</a:t>
            </a:r>
            <a:r>
              <a:rPr lang="ru-RU" sz="1800" b="1" dirty="0">
                <a:highlight>
                  <a:srgbClr val="FFFF00"/>
                </a:highlight>
              </a:rPr>
              <a:t> </a:t>
            </a:r>
            <a:r>
              <a:rPr lang="ru-RU" sz="1800" b="1" dirty="0" err="1">
                <a:highlight>
                  <a:srgbClr val="FFFF00"/>
                </a:highlight>
              </a:rPr>
              <a:t>корисно</a:t>
            </a:r>
            <a:r>
              <a:rPr lang="ru-RU" sz="1800" dirty="0"/>
              <a:t>. В </a:t>
            </a:r>
            <a:r>
              <a:rPr lang="ru-RU" sz="1800" dirty="0" err="1"/>
              <a:t>іншому</a:t>
            </a:r>
            <a:r>
              <a:rPr lang="ru-RU" sz="1800" dirty="0"/>
              <a:t> </a:t>
            </a:r>
            <a:r>
              <a:rPr lang="ru-RU" sz="1800" dirty="0" err="1"/>
              <a:t>випадку</a:t>
            </a:r>
            <a:r>
              <a:rPr lang="ru-RU" sz="1800" dirty="0"/>
              <a:t>, для </a:t>
            </a:r>
            <a:r>
              <a:rPr lang="ru-RU" sz="1800" dirty="0" err="1"/>
              <a:t>гарантії</a:t>
            </a:r>
            <a:r>
              <a:rPr lang="ru-RU" sz="1800" dirty="0"/>
              <a:t> того, </a:t>
            </a:r>
            <a:r>
              <a:rPr lang="ru-RU" sz="1800" dirty="0" err="1"/>
              <a:t>що</a:t>
            </a:r>
            <a:r>
              <a:rPr lang="ru-RU" sz="1800" dirty="0"/>
              <a:t> </a:t>
            </a:r>
            <a:r>
              <a:rPr lang="ru-RU" sz="1800" dirty="0" err="1"/>
              <a:t>функція</a:t>
            </a:r>
            <a:r>
              <a:rPr lang="ru-RU" sz="1800" dirty="0"/>
              <a:t> не </a:t>
            </a:r>
            <a:r>
              <a:rPr lang="ru-RU" sz="1800" dirty="0" err="1"/>
              <a:t>змінить</a:t>
            </a:r>
            <a:r>
              <a:rPr lang="ru-RU" sz="1800" dirty="0"/>
              <a:t> </a:t>
            </a:r>
            <a:r>
              <a:rPr lang="ru-RU" sz="1800" dirty="0" err="1"/>
              <a:t>значення</a:t>
            </a:r>
            <a:r>
              <a:rPr lang="ru-RU" sz="1800" dirty="0"/>
              <a:t> аргументу, </a:t>
            </a:r>
            <a:r>
              <a:rPr lang="ru-RU" sz="1800" b="1" dirty="0" err="1">
                <a:highlight>
                  <a:srgbClr val="00FF00"/>
                </a:highlight>
              </a:rPr>
              <a:t>потрібно</a:t>
            </a:r>
            <a:r>
              <a:rPr lang="ru-RU" sz="1800" b="1" dirty="0">
                <a:highlight>
                  <a:srgbClr val="00FF00"/>
                </a:highlight>
              </a:rPr>
              <a:t> </a:t>
            </a:r>
            <a:r>
              <a:rPr lang="ru-RU" sz="1800" b="1" dirty="0" err="1">
                <a:highlight>
                  <a:srgbClr val="00FF00"/>
                </a:highlight>
              </a:rPr>
              <a:t>використовувати</a:t>
            </a:r>
            <a:r>
              <a:rPr lang="ru-RU" sz="1800" b="1" dirty="0">
                <a:highlight>
                  <a:srgbClr val="00FF00"/>
                </a:highlight>
              </a:rPr>
              <a:t> </a:t>
            </a:r>
            <a:r>
              <a:rPr lang="ru-RU" sz="1800" b="1" dirty="0" err="1">
                <a:highlight>
                  <a:srgbClr val="00FF00"/>
                </a:highlight>
              </a:rPr>
              <a:t>константні</a:t>
            </a:r>
            <a:r>
              <a:rPr lang="ru-RU" sz="1800" b="1" dirty="0">
                <a:highlight>
                  <a:srgbClr val="00FF00"/>
                </a:highlight>
              </a:rPr>
              <a:t> </a:t>
            </a:r>
            <a:r>
              <a:rPr lang="ru-RU" sz="1800" b="1" dirty="0" err="1">
                <a:highlight>
                  <a:srgbClr val="00FF00"/>
                </a:highlight>
              </a:rPr>
              <a:t>посилання</a:t>
            </a:r>
            <a:r>
              <a:rPr lang="ru-RU" sz="1800" dirty="0"/>
              <a:t>.</a:t>
            </a:r>
          </a:p>
          <a:p>
            <a:pPr marL="825750" indent="-285750">
              <a:lnSpc>
                <a:spcPct val="150000"/>
              </a:lnSpc>
              <a:spcBef>
                <a:spcPts val="0"/>
              </a:spcBef>
              <a:buFont typeface="Wingdings" panose="05000000000000000000" pitchFamily="2" charset="2"/>
              <a:buChar char="q"/>
            </a:pPr>
            <a:r>
              <a:rPr lang="ru-RU" sz="1800" dirty="0"/>
              <a:t>   </a:t>
            </a:r>
            <a:r>
              <a:rPr lang="ru-RU" sz="1800" b="1" dirty="0" err="1">
                <a:highlight>
                  <a:srgbClr val="00FFFF"/>
                </a:highlight>
              </a:rPr>
              <a:t>Оскільки</a:t>
            </a:r>
            <a:r>
              <a:rPr lang="ru-RU" sz="1800" b="1" dirty="0">
                <a:highlight>
                  <a:srgbClr val="00FFFF"/>
                </a:highlight>
              </a:rPr>
              <a:t> при </a:t>
            </a:r>
            <a:r>
              <a:rPr lang="ru-RU" sz="1800" b="1" dirty="0" err="1">
                <a:highlight>
                  <a:srgbClr val="00FFFF"/>
                </a:highlight>
              </a:rPr>
              <a:t>передачі</a:t>
            </a:r>
            <a:r>
              <a:rPr lang="ru-RU" sz="1800" b="1" dirty="0">
                <a:highlight>
                  <a:srgbClr val="00FFFF"/>
                </a:highlight>
              </a:rPr>
              <a:t> по </a:t>
            </a:r>
            <a:r>
              <a:rPr lang="ru-RU" sz="1800" b="1" dirty="0" err="1">
                <a:highlight>
                  <a:srgbClr val="00FFFF"/>
                </a:highlight>
              </a:rPr>
              <a:t>посиланню</a:t>
            </a:r>
            <a:r>
              <a:rPr lang="ru-RU" sz="1800" b="1" dirty="0">
                <a:highlight>
                  <a:srgbClr val="00FFFF"/>
                </a:highlight>
              </a:rPr>
              <a:t> </a:t>
            </a:r>
            <a:r>
              <a:rPr lang="ru-RU" sz="1800" b="1" dirty="0" err="1">
                <a:highlight>
                  <a:srgbClr val="00FFFF"/>
                </a:highlight>
              </a:rPr>
              <a:t>копіювання</a:t>
            </a:r>
            <a:r>
              <a:rPr lang="ru-RU" sz="1800" b="1" dirty="0">
                <a:highlight>
                  <a:srgbClr val="00FFFF"/>
                </a:highlight>
              </a:rPr>
              <a:t> </a:t>
            </a:r>
            <a:r>
              <a:rPr lang="ru-RU" sz="1800" b="1" dirty="0" err="1">
                <a:highlight>
                  <a:srgbClr val="00FFFF"/>
                </a:highlight>
              </a:rPr>
              <a:t>аргументів</a:t>
            </a:r>
            <a:r>
              <a:rPr lang="ru-RU" sz="1800" b="1" dirty="0">
                <a:highlight>
                  <a:srgbClr val="00FFFF"/>
                </a:highlight>
              </a:rPr>
              <a:t> не </a:t>
            </a:r>
            <a:r>
              <a:rPr lang="ru-RU" sz="1800" b="1" dirty="0" err="1">
                <a:highlight>
                  <a:srgbClr val="00FFFF"/>
                </a:highlight>
              </a:rPr>
              <a:t>відбувається</a:t>
            </a:r>
            <a:r>
              <a:rPr lang="ru-RU" sz="1800" b="1" dirty="0">
                <a:highlight>
                  <a:srgbClr val="00FFFF"/>
                </a:highlight>
              </a:rPr>
              <a:t>, то </a:t>
            </a:r>
            <a:r>
              <a:rPr lang="ru-RU" sz="1800" b="1" dirty="0" err="1">
                <a:highlight>
                  <a:srgbClr val="00FFFF"/>
                </a:highlight>
              </a:rPr>
              <a:t>цей</a:t>
            </a:r>
            <a:r>
              <a:rPr lang="ru-RU" sz="1800" b="1" dirty="0">
                <a:highlight>
                  <a:srgbClr val="00FFFF"/>
                </a:highlight>
              </a:rPr>
              <a:t> </a:t>
            </a:r>
            <a:r>
              <a:rPr lang="ru-RU" sz="1800" b="1" dirty="0" err="1">
                <a:highlight>
                  <a:srgbClr val="00FFFF"/>
                </a:highlight>
              </a:rPr>
              <a:t>спосіб</a:t>
            </a:r>
            <a:r>
              <a:rPr lang="ru-RU" sz="1800" b="1" dirty="0">
                <a:highlight>
                  <a:srgbClr val="00FFFF"/>
                </a:highlight>
              </a:rPr>
              <a:t> </a:t>
            </a:r>
            <a:r>
              <a:rPr lang="ru-RU" sz="1800" b="1" dirty="0" err="1">
                <a:highlight>
                  <a:srgbClr val="00FFFF"/>
                </a:highlight>
              </a:rPr>
              <a:t>набагато</a:t>
            </a:r>
            <a:r>
              <a:rPr lang="ru-RU" sz="1800" b="1" dirty="0">
                <a:highlight>
                  <a:srgbClr val="00FFFF"/>
                </a:highlight>
              </a:rPr>
              <a:t> </a:t>
            </a:r>
            <a:r>
              <a:rPr lang="ru-RU" sz="1800" b="1" dirty="0" err="1">
                <a:highlight>
                  <a:srgbClr val="00FFFF"/>
                </a:highlight>
              </a:rPr>
              <a:t>ефективніший</a:t>
            </a:r>
            <a:r>
              <a:rPr lang="ru-RU" sz="1800" b="1" dirty="0">
                <a:highlight>
                  <a:srgbClr val="00FFFF"/>
                </a:highlight>
              </a:rPr>
              <a:t> і </a:t>
            </a:r>
            <a:r>
              <a:rPr lang="ru-RU" sz="1800" b="1" dirty="0" err="1">
                <a:highlight>
                  <a:srgbClr val="00FFFF"/>
                </a:highlight>
              </a:rPr>
              <a:t>швидший</a:t>
            </a:r>
            <a:r>
              <a:rPr lang="ru-RU" sz="1800" b="1" dirty="0">
                <a:highlight>
                  <a:srgbClr val="00FFFF"/>
                </a:highlight>
              </a:rPr>
              <a:t> за передачу по </a:t>
            </a:r>
            <a:r>
              <a:rPr lang="ru-RU" sz="1800" b="1" dirty="0" err="1">
                <a:highlight>
                  <a:srgbClr val="00FFFF"/>
                </a:highlight>
              </a:rPr>
              <a:t>значенню</a:t>
            </a:r>
            <a:r>
              <a:rPr lang="ru-RU" sz="1800" b="1" dirty="0">
                <a:highlight>
                  <a:srgbClr val="00FFFF"/>
                </a:highlight>
              </a:rPr>
              <a:t>, особливо при </a:t>
            </a:r>
            <a:r>
              <a:rPr lang="ru-RU" sz="1800" b="1" dirty="0" err="1">
                <a:highlight>
                  <a:srgbClr val="00FFFF"/>
                </a:highlight>
              </a:rPr>
              <a:t>роботі</a:t>
            </a:r>
            <a:r>
              <a:rPr lang="ru-RU" sz="1800" b="1" dirty="0">
                <a:highlight>
                  <a:srgbClr val="00FFFF"/>
                </a:highlight>
              </a:rPr>
              <a:t> з великими структурами </a:t>
            </a:r>
            <a:r>
              <a:rPr lang="ru-RU" sz="1800" b="1" dirty="0" err="1">
                <a:highlight>
                  <a:srgbClr val="00FFFF"/>
                </a:highlight>
              </a:rPr>
              <a:t>або</a:t>
            </a:r>
            <a:r>
              <a:rPr lang="ru-RU" sz="1800" b="1" dirty="0">
                <a:highlight>
                  <a:srgbClr val="00FFFF"/>
                </a:highlight>
              </a:rPr>
              <a:t> </a:t>
            </a:r>
            <a:r>
              <a:rPr lang="ru-RU" sz="1800" b="1" dirty="0" err="1">
                <a:highlight>
                  <a:srgbClr val="00FFFF"/>
                </a:highlight>
              </a:rPr>
              <a:t>класами</a:t>
            </a:r>
            <a:r>
              <a:rPr lang="ru-RU" sz="1800" dirty="0"/>
              <a:t>.</a:t>
            </a:r>
          </a:p>
          <a:p>
            <a:pPr marL="825750" indent="-285750">
              <a:lnSpc>
                <a:spcPct val="150000"/>
              </a:lnSpc>
              <a:spcBef>
                <a:spcPts val="0"/>
              </a:spcBef>
              <a:buFont typeface="Wingdings" panose="05000000000000000000" pitchFamily="2" charset="2"/>
              <a:buChar char="q"/>
            </a:pPr>
            <a:r>
              <a:rPr lang="ru-RU" sz="1800" dirty="0"/>
              <a:t>   </a:t>
            </a:r>
            <a:r>
              <a:rPr lang="ru-RU" sz="1800" dirty="0" err="1"/>
              <a:t>Посилання</a:t>
            </a:r>
            <a:r>
              <a:rPr lang="ru-RU" sz="1800" dirty="0"/>
              <a:t> </a:t>
            </a:r>
            <a:r>
              <a:rPr lang="ru-RU" sz="1800" dirty="0" err="1"/>
              <a:t>можуть</a:t>
            </a:r>
            <a:r>
              <a:rPr lang="ru-RU" sz="1800" dirty="0"/>
              <a:t> </a:t>
            </a:r>
            <a:r>
              <a:rPr lang="ru-RU" sz="1800" dirty="0" err="1"/>
              <a:t>використовуватися</a:t>
            </a:r>
            <a:r>
              <a:rPr lang="ru-RU" sz="1800" dirty="0"/>
              <a:t> для </a:t>
            </a:r>
            <a:r>
              <a:rPr lang="ru-RU" sz="1800" b="1" dirty="0" err="1">
                <a:highlight>
                  <a:srgbClr val="FFFF00"/>
                </a:highlight>
              </a:rPr>
              <a:t>повернення</a:t>
            </a:r>
            <a:r>
              <a:rPr lang="ru-RU" sz="1800" b="1" dirty="0">
                <a:highlight>
                  <a:srgbClr val="FFFF00"/>
                </a:highlight>
              </a:rPr>
              <a:t> </a:t>
            </a:r>
            <a:r>
              <a:rPr lang="ru-RU" sz="1800" b="1" dirty="0" err="1">
                <a:highlight>
                  <a:srgbClr val="FFFF00"/>
                </a:highlight>
              </a:rPr>
              <a:t>відразу</a:t>
            </a:r>
            <a:r>
              <a:rPr lang="ru-RU" sz="1800" b="1" dirty="0">
                <a:highlight>
                  <a:srgbClr val="FFFF00"/>
                </a:highlight>
              </a:rPr>
              <a:t> </a:t>
            </a:r>
            <a:r>
              <a:rPr lang="ru-RU" sz="1800" b="1" dirty="0" err="1">
                <a:highlight>
                  <a:srgbClr val="FFFF00"/>
                </a:highlight>
              </a:rPr>
              <a:t>декількох</a:t>
            </a:r>
            <a:r>
              <a:rPr lang="ru-RU" sz="1800" b="1" dirty="0">
                <a:highlight>
                  <a:srgbClr val="FFFF00"/>
                </a:highlight>
              </a:rPr>
              <a:t> </a:t>
            </a:r>
            <a:r>
              <a:rPr lang="ru-RU" sz="1800" b="1" dirty="0" err="1">
                <a:highlight>
                  <a:srgbClr val="FFFF00"/>
                </a:highlight>
              </a:rPr>
              <a:t>значень</a:t>
            </a:r>
            <a:r>
              <a:rPr lang="ru-RU" sz="1800" b="1" dirty="0">
                <a:highlight>
                  <a:srgbClr val="FFFF00"/>
                </a:highlight>
              </a:rPr>
              <a:t> з </a:t>
            </a:r>
            <a:r>
              <a:rPr lang="ru-RU" sz="1800" b="1" dirty="0" err="1">
                <a:highlight>
                  <a:srgbClr val="FFFF00"/>
                </a:highlight>
              </a:rPr>
              <a:t>функції</a:t>
            </a:r>
            <a:r>
              <a:rPr lang="ru-RU" sz="1800" b="1" dirty="0">
                <a:highlight>
                  <a:srgbClr val="FFFF00"/>
                </a:highlight>
              </a:rPr>
              <a:t> </a:t>
            </a:r>
            <a:r>
              <a:rPr lang="ru-RU" sz="1800" dirty="0"/>
              <a:t>(через </a:t>
            </a:r>
            <a:r>
              <a:rPr lang="ru-RU" sz="1800" dirty="0" err="1"/>
              <a:t>параметри</a:t>
            </a:r>
            <a:r>
              <a:rPr lang="ru-RU" sz="1800" dirty="0"/>
              <a:t> </a:t>
            </a:r>
            <a:r>
              <a:rPr lang="ru-RU" sz="1800" dirty="0" err="1"/>
              <a:t>виводу</a:t>
            </a:r>
            <a:r>
              <a:rPr lang="ru-RU" sz="1800" dirty="0"/>
              <a:t>).</a:t>
            </a:r>
            <a:endParaRPr lang="uk-UA" sz="1800" dirty="0"/>
          </a:p>
        </p:txBody>
      </p:sp>
    </p:spTree>
    <p:extLst>
      <p:ext uri="{BB962C8B-B14F-4D97-AF65-F5344CB8AC3E}">
        <p14:creationId xmlns:p14="http://schemas.microsoft.com/office/powerpoint/2010/main" val="3732386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Плюси</a:t>
            </a:r>
            <a:r>
              <a:rPr lang="ru-RU" b="1" dirty="0"/>
              <a:t> і </a:t>
            </a:r>
            <a:r>
              <a:rPr lang="ru-RU" b="1" dirty="0" err="1"/>
              <a:t>мінуси</a:t>
            </a:r>
            <a:r>
              <a:rPr lang="ru-RU" b="1" dirty="0"/>
              <a:t> </a:t>
            </a:r>
            <a:r>
              <a:rPr lang="ru-RU" b="1" dirty="0" err="1"/>
              <a:t>передачі</a:t>
            </a:r>
            <a:r>
              <a:rPr lang="ru-RU" b="1" dirty="0"/>
              <a:t> по </a:t>
            </a:r>
            <a:r>
              <a:rPr lang="ru-RU" b="1" dirty="0" err="1"/>
              <a:t>посиланню</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0000"/>
                </a:highlight>
              </a:rPr>
              <a:t>Мінуси</a:t>
            </a:r>
            <a:r>
              <a:rPr lang="ru-RU" sz="1800" b="1" dirty="0">
                <a:highlight>
                  <a:srgbClr val="FF0000"/>
                </a:highlight>
              </a:rPr>
              <a:t> </a:t>
            </a:r>
            <a:r>
              <a:rPr lang="ru-RU" sz="1800" b="1" dirty="0" err="1">
                <a:highlight>
                  <a:srgbClr val="FF0000"/>
                </a:highlight>
              </a:rPr>
              <a:t>передачі</a:t>
            </a:r>
            <a:r>
              <a:rPr lang="ru-RU" sz="1800" b="1" dirty="0">
                <a:highlight>
                  <a:srgbClr val="FF0000"/>
                </a:highlight>
              </a:rPr>
              <a:t> по </a:t>
            </a:r>
            <a:r>
              <a:rPr lang="ru-RU" sz="1800" b="1" dirty="0" err="1">
                <a:highlight>
                  <a:srgbClr val="FF0000"/>
                </a:highlight>
              </a:rPr>
              <a:t>посиланню</a:t>
            </a:r>
            <a:r>
              <a:rPr lang="ru-RU" sz="1800" dirty="0"/>
              <a:t>:</a:t>
            </a:r>
          </a:p>
          <a:p>
            <a:pPr marL="825750" indent="-285750">
              <a:lnSpc>
                <a:spcPct val="150000"/>
              </a:lnSpc>
              <a:spcBef>
                <a:spcPts val="0"/>
              </a:spcBef>
              <a:buFont typeface="Wingdings" panose="05000000000000000000" pitchFamily="2" charset="2"/>
              <a:buChar char="v"/>
            </a:pPr>
            <a:r>
              <a:rPr lang="ru-RU" sz="1800" dirty="0"/>
              <a:t>   </a:t>
            </a:r>
            <a:r>
              <a:rPr lang="ru-RU" sz="1800" dirty="0" err="1"/>
              <a:t>Важко</a:t>
            </a:r>
            <a:r>
              <a:rPr lang="ru-RU" sz="1800" dirty="0"/>
              <a:t> </a:t>
            </a:r>
            <a:r>
              <a:rPr lang="ru-RU" sz="1800" dirty="0" err="1"/>
              <a:t>визначити</a:t>
            </a:r>
            <a:r>
              <a:rPr lang="ru-RU" sz="1800" dirty="0"/>
              <a:t>, </a:t>
            </a:r>
            <a:r>
              <a:rPr lang="ru-RU" sz="1800" dirty="0" err="1"/>
              <a:t>чи</a:t>
            </a:r>
            <a:r>
              <a:rPr lang="ru-RU" sz="1800" dirty="0"/>
              <a:t> є параметр, </a:t>
            </a:r>
            <a:r>
              <a:rPr lang="ru-RU" sz="1800" dirty="0" err="1"/>
              <a:t>переданий</a:t>
            </a:r>
            <a:r>
              <a:rPr lang="ru-RU" sz="1800" dirty="0"/>
              <a:t> по </a:t>
            </a:r>
            <a:r>
              <a:rPr lang="ru-RU" sz="1800" dirty="0" err="1"/>
              <a:t>неконстантному</a:t>
            </a:r>
            <a:r>
              <a:rPr lang="ru-RU" sz="1800" dirty="0"/>
              <a:t> </a:t>
            </a:r>
            <a:r>
              <a:rPr lang="ru-RU" sz="1800" dirty="0" err="1"/>
              <a:t>посиланню</a:t>
            </a:r>
            <a:r>
              <a:rPr lang="ru-RU" sz="1800" dirty="0"/>
              <a:t>, параметром вводу, параметром </a:t>
            </a:r>
            <a:r>
              <a:rPr lang="ru-RU" sz="1800" dirty="0" err="1"/>
              <a:t>виводу</a:t>
            </a:r>
            <a:r>
              <a:rPr lang="ru-RU" sz="1800" dirty="0"/>
              <a:t> </a:t>
            </a:r>
            <a:r>
              <a:rPr lang="ru-RU" sz="1800" dirty="0" err="1"/>
              <a:t>чи</a:t>
            </a:r>
            <a:r>
              <a:rPr lang="ru-RU" sz="1800" dirty="0"/>
              <a:t> </a:t>
            </a:r>
            <a:r>
              <a:rPr lang="ru-RU" sz="1800" dirty="0" err="1"/>
              <a:t>тим</a:t>
            </a:r>
            <a:r>
              <a:rPr lang="ru-RU" sz="1800" dirty="0"/>
              <a:t> і </a:t>
            </a:r>
            <a:r>
              <a:rPr lang="ru-RU" sz="1800" dirty="0" err="1"/>
              <a:t>іншим</a:t>
            </a:r>
            <a:r>
              <a:rPr lang="ru-RU" sz="1800" dirty="0"/>
              <a:t> </a:t>
            </a:r>
            <a:r>
              <a:rPr lang="ru-RU" sz="1800" dirty="0" err="1"/>
              <a:t>одночасно</a:t>
            </a:r>
            <a:r>
              <a:rPr lang="ru-RU" sz="1800" dirty="0"/>
              <a:t>. </a:t>
            </a:r>
            <a:r>
              <a:rPr lang="ru-RU" sz="1800" dirty="0" err="1"/>
              <a:t>Розумне</a:t>
            </a:r>
            <a:r>
              <a:rPr lang="ru-RU" sz="1800" dirty="0"/>
              <a:t> </a:t>
            </a:r>
            <a:r>
              <a:rPr lang="ru-RU" sz="1800" dirty="0" err="1"/>
              <a:t>використання</a:t>
            </a:r>
            <a:r>
              <a:rPr lang="ru-RU" sz="1800" dirty="0"/>
              <a:t> </a:t>
            </a:r>
            <a:r>
              <a:rPr lang="ru-RU" sz="1800" dirty="0" err="1">
                <a:solidFill>
                  <a:schemeClr val="accent5">
                    <a:lumMod val="75000"/>
                  </a:schemeClr>
                </a:solidFill>
                <a:latin typeface="Consolas" panose="020B0609020204030204" pitchFamily="49" charset="0"/>
              </a:rPr>
              <a:t>const</a:t>
            </a:r>
            <a:r>
              <a:rPr lang="ru-RU" sz="1800" dirty="0"/>
              <a:t> і </a:t>
            </a:r>
            <a:r>
              <a:rPr lang="ru-RU" sz="1800" dirty="0" err="1"/>
              <a:t>суфікса</a:t>
            </a:r>
            <a:r>
              <a:rPr lang="ru-RU" sz="1800" dirty="0"/>
              <a:t> </a:t>
            </a:r>
            <a:r>
              <a:rPr lang="ru-RU" sz="1800" dirty="0">
                <a:solidFill>
                  <a:schemeClr val="accent5">
                    <a:lumMod val="75000"/>
                  </a:schemeClr>
                </a:solidFill>
                <a:latin typeface="Consolas" panose="020B0609020204030204" pitchFamily="49" charset="0"/>
              </a:rPr>
              <a:t>Out</a:t>
            </a:r>
            <a:r>
              <a:rPr lang="ru-RU" sz="1800" dirty="0"/>
              <a:t> для </a:t>
            </a:r>
            <a:r>
              <a:rPr lang="ru-RU" sz="1800" dirty="0" err="1"/>
              <a:t>зовнішніх</a:t>
            </a:r>
            <a:r>
              <a:rPr lang="ru-RU" sz="1800" dirty="0"/>
              <a:t> </a:t>
            </a:r>
            <a:r>
              <a:rPr lang="ru-RU" sz="1800" dirty="0" err="1"/>
              <a:t>змінних</a:t>
            </a:r>
            <a:r>
              <a:rPr lang="ru-RU" sz="1800" dirty="0"/>
              <a:t> </a:t>
            </a:r>
            <a:r>
              <a:rPr lang="ru-RU" sz="1800" dirty="0" err="1"/>
              <a:t>вирішує</a:t>
            </a:r>
            <a:r>
              <a:rPr lang="ru-RU" sz="1800" dirty="0"/>
              <a:t> </a:t>
            </a:r>
            <a:r>
              <a:rPr lang="ru-RU" sz="1800" dirty="0" err="1"/>
              <a:t>цю</a:t>
            </a:r>
            <a:r>
              <a:rPr lang="ru-RU" sz="1800" dirty="0"/>
              <a:t> проблему.</a:t>
            </a:r>
          </a:p>
          <a:p>
            <a:pPr marL="825750" indent="-285750">
              <a:lnSpc>
                <a:spcPct val="150000"/>
              </a:lnSpc>
              <a:spcBef>
                <a:spcPts val="0"/>
              </a:spcBef>
              <a:buFont typeface="Wingdings" panose="05000000000000000000" pitchFamily="2" charset="2"/>
              <a:buChar char="v"/>
            </a:pPr>
            <a:r>
              <a:rPr lang="ru-RU" sz="1800" dirty="0"/>
              <a:t>   По </a:t>
            </a:r>
            <a:r>
              <a:rPr lang="ru-RU" sz="1800" dirty="0" err="1"/>
              <a:t>виклику</a:t>
            </a:r>
            <a:r>
              <a:rPr lang="ru-RU" sz="1800" dirty="0"/>
              <a:t> </a:t>
            </a:r>
            <a:r>
              <a:rPr lang="ru-RU" sz="1800" dirty="0" err="1"/>
              <a:t>функції</a:t>
            </a:r>
            <a:r>
              <a:rPr lang="ru-RU" sz="1800" dirty="0"/>
              <a:t> </a:t>
            </a:r>
            <a:r>
              <a:rPr lang="ru-RU" sz="1800" dirty="0" err="1"/>
              <a:t>неможливо</a:t>
            </a:r>
            <a:r>
              <a:rPr lang="ru-RU" sz="1800" dirty="0"/>
              <a:t> </a:t>
            </a:r>
            <a:r>
              <a:rPr lang="ru-RU" sz="1800" dirty="0" err="1"/>
              <a:t>визначити</a:t>
            </a:r>
            <a:r>
              <a:rPr lang="ru-RU" sz="1800" dirty="0"/>
              <a:t>, </a:t>
            </a:r>
            <a:r>
              <a:rPr lang="ru-RU" sz="1800" dirty="0" err="1"/>
              <a:t>чи</a:t>
            </a:r>
            <a:r>
              <a:rPr lang="ru-RU" sz="1800" dirty="0"/>
              <a:t> буде аргумент </a:t>
            </a:r>
            <a:r>
              <a:rPr lang="ru-RU" sz="1800" dirty="0" err="1"/>
              <a:t>змінений</a:t>
            </a:r>
            <a:r>
              <a:rPr lang="ru-RU" sz="1800" dirty="0"/>
              <a:t> </a:t>
            </a:r>
            <a:r>
              <a:rPr lang="ru-RU" sz="1800" dirty="0" err="1"/>
              <a:t>функцією</a:t>
            </a:r>
            <a:r>
              <a:rPr lang="ru-RU" sz="1800" dirty="0"/>
              <a:t> </a:t>
            </a:r>
            <a:r>
              <a:rPr lang="ru-RU" sz="1800" dirty="0" err="1"/>
              <a:t>чи</a:t>
            </a:r>
            <a:r>
              <a:rPr lang="ru-RU" sz="1800" dirty="0"/>
              <a:t> </a:t>
            </a:r>
            <a:r>
              <a:rPr lang="ru-RU" sz="1800" dirty="0" err="1"/>
              <a:t>ні</a:t>
            </a:r>
            <a:r>
              <a:rPr lang="ru-RU" sz="1800" dirty="0"/>
              <a:t>. Аргумент, </a:t>
            </a:r>
            <a:r>
              <a:rPr lang="ru-RU" sz="1800" dirty="0" err="1"/>
              <a:t>переданий</a:t>
            </a:r>
            <a:r>
              <a:rPr lang="ru-RU" sz="1800" dirty="0"/>
              <a:t> по </a:t>
            </a:r>
            <a:r>
              <a:rPr lang="ru-RU" sz="1800" dirty="0" err="1"/>
              <a:t>значенню</a:t>
            </a:r>
            <a:r>
              <a:rPr lang="ru-RU" sz="1800" dirty="0"/>
              <a:t> </a:t>
            </a:r>
            <a:r>
              <a:rPr lang="ru-RU" sz="1800" dirty="0" err="1"/>
              <a:t>або</a:t>
            </a:r>
            <a:r>
              <a:rPr lang="ru-RU" sz="1800" dirty="0"/>
              <a:t> по </a:t>
            </a:r>
            <a:r>
              <a:rPr lang="ru-RU" sz="1800" dirty="0" err="1"/>
              <a:t>посиланню</a:t>
            </a:r>
            <a:r>
              <a:rPr lang="ru-RU" sz="1800" dirty="0"/>
              <a:t>, </a:t>
            </a:r>
            <a:r>
              <a:rPr lang="ru-RU" sz="1800" dirty="0" err="1"/>
              <a:t>виглядає</a:t>
            </a:r>
            <a:r>
              <a:rPr lang="ru-RU" sz="1800" dirty="0"/>
              <a:t> </a:t>
            </a:r>
            <a:r>
              <a:rPr lang="ru-RU" sz="1800" dirty="0" err="1"/>
              <a:t>однаково</a:t>
            </a:r>
            <a:r>
              <a:rPr lang="ru-RU" sz="1800" dirty="0"/>
              <a:t>. Ми </a:t>
            </a:r>
            <a:r>
              <a:rPr lang="ru-RU" sz="1800" dirty="0" err="1"/>
              <a:t>можемо</a:t>
            </a:r>
            <a:r>
              <a:rPr lang="ru-RU" sz="1800" dirty="0"/>
              <a:t> </a:t>
            </a:r>
            <a:r>
              <a:rPr lang="ru-RU" sz="1800" dirty="0" err="1"/>
              <a:t>визначити</a:t>
            </a:r>
            <a:r>
              <a:rPr lang="ru-RU" sz="1800" dirty="0"/>
              <a:t> </a:t>
            </a:r>
            <a:r>
              <a:rPr lang="ru-RU" sz="1800" dirty="0" err="1"/>
              <a:t>спосіб</a:t>
            </a:r>
            <a:r>
              <a:rPr lang="ru-RU" sz="1800" dirty="0"/>
              <a:t> </a:t>
            </a:r>
            <a:r>
              <a:rPr lang="ru-RU" sz="1800" dirty="0" err="1"/>
              <a:t>передачі</a:t>
            </a:r>
            <a:r>
              <a:rPr lang="ru-RU" sz="1800" dirty="0"/>
              <a:t> аргументу </a:t>
            </a:r>
            <a:r>
              <a:rPr lang="ru-RU" sz="1800" dirty="0" err="1"/>
              <a:t>тільки</a:t>
            </a:r>
            <a:r>
              <a:rPr lang="ru-RU" sz="1800" dirty="0"/>
              <a:t> </a:t>
            </a:r>
            <a:r>
              <a:rPr lang="ru-RU" sz="1800" dirty="0" err="1"/>
              <a:t>переглянувши</a:t>
            </a:r>
            <a:r>
              <a:rPr lang="ru-RU" sz="1800" dirty="0"/>
              <a:t> </a:t>
            </a:r>
            <a:r>
              <a:rPr lang="ru-RU" sz="1800" dirty="0" err="1"/>
              <a:t>оголошення</a:t>
            </a:r>
            <a:r>
              <a:rPr lang="ru-RU" sz="1800" dirty="0"/>
              <a:t> </a:t>
            </a:r>
            <a:r>
              <a:rPr lang="ru-RU" sz="1800" dirty="0" err="1"/>
              <a:t>функції</a:t>
            </a:r>
            <a:r>
              <a:rPr lang="ru-RU" sz="1800" dirty="0"/>
              <a:t>. </a:t>
            </a:r>
            <a:r>
              <a:rPr lang="ru-RU" sz="1800" dirty="0" err="1"/>
              <a:t>Це</a:t>
            </a:r>
            <a:r>
              <a:rPr lang="ru-RU" sz="1800" dirty="0"/>
              <a:t> </a:t>
            </a:r>
            <a:r>
              <a:rPr lang="ru-RU" sz="1800" dirty="0" err="1"/>
              <a:t>може</a:t>
            </a:r>
            <a:r>
              <a:rPr lang="ru-RU" sz="1800" dirty="0"/>
              <a:t> </a:t>
            </a:r>
            <a:r>
              <a:rPr lang="ru-RU" sz="1800" dirty="0" err="1"/>
              <a:t>призвести</a:t>
            </a:r>
            <a:r>
              <a:rPr lang="ru-RU" sz="1800" dirty="0"/>
              <a:t> до </a:t>
            </a:r>
            <a:r>
              <a:rPr lang="ru-RU" sz="1800" dirty="0" err="1"/>
              <a:t>ситуації</a:t>
            </a:r>
            <a:r>
              <a:rPr lang="ru-RU" sz="1800" dirty="0"/>
              <a:t>, коли </a:t>
            </a:r>
            <a:r>
              <a:rPr lang="ru-RU" sz="1800" dirty="0" err="1"/>
              <a:t>програміст</a:t>
            </a:r>
            <a:r>
              <a:rPr lang="ru-RU" sz="1800" dirty="0"/>
              <a:t> не </a:t>
            </a:r>
            <a:r>
              <a:rPr lang="ru-RU" sz="1800" dirty="0" err="1"/>
              <a:t>відразу</a:t>
            </a:r>
            <a:r>
              <a:rPr lang="ru-RU" sz="1800" dirty="0"/>
              <a:t> </a:t>
            </a:r>
            <a:r>
              <a:rPr lang="ru-RU" sz="1800" dirty="0" err="1"/>
              <a:t>зрозуміє</a:t>
            </a:r>
            <a:r>
              <a:rPr lang="ru-RU" sz="1800" dirty="0"/>
              <a:t>, </a:t>
            </a:r>
            <a:r>
              <a:rPr lang="ru-RU" sz="1800" dirty="0" err="1"/>
              <a:t>що</a:t>
            </a:r>
            <a:r>
              <a:rPr lang="ru-RU" sz="1800" dirty="0"/>
              <a:t> </a:t>
            </a:r>
            <a:r>
              <a:rPr lang="ru-RU" sz="1800" dirty="0" err="1"/>
              <a:t>функція</a:t>
            </a:r>
            <a:r>
              <a:rPr lang="ru-RU" sz="1800" dirty="0"/>
              <a:t> </a:t>
            </a:r>
            <a:r>
              <a:rPr lang="ru-RU" sz="1800" dirty="0" err="1"/>
              <a:t>змінює</a:t>
            </a:r>
            <a:r>
              <a:rPr lang="ru-RU" sz="1800" dirty="0"/>
              <a:t> </a:t>
            </a:r>
            <a:r>
              <a:rPr lang="ru-RU" sz="1800" dirty="0" err="1"/>
              <a:t>значення</a:t>
            </a:r>
            <a:r>
              <a:rPr lang="ru-RU" sz="1800" dirty="0"/>
              <a:t> аргументу.</a:t>
            </a:r>
            <a:endParaRPr lang="uk-UA" sz="1800" dirty="0"/>
          </a:p>
        </p:txBody>
      </p:sp>
    </p:spTree>
    <p:extLst>
      <p:ext uri="{BB962C8B-B14F-4D97-AF65-F5344CB8AC3E}">
        <p14:creationId xmlns:p14="http://schemas.microsoft.com/office/powerpoint/2010/main" val="40403653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Коли </a:t>
            </a:r>
            <a:r>
              <a:rPr lang="ru-RU" sz="1800" b="1" dirty="0" err="1">
                <a:highlight>
                  <a:srgbClr val="00FF00"/>
                </a:highlight>
              </a:rPr>
              <a:t>використовувати</a:t>
            </a:r>
            <a:r>
              <a:rPr lang="ru-RU" sz="1800" b="1" dirty="0">
                <a:highlight>
                  <a:srgbClr val="00FF00"/>
                </a:highlight>
              </a:rPr>
              <a:t> передачу по </a:t>
            </a:r>
            <a:r>
              <a:rPr lang="ru-RU" sz="1800" b="1" dirty="0" err="1">
                <a:highlight>
                  <a:srgbClr val="00FF00"/>
                </a:highlight>
              </a:rPr>
              <a:t>посиланню</a:t>
            </a:r>
            <a:r>
              <a:rPr lang="ru-RU" sz="1800" dirty="0"/>
              <a:t>:</a:t>
            </a:r>
          </a:p>
          <a:p>
            <a:pPr marL="540000" indent="360000">
              <a:lnSpc>
                <a:spcPct val="150000"/>
              </a:lnSpc>
              <a:spcBef>
                <a:spcPts val="0"/>
              </a:spcBef>
              <a:buNone/>
            </a:pPr>
            <a:r>
              <a:rPr lang="ru-RU" sz="1800" dirty="0"/>
              <a:t>   при </a:t>
            </a:r>
            <a:r>
              <a:rPr lang="ru-RU" sz="1800" dirty="0" err="1"/>
              <a:t>передачі</a:t>
            </a:r>
            <a:r>
              <a:rPr lang="ru-RU" sz="1800" dirty="0"/>
              <a:t> структур </a:t>
            </a:r>
            <a:r>
              <a:rPr lang="ru-RU" sz="1800" dirty="0" err="1"/>
              <a:t>або</a:t>
            </a:r>
            <a:r>
              <a:rPr lang="ru-RU" sz="1800" dirty="0"/>
              <a:t> </a:t>
            </a:r>
            <a:r>
              <a:rPr lang="ru-RU" sz="1800" dirty="0" err="1"/>
              <a:t>класів</a:t>
            </a:r>
            <a:r>
              <a:rPr lang="ru-RU" sz="1800" dirty="0"/>
              <a:t> (</a:t>
            </a:r>
            <a:r>
              <a:rPr lang="ru-RU" sz="1800" dirty="0" err="1"/>
              <a:t>використовуйте</a:t>
            </a:r>
            <a:r>
              <a:rPr lang="ru-RU" sz="1800" dirty="0"/>
              <a:t> </a:t>
            </a:r>
            <a:r>
              <a:rPr lang="ru-RU" sz="1800" dirty="0" err="1">
                <a:solidFill>
                  <a:schemeClr val="accent5">
                    <a:lumMod val="75000"/>
                  </a:schemeClr>
                </a:solidFill>
                <a:latin typeface="Consolas" panose="020B0609020204030204" pitchFamily="49" charset="0"/>
              </a:rPr>
              <a:t>const</a:t>
            </a:r>
            <a:r>
              <a:rPr lang="ru-RU" sz="1800" dirty="0"/>
              <a:t>, </a:t>
            </a:r>
            <a:r>
              <a:rPr lang="ru-RU" sz="1800" dirty="0" err="1"/>
              <a:t>якщо</a:t>
            </a:r>
            <a:r>
              <a:rPr lang="ru-RU" sz="1800" dirty="0"/>
              <a:t> </a:t>
            </a:r>
            <a:r>
              <a:rPr lang="ru-RU" sz="1800" dirty="0" err="1"/>
              <a:t>потрібно</a:t>
            </a:r>
            <a:r>
              <a:rPr lang="ru-RU" sz="1800" dirty="0"/>
              <a:t> </a:t>
            </a:r>
            <a:r>
              <a:rPr lang="ru-RU" sz="1800" dirty="0" err="1"/>
              <a:t>тільки</a:t>
            </a:r>
            <a:r>
              <a:rPr lang="ru-RU" sz="1800" dirty="0"/>
              <a:t> для </a:t>
            </a:r>
            <a:r>
              <a:rPr lang="ru-RU" sz="1800" dirty="0" err="1"/>
              <a:t>читання</a:t>
            </a:r>
            <a:r>
              <a:rPr lang="ru-RU" sz="1800" dirty="0"/>
              <a:t>);</a:t>
            </a:r>
          </a:p>
          <a:p>
            <a:pPr marL="540000" indent="360000">
              <a:lnSpc>
                <a:spcPct val="150000"/>
              </a:lnSpc>
              <a:spcBef>
                <a:spcPts val="0"/>
              </a:spcBef>
              <a:buNone/>
            </a:pPr>
            <a:r>
              <a:rPr lang="ru-RU" sz="1800" dirty="0"/>
              <a:t>   коли </a:t>
            </a:r>
            <a:r>
              <a:rPr lang="ru-RU" sz="1800" dirty="0" err="1"/>
              <a:t>потрібно</a:t>
            </a:r>
            <a:r>
              <a:rPr lang="ru-RU" sz="1800" dirty="0"/>
              <a:t>, </a:t>
            </a:r>
            <a:r>
              <a:rPr lang="ru-RU" sz="1800" dirty="0" err="1"/>
              <a:t>щоб</a:t>
            </a:r>
            <a:r>
              <a:rPr lang="ru-RU" sz="1800" dirty="0"/>
              <a:t> </a:t>
            </a:r>
            <a:r>
              <a:rPr lang="ru-RU" sz="1800" dirty="0" err="1"/>
              <a:t>функція</a:t>
            </a:r>
            <a:r>
              <a:rPr lang="ru-RU" sz="1800" dirty="0"/>
              <a:t> </a:t>
            </a:r>
            <a:r>
              <a:rPr lang="ru-RU" sz="1800" dirty="0" err="1"/>
              <a:t>змінювала</a:t>
            </a:r>
            <a:r>
              <a:rPr lang="ru-RU" sz="1800" dirty="0"/>
              <a:t> </a:t>
            </a:r>
            <a:r>
              <a:rPr lang="ru-RU" sz="1800" dirty="0" err="1"/>
              <a:t>значення</a:t>
            </a:r>
            <a:r>
              <a:rPr lang="ru-RU" sz="1800" dirty="0"/>
              <a:t> аргументу.</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FF00FF"/>
                </a:highlight>
              </a:rPr>
              <a:t>Коли не </a:t>
            </a:r>
            <a:r>
              <a:rPr lang="ru-RU" sz="1800" b="1" dirty="0" err="1">
                <a:highlight>
                  <a:srgbClr val="FF00FF"/>
                </a:highlight>
              </a:rPr>
              <a:t>використовувати</a:t>
            </a:r>
            <a:r>
              <a:rPr lang="ru-RU" sz="1800" b="1" dirty="0">
                <a:highlight>
                  <a:srgbClr val="FF00FF"/>
                </a:highlight>
              </a:rPr>
              <a:t> передачу по </a:t>
            </a:r>
            <a:r>
              <a:rPr lang="ru-RU" sz="1800" b="1" dirty="0" err="1">
                <a:highlight>
                  <a:srgbClr val="FF00FF"/>
                </a:highlight>
              </a:rPr>
              <a:t>посиланню</a:t>
            </a:r>
            <a:r>
              <a:rPr lang="ru-RU" sz="1800" dirty="0"/>
              <a:t>:</a:t>
            </a:r>
          </a:p>
          <a:p>
            <a:pPr marL="540000" indent="360000">
              <a:lnSpc>
                <a:spcPct val="150000"/>
              </a:lnSpc>
              <a:spcBef>
                <a:spcPts val="0"/>
              </a:spcBef>
              <a:buNone/>
            </a:pPr>
            <a:r>
              <a:rPr lang="ru-RU" sz="1800" dirty="0"/>
              <a:t>   при </a:t>
            </a:r>
            <a:r>
              <a:rPr lang="ru-RU" sz="1800" dirty="0" err="1"/>
              <a:t>передачі</a:t>
            </a:r>
            <a:r>
              <a:rPr lang="ru-RU" sz="1800" dirty="0"/>
              <a:t> </a:t>
            </a:r>
            <a:r>
              <a:rPr lang="ru-RU" sz="1800" dirty="0" err="1"/>
              <a:t>фундаментальних</a:t>
            </a:r>
            <a:r>
              <a:rPr lang="ru-RU" sz="1800" dirty="0"/>
              <a:t> </a:t>
            </a:r>
            <a:r>
              <a:rPr lang="ru-RU" sz="1800" dirty="0" err="1"/>
              <a:t>типів</a:t>
            </a:r>
            <a:r>
              <a:rPr lang="ru-RU" sz="1800" dirty="0"/>
              <a:t> </a:t>
            </a:r>
            <a:r>
              <a:rPr lang="ru-RU" sz="1800" dirty="0" err="1"/>
              <a:t>даних</a:t>
            </a:r>
            <a:r>
              <a:rPr lang="ru-RU" sz="1800" dirty="0"/>
              <a:t> (</a:t>
            </a:r>
            <a:r>
              <a:rPr lang="ru-RU" sz="1800" dirty="0" err="1"/>
              <a:t>використовуйте</a:t>
            </a:r>
            <a:r>
              <a:rPr lang="ru-RU" sz="1800" dirty="0"/>
              <a:t> передачу по </a:t>
            </a:r>
            <a:r>
              <a:rPr lang="ru-RU" sz="1800" dirty="0" err="1"/>
              <a:t>значенню</a:t>
            </a:r>
            <a:r>
              <a:rPr lang="ru-RU" sz="1800" dirty="0"/>
              <a:t>);</a:t>
            </a:r>
          </a:p>
          <a:p>
            <a:pPr marL="540000" indent="360000">
              <a:lnSpc>
                <a:spcPct val="150000"/>
              </a:lnSpc>
              <a:spcBef>
                <a:spcPts val="0"/>
              </a:spcBef>
              <a:buNone/>
            </a:pPr>
            <a:r>
              <a:rPr lang="ru-RU" sz="1800" dirty="0"/>
              <a:t>   при </a:t>
            </a:r>
            <a:r>
              <a:rPr lang="ru-RU" sz="1800" dirty="0" err="1"/>
              <a:t>передачі</a:t>
            </a:r>
            <a:r>
              <a:rPr lang="ru-RU" sz="1800" dirty="0"/>
              <a:t> </a:t>
            </a:r>
            <a:r>
              <a:rPr lang="ru-RU" sz="1800" dirty="0" err="1"/>
              <a:t>звичайних</a:t>
            </a:r>
            <a:r>
              <a:rPr lang="ru-RU" sz="1800" dirty="0"/>
              <a:t> </a:t>
            </a:r>
            <a:r>
              <a:rPr lang="ru-RU" sz="1800" dirty="0" err="1"/>
              <a:t>масивів</a:t>
            </a:r>
            <a:r>
              <a:rPr lang="ru-RU" sz="1800" dirty="0"/>
              <a:t> (</a:t>
            </a:r>
            <a:r>
              <a:rPr lang="ru-RU" sz="1800" dirty="0" err="1"/>
              <a:t>використовуйте</a:t>
            </a:r>
            <a:r>
              <a:rPr lang="ru-RU" sz="1800" dirty="0"/>
              <a:t> передачу по адресу).</a:t>
            </a:r>
            <a:endParaRPr lang="uk-UA" sz="1800" dirty="0"/>
          </a:p>
        </p:txBody>
      </p:sp>
    </p:spTree>
    <p:extLst>
      <p:ext uri="{BB962C8B-B14F-4D97-AF65-F5344CB8AC3E}">
        <p14:creationId xmlns:p14="http://schemas.microsoft.com/office/powerpoint/2010/main" val="2633735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Вектори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Подібно </a:t>
            </a:r>
            <a:r>
              <a:rPr lang="en-US" sz="1800" dirty="0">
                <a:solidFill>
                  <a:schemeClr val="accent5">
                    <a:lumMod val="75000"/>
                  </a:schemeClr>
                </a:solidFill>
                <a:latin typeface="Consolas" panose="020B0609020204030204" pitchFamily="49" charset="0"/>
              </a:rPr>
              <a:t>std::array</a:t>
            </a:r>
            <a:r>
              <a:rPr lang="en-US" sz="1800" dirty="0"/>
              <a:t>, </a:t>
            </a:r>
            <a:r>
              <a:rPr lang="uk-UA" sz="1800" dirty="0"/>
              <a:t>доступ до елементів масиву може виконуватися як через оператор </a:t>
            </a:r>
            <a:r>
              <a:rPr lang="uk-UA" sz="1800" dirty="0">
                <a:solidFill>
                  <a:schemeClr val="accent5">
                    <a:lumMod val="75000"/>
                  </a:schemeClr>
                </a:solidFill>
                <a:latin typeface="Consolas" panose="020B0609020204030204" pitchFamily="49" charset="0"/>
              </a:rPr>
              <a:t>[]</a:t>
            </a:r>
            <a:r>
              <a:rPr lang="uk-UA" sz="1800" dirty="0"/>
              <a:t> (який не виконує перевірку діапазону), так і через функцію </a:t>
            </a:r>
            <a:r>
              <a:rPr lang="en-US" sz="1800" dirty="0">
                <a:solidFill>
                  <a:schemeClr val="accent5">
                    <a:lumMod val="75000"/>
                  </a:schemeClr>
                </a:solidFill>
                <a:latin typeface="Consolas" panose="020B0609020204030204" pitchFamily="49" charset="0"/>
              </a:rPr>
              <a:t>at() </a:t>
            </a:r>
            <a:r>
              <a:rPr lang="en-US" sz="1800" dirty="0"/>
              <a:t>(</a:t>
            </a:r>
            <a:r>
              <a:rPr lang="uk-UA" sz="1800" dirty="0"/>
              <a:t>яка виконує перевірку діапазону):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У будь-</a:t>
            </a:r>
            <a:r>
              <a:rPr lang="ru-RU" sz="1800" dirty="0" err="1"/>
              <a:t>якому</a:t>
            </a:r>
            <a:r>
              <a:rPr lang="ru-RU" sz="1800" dirty="0"/>
              <a:t> </a:t>
            </a:r>
            <a:r>
              <a:rPr lang="ru-RU" sz="1800" dirty="0" err="1"/>
              <a:t>випадку</a:t>
            </a:r>
            <a:r>
              <a:rPr lang="ru-RU" sz="1800" dirty="0"/>
              <a:t>, </a:t>
            </a:r>
            <a:r>
              <a:rPr lang="ru-RU" sz="1800" dirty="0" err="1"/>
              <a:t>якщо</a:t>
            </a:r>
            <a:r>
              <a:rPr lang="ru-RU" sz="1800" dirty="0"/>
              <a:t> </a:t>
            </a:r>
            <a:r>
              <a:rPr lang="ru-RU" sz="1800" dirty="0" err="1"/>
              <a:t>ви</a:t>
            </a:r>
            <a:r>
              <a:rPr lang="ru-RU" sz="1800" dirty="0"/>
              <a:t> будете </a:t>
            </a:r>
            <a:r>
              <a:rPr lang="ru-RU" sz="1800" dirty="0" err="1"/>
              <a:t>надавати</a:t>
            </a:r>
            <a:r>
              <a:rPr lang="ru-RU" sz="1800" dirty="0"/>
              <a:t> запит на </a:t>
            </a:r>
            <a:r>
              <a:rPr lang="ru-RU" sz="1800" dirty="0" err="1"/>
              <a:t>елемент</a:t>
            </a:r>
            <a:r>
              <a:rPr lang="ru-RU" sz="1800" dirty="0"/>
              <a:t>, </a:t>
            </a:r>
            <a:r>
              <a:rPr lang="ru-RU" sz="1800" dirty="0" err="1"/>
              <a:t>який</a:t>
            </a:r>
            <a:r>
              <a:rPr lang="ru-RU" sz="1800" dirty="0"/>
              <a:t> </a:t>
            </a:r>
            <a:r>
              <a:rPr lang="ru-RU" sz="1800" dirty="0" err="1"/>
              <a:t>знаходиться</a:t>
            </a:r>
            <a:r>
              <a:rPr lang="ru-RU" sz="1800" dirty="0"/>
              <a:t> поза </a:t>
            </a:r>
            <a:r>
              <a:rPr lang="ru-RU" sz="1800" dirty="0" err="1"/>
              <a:t>діапазоном</a:t>
            </a:r>
            <a:r>
              <a:rPr lang="ru-RU" sz="1800" dirty="0"/>
              <a:t> </a:t>
            </a:r>
            <a:r>
              <a:rPr lang="ru-RU" sz="1800" dirty="0" err="1">
                <a:solidFill>
                  <a:schemeClr val="accent5">
                    <a:lumMod val="75000"/>
                  </a:schemeClr>
                </a:solidFill>
                <a:latin typeface="Consolas" panose="020B0609020204030204" pitchFamily="49" charset="0"/>
              </a:rPr>
              <a:t>array</a:t>
            </a:r>
            <a:r>
              <a:rPr lang="ru-RU" sz="1800" dirty="0"/>
              <a:t>, </a:t>
            </a:r>
            <a:r>
              <a:rPr lang="ru-RU" sz="1800" dirty="0" err="1"/>
              <a:t>довжина</a:t>
            </a:r>
            <a:r>
              <a:rPr lang="ru-RU" sz="1800" dirty="0"/>
              <a:t> вектора автоматично </a:t>
            </a:r>
            <a:r>
              <a:rPr lang="ru-RU" sz="1800" dirty="0" err="1"/>
              <a:t>змінюватися</a:t>
            </a:r>
            <a:r>
              <a:rPr lang="ru-RU" sz="1800" dirty="0"/>
              <a:t> не буде. </a:t>
            </a:r>
            <a:r>
              <a:rPr lang="ru-RU" sz="1800" dirty="0" err="1"/>
              <a:t>Починаючи</a:t>
            </a:r>
            <a:r>
              <a:rPr lang="ru-RU" sz="1800" dirty="0"/>
              <a:t> з C++11, </a:t>
            </a:r>
            <a:r>
              <a:rPr lang="ru-RU" sz="1800" dirty="0" err="1"/>
              <a:t>ви</a:t>
            </a:r>
            <a:r>
              <a:rPr lang="ru-RU" sz="1800" dirty="0"/>
              <a:t> </a:t>
            </a:r>
            <a:r>
              <a:rPr lang="ru-RU" sz="1800" dirty="0" err="1"/>
              <a:t>також</a:t>
            </a:r>
            <a:r>
              <a:rPr lang="ru-RU" sz="1800" dirty="0"/>
              <a:t> можете </a:t>
            </a:r>
            <a:r>
              <a:rPr lang="ru-RU" sz="1800" dirty="0" err="1"/>
              <a:t>присвоювати</a:t>
            </a:r>
            <a:r>
              <a:rPr lang="ru-RU" sz="1800" dirty="0"/>
              <a:t> </a:t>
            </a:r>
            <a:r>
              <a:rPr lang="ru-RU" sz="1800" dirty="0" err="1"/>
              <a:t>значення</a:t>
            </a:r>
            <a:r>
              <a:rPr lang="ru-RU" sz="1800" dirty="0"/>
              <a:t> для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vector</a:t>
            </a:r>
            <a:r>
              <a:rPr lang="ru-RU" sz="1800" dirty="0"/>
              <a:t>, </a:t>
            </a:r>
            <a:r>
              <a:rPr lang="ru-RU" sz="1800" dirty="0" err="1"/>
              <a:t>використовуючи</a:t>
            </a:r>
            <a:r>
              <a:rPr lang="ru-RU" sz="1800" dirty="0"/>
              <a:t> список </a:t>
            </a:r>
            <a:r>
              <a:rPr lang="ru-RU" sz="1800" dirty="0" err="1"/>
              <a:t>ініціалізаторів</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В такому </a:t>
            </a:r>
            <a:r>
              <a:rPr lang="ru-RU" sz="1800" dirty="0" err="1"/>
              <a:t>випадку</a:t>
            </a:r>
            <a:r>
              <a:rPr lang="ru-RU" sz="1800" dirty="0"/>
              <a:t> вектор </a:t>
            </a:r>
            <a:r>
              <a:rPr lang="ru-RU" sz="1800" dirty="0" err="1"/>
              <a:t>самостійно</a:t>
            </a:r>
            <a:r>
              <a:rPr lang="ru-RU" sz="1800" dirty="0"/>
              <a:t> </a:t>
            </a:r>
            <a:r>
              <a:rPr lang="ru-RU" sz="1800" dirty="0" err="1"/>
              <a:t>змінюватиме</a:t>
            </a:r>
            <a:r>
              <a:rPr lang="ru-RU" sz="1800" dirty="0"/>
              <a:t> свою </a:t>
            </a:r>
            <a:r>
              <a:rPr lang="ru-RU" sz="1800" dirty="0" err="1"/>
              <a:t>довжину</a:t>
            </a:r>
            <a:r>
              <a:rPr lang="ru-RU" sz="1800" dirty="0"/>
              <a:t>, </a:t>
            </a:r>
            <a:r>
              <a:rPr lang="ru-RU" sz="1800" dirty="0" err="1"/>
              <a:t>щоб</a:t>
            </a:r>
            <a:r>
              <a:rPr lang="ru-RU" sz="1800" dirty="0"/>
              <a:t> </a:t>
            </a:r>
            <a:r>
              <a:rPr lang="ru-RU" sz="1800" dirty="0" err="1"/>
              <a:t>відповідати</a:t>
            </a:r>
            <a:r>
              <a:rPr lang="ru-RU" sz="1800" dirty="0"/>
              <a:t> </a:t>
            </a:r>
            <a:r>
              <a:rPr lang="ru-RU" sz="1800" dirty="0" err="1"/>
              <a:t>кількості</a:t>
            </a:r>
            <a:r>
              <a:rPr lang="ru-RU" sz="1800" dirty="0"/>
              <a:t> </a:t>
            </a:r>
            <a:r>
              <a:rPr lang="ru-RU" sz="1800" dirty="0" err="1"/>
              <a:t>наданих</a:t>
            </a:r>
            <a:r>
              <a:rPr lang="ru-RU" sz="1800" dirty="0"/>
              <a:t> </a:t>
            </a:r>
            <a:r>
              <a:rPr lang="ru-RU" sz="1800" dirty="0" err="1"/>
              <a:t>елементів</a:t>
            </a:r>
            <a:r>
              <a:rPr lang="ru-RU" sz="1800" dirty="0"/>
              <a:t>.</a:t>
            </a:r>
            <a:endParaRPr lang="uk-UA" sz="1800" dirty="0"/>
          </a:p>
        </p:txBody>
      </p:sp>
      <p:pic>
        <p:nvPicPr>
          <p:cNvPr id="6" name="Рисунок 5">
            <a:extLst>
              <a:ext uri="{FF2B5EF4-FFF2-40B4-BE49-F238E27FC236}">
                <a16:creationId xmlns:a16="http://schemas.microsoft.com/office/drawing/2014/main" id="{8D96F2FE-5DC7-48A8-9821-E4FC59142F2C}"/>
              </a:ext>
            </a:extLst>
          </p:cNvPr>
          <p:cNvPicPr>
            <a:picLocks noChangeAspect="1"/>
          </p:cNvPicPr>
          <p:nvPr/>
        </p:nvPicPr>
        <p:blipFill>
          <a:blip r:embed="rId3"/>
          <a:stretch>
            <a:fillRect/>
          </a:stretch>
        </p:blipFill>
        <p:spPr>
          <a:xfrm>
            <a:off x="2907173" y="1788086"/>
            <a:ext cx="6377651" cy="1379840"/>
          </a:xfrm>
          <a:prstGeom prst="rect">
            <a:avLst/>
          </a:prstGeom>
        </p:spPr>
      </p:pic>
      <p:pic>
        <p:nvPicPr>
          <p:cNvPr id="9" name="Рисунок 8">
            <a:extLst>
              <a:ext uri="{FF2B5EF4-FFF2-40B4-BE49-F238E27FC236}">
                <a16:creationId xmlns:a16="http://schemas.microsoft.com/office/drawing/2014/main" id="{E00DB15C-104D-4257-9396-49B6458F9081}"/>
              </a:ext>
            </a:extLst>
          </p:cNvPr>
          <p:cNvPicPr>
            <a:picLocks noChangeAspect="1"/>
          </p:cNvPicPr>
          <p:nvPr/>
        </p:nvPicPr>
        <p:blipFill>
          <a:blip r:embed="rId4"/>
          <a:stretch>
            <a:fillRect/>
          </a:stretch>
        </p:blipFill>
        <p:spPr>
          <a:xfrm>
            <a:off x="2843512" y="4678189"/>
            <a:ext cx="6504972" cy="1118562"/>
          </a:xfrm>
          <a:prstGeom prst="rect">
            <a:avLst/>
          </a:prstGeom>
        </p:spPr>
      </p:pic>
    </p:spTree>
    <p:extLst>
      <p:ext uri="{BB962C8B-B14F-4D97-AF65-F5344CB8AC3E}">
        <p14:creationId xmlns:p14="http://schemas.microsoft.com/office/powerpoint/2010/main" val="957545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адресі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Передача аргументів по адресі</a:t>
            </a:r>
            <a:r>
              <a:rPr lang="uk-UA" sz="1800" dirty="0"/>
              <a:t> — це передача адреси змінної-аргументу (а не вихідної змінної). Оскільки аргумент є </a:t>
            </a:r>
            <a:r>
              <a:rPr lang="uk-UA" sz="1800" dirty="0" err="1"/>
              <a:t>адресою</a:t>
            </a:r>
            <a:r>
              <a:rPr lang="uk-UA" sz="1800" dirty="0"/>
              <a:t>, то параметром функції повинен бути </a:t>
            </a:r>
            <a:r>
              <a:rPr lang="uk-UA" sz="1800" b="1" dirty="0">
                <a:highlight>
                  <a:srgbClr val="00FF00"/>
                </a:highlight>
              </a:rPr>
              <a:t>вказівник</a:t>
            </a:r>
            <a:r>
              <a:rPr lang="uk-UA" sz="1800" dirty="0"/>
              <a:t>. Потім функція зможе </a:t>
            </a:r>
            <a:r>
              <a:rPr lang="uk-UA" sz="1800" b="1" dirty="0" err="1">
                <a:highlight>
                  <a:srgbClr val="00FF00"/>
                </a:highlight>
              </a:rPr>
              <a:t>розіменувати</a:t>
            </a:r>
            <a:r>
              <a:rPr lang="uk-UA" sz="1800" b="1" dirty="0">
                <a:highlight>
                  <a:srgbClr val="00FF00"/>
                </a:highlight>
              </a:rPr>
              <a:t> цей вказівник</a:t>
            </a:r>
            <a:r>
              <a:rPr lang="uk-UA" sz="1800" dirty="0"/>
              <a:t> для доступу або зміни вихідного значення.</a:t>
            </a:r>
          </a:p>
        </p:txBody>
      </p:sp>
      <p:pic>
        <p:nvPicPr>
          <p:cNvPr id="5" name="Рисунок 4">
            <a:extLst>
              <a:ext uri="{FF2B5EF4-FFF2-40B4-BE49-F238E27FC236}">
                <a16:creationId xmlns:a16="http://schemas.microsoft.com/office/drawing/2014/main" id="{29580DD8-052F-46E3-84EC-B9A687187F48}"/>
              </a:ext>
            </a:extLst>
          </p:cNvPr>
          <p:cNvPicPr>
            <a:picLocks noChangeAspect="1"/>
          </p:cNvPicPr>
          <p:nvPr/>
        </p:nvPicPr>
        <p:blipFill>
          <a:blip r:embed="rId2"/>
          <a:stretch>
            <a:fillRect/>
          </a:stretch>
        </p:blipFill>
        <p:spPr>
          <a:xfrm>
            <a:off x="3555865" y="2277578"/>
            <a:ext cx="5080270" cy="4580422"/>
          </a:xfrm>
          <a:prstGeom prst="rect">
            <a:avLst/>
          </a:prstGeom>
        </p:spPr>
      </p:pic>
      <p:pic>
        <p:nvPicPr>
          <p:cNvPr id="7" name="Рисунок 6">
            <a:extLst>
              <a:ext uri="{FF2B5EF4-FFF2-40B4-BE49-F238E27FC236}">
                <a16:creationId xmlns:a16="http://schemas.microsoft.com/office/drawing/2014/main" id="{89972612-1710-4706-B956-64CFDAADCA5A}"/>
              </a:ext>
            </a:extLst>
          </p:cNvPr>
          <p:cNvPicPr>
            <a:picLocks noChangeAspect="1"/>
          </p:cNvPicPr>
          <p:nvPr/>
        </p:nvPicPr>
        <p:blipFill>
          <a:blip r:embed="rId3"/>
          <a:stretch>
            <a:fillRect/>
          </a:stretch>
        </p:blipFill>
        <p:spPr>
          <a:xfrm>
            <a:off x="9558604" y="4201025"/>
            <a:ext cx="1362265" cy="733527"/>
          </a:xfrm>
          <a:prstGeom prst="rect">
            <a:avLst/>
          </a:prstGeom>
        </p:spPr>
      </p:pic>
    </p:spTree>
    <p:extLst>
      <p:ext uri="{BB962C8B-B14F-4D97-AF65-F5344CB8AC3E}">
        <p14:creationId xmlns:p14="http://schemas.microsoft.com/office/powerpoint/2010/main" val="23986797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адресі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ви можете бачити, функція </a:t>
            </a:r>
            <a:r>
              <a:rPr lang="en-US" sz="1800" dirty="0">
                <a:solidFill>
                  <a:schemeClr val="accent5">
                    <a:lumMod val="75000"/>
                  </a:schemeClr>
                </a:solidFill>
                <a:latin typeface="Consolas" panose="020B0609020204030204" pitchFamily="49" charset="0"/>
              </a:rPr>
              <a:t>boo()</a:t>
            </a:r>
            <a:r>
              <a:rPr lang="en-US" sz="1800" dirty="0"/>
              <a:t> </a:t>
            </a:r>
            <a:r>
              <a:rPr lang="uk-UA" sz="1800" dirty="0"/>
              <a:t>змінила значення аргументу (змінну </a:t>
            </a:r>
            <a:r>
              <a:rPr lang="en-US" sz="1800" dirty="0">
                <a:solidFill>
                  <a:schemeClr val="accent5">
                    <a:lumMod val="75000"/>
                  </a:schemeClr>
                </a:solidFill>
                <a:latin typeface="Consolas" panose="020B0609020204030204" pitchFamily="49" charset="0"/>
              </a:rPr>
              <a:t>value</a:t>
            </a:r>
            <a:r>
              <a:rPr lang="en-US" sz="1800" dirty="0"/>
              <a:t>) </a:t>
            </a:r>
            <a:r>
              <a:rPr lang="uk-UA" sz="1800" dirty="0"/>
              <a:t>через параметр-вказівник </a:t>
            </a:r>
            <a:r>
              <a:rPr lang="en-US" sz="1800" dirty="0" err="1">
                <a:solidFill>
                  <a:schemeClr val="accent5">
                    <a:lumMod val="75000"/>
                  </a:schemeClr>
                </a:solidFill>
                <a:latin typeface="Consolas" panose="020B0609020204030204" pitchFamily="49" charset="0"/>
              </a:rPr>
              <a:t>ptr</a:t>
            </a:r>
            <a:r>
              <a:rPr lang="en-US" sz="1800" dirty="0"/>
              <a:t>. </a:t>
            </a:r>
            <a:r>
              <a:rPr lang="uk-UA" sz="1800" b="1" dirty="0">
                <a:highlight>
                  <a:srgbClr val="00FF00"/>
                </a:highlight>
              </a:rPr>
              <a:t>Передачу по адресі зазвичай використовують з вказівниками на </a:t>
            </a:r>
            <a:r>
              <a:rPr lang="uk-UA" sz="1800" b="1" dirty="0">
                <a:highlight>
                  <a:srgbClr val="00FFFF"/>
                </a:highlight>
              </a:rPr>
              <a:t>звичайні масиви</a:t>
            </a:r>
            <a:r>
              <a:rPr lang="uk-UA" sz="1800" dirty="0"/>
              <a:t>.</a:t>
            </a:r>
          </a:p>
        </p:txBody>
      </p:sp>
      <p:pic>
        <p:nvPicPr>
          <p:cNvPr id="6" name="Рисунок 5">
            <a:extLst>
              <a:ext uri="{FF2B5EF4-FFF2-40B4-BE49-F238E27FC236}">
                <a16:creationId xmlns:a16="http://schemas.microsoft.com/office/drawing/2014/main" id="{64778A34-73E0-4A88-A1F0-6D14FFAA9E6E}"/>
              </a:ext>
            </a:extLst>
          </p:cNvPr>
          <p:cNvPicPr>
            <a:picLocks noChangeAspect="1"/>
          </p:cNvPicPr>
          <p:nvPr/>
        </p:nvPicPr>
        <p:blipFill>
          <a:blip r:embed="rId2"/>
          <a:stretch>
            <a:fillRect/>
          </a:stretch>
        </p:blipFill>
        <p:spPr>
          <a:xfrm>
            <a:off x="2988196" y="1789756"/>
            <a:ext cx="6215605" cy="2179354"/>
          </a:xfrm>
          <a:prstGeom prst="rect">
            <a:avLst/>
          </a:prstGeom>
        </p:spPr>
      </p:pic>
      <p:pic>
        <p:nvPicPr>
          <p:cNvPr id="8" name="Рисунок 7">
            <a:extLst>
              <a:ext uri="{FF2B5EF4-FFF2-40B4-BE49-F238E27FC236}">
                <a16:creationId xmlns:a16="http://schemas.microsoft.com/office/drawing/2014/main" id="{D905FCFE-2490-4469-9A19-8FD52A88ABAD}"/>
              </a:ext>
            </a:extLst>
          </p:cNvPr>
          <p:cNvPicPr>
            <a:picLocks noChangeAspect="1"/>
          </p:cNvPicPr>
          <p:nvPr/>
        </p:nvPicPr>
        <p:blipFill>
          <a:blip r:embed="rId3"/>
          <a:stretch>
            <a:fillRect/>
          </a:stretch>
        </p:blipFill>
        <p:spPr>
          <a:xfrm>
            <a:off x="0" y="4106219"/>
            <a:ext cx="12192000" cy="1589908"/>
          </a:xfrm>
          <a:prstGeom prst="rect">
            <a:avLst/>
          </a:prstGeom>
        </p:spPr>
      </p:pic>
      <p:pic>
        <p:nvPicPr>
          <p:cNvPr id="10" name="Рисунок 9">
            <a:extLst>
              <a:ext uri="{FF2B5EF4-FFF2-40B4-BE49-F238E27FC236}">
                <a16:creationId xmlns:a16="http://schemas.microsoft.com/office/drawing/2014/main" id="{13574E34-D068-45CC-9AEB-AFCE099A07E1}"/>
              </a:ext>
            </a:extLst>
          </p:cNvPr>
          <p:cNvPicPr>
            <a:picLocks noChangeAspect="1"/>
          </p:cNvPicPr>
          <p:nvPr/>
        </p:nvPicPr>
        <p:blipFill>
          <a:blip r:embed="rId4"/>
          <a:stretch>
            <a:fillRect/>
          </a:stretch>
        </p:blipFill>
        <p:spPr>
          <a:xfrm>
            <a:off x="5205286" y="5848377"/>
            <a:ext cx="1781424" cy="428685"/>
          </a:xfrm>
          <a:prstGeom prst="rect">
            <a:avLst/>
          </a:prstGeom>
        </p:spPr>
      </p:pic>
    </p:spTree>
    <p:extLst>
      <p:ext uri="{BB962C8B-B14F-4D97-AF65-F5344CB8AC3E}">
        <p14:creationId xmlns:p14="http://schemas.microsoft.com/office/powerpoint/2010/main" val="27856098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адресі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Пам’ятайте, що </a:t>
            </a:r>
            <a:r>
              <a:rPr lang="uk-UA" sz="1800" b="1" dirty="0">
                <a:highlight>
                  <a:srgbClr val="FFFF00"/>
                </a:highlight>
              </a:rPr>
              <a:t>фіксовані масиви конвертуються у вказівники</a:t>
            </a:r>
            <a:r>
              <a:rPr lang="uk-UA" sz="1800" dirty="0"/>
              <a:t> при передачі у функцію, тому їх </a:t>
            </a:r>
            <a:r>
              <a:rPr lang="uk-UA" sz="1800" b="1" dirty="0">
                <a:highlight>
                  <a:srgbClr val="FFFF00"/>
                </a:highlight>
              </a:rPr>
              <a:t>довжину потрібно передавати в якості окремого параметру</a:t>
            </a:r>
            <a:r>
              <a:rPr lang="uk-UA" sz="1800" dirty="0"/>
              <a:t>. </a:t>
            </a:r>
            <a:r>
              <a:rPr lang="uk-UA" sz="1800" b="1" dirty="0">
                <a:highlight>
                  <a:srgbClr val="00FF00"/>
                </a:highlight>
              </a:rPr>
              <a:t>Перед </a:t>
            </a:r>
            <a:r>
              <a:rPr lang="uk-UA" sz="1800" b="1" dirty="0" err="1">
                <a:highlight>
                  <a:srgbClr val="00FF00"/>
                </a:highlight>
              </a:rPr>
              <a:t>розіменуванням</a:t>
            </a:r>
            <a:r>
              <a:rPr lang="uk-UA" sz="1800" b="1" dirty="0">
                <a:highlight>
                  <a:srgbClr val="00FF00"/>
                </a:highlight>
              </a:rPr>
              <a:t> параметрів, переданих по адресі, не зайвим буде перевірити — чи не є вони нульовими вказівниками</a:t>
            </a:r>
            <a:r>
              <a:rPr lang="uk-UA" sz="1800" dirty="0"/>
              <a:t>. </a:t>
            </a:r>
            <a:r>
              <a:rPr lang="uk-UA" sz="1800" b="1" dirty="0" err="1">
                <a:highlight>
                  <a:srgbClr val="FF0000"/>
                </a:highlight>
              </a:rPr>
              <a:t>Розіменування</a:t>
            </a:r>
            <a:r>
              <a:rPr lang="uk-UA" sz="1800" b="1" dirty="0">
                <a:highlight>
                  <a:srgbClr val="FF0000"/>
                </a:highlight>
              </a:rPr>
              <a:t> нульового вказівника призведе до збою в програмі</a:t>
            </a:r>
            <a:r>
              <a:rPr lang="uk-UA" sz="1800" dirty="0"/>
              <a:t>. Ось функція </a:t>
            </a:r>
            <a:r>
              <a:rPr lang="en-US" sz="1800" dirty="0" err="1">
                <a:solidFill>
                  <a:schemeClr val="accent5">
                    <a:lumMod val="75000"/>
                  </a:schemeClr>
                </a:solidFill>
                <a:latin typeface="Consolas" panose="020B0609020204030204" pitchFamily="49" charset="0"/>
              </a:rPr>
              <a:t>printArray</a:t>
            </a:r>
            <a:r>
              <a:rPr lang="en-US" sz="1800" dirty="0">
                <a:solidFill>
                  <a:schemeClr val="accent5">
                    <a:lumMod val="75000"/>
                  </a:schemeClr>
                </a:solidFill>
                <a:latin typeface="Consolas" panose="020B0609020204030204" pitchFamily="49" charset="0"/>
              </a:rPr>
              <a:t>() </a:t>
            </a:r>
            <a:r>
              <a:rPr lang="uk-UA" sz="1800" dirty="0"/>
              <a:t>з перевіркою (виявленням) нульових вказівників:</a:t>
            </a:r>
          </a:p>
        </p:txBody>
      </p:sp>
      <p:pic>
        <p:nvPicPr>
          <p:cNvPr id="5" name="Рисунок 4">
            <a:extLst>
              <a:ext uri="{FF2B5EF4-FFF2-40B4-BE49-F238E27FC236}">
                <a16:creationId xmlns:a16="http://schemas.microsoft.com/office/drawing/2014/main" id="{91C738C7-D6D8-46E2-9F29-8455EF6458C4}"/>
              </a:ext>
            </a:extLst>
          </p:cNvPr>
          <p:cNvPicPr>
            <a:picLocks noChangeAspect="1"/>
          </p:cNvPicPr>
          <p:nvPr/>
        </p:nvPicPr>
        <p:blipFill>
          <a:blip r:embed="rId2"/>
          <a:stretch>
            <a:fillRect/>
          </a:stretch>
        </p:blipFill>
        <p:spPr>
          <a:xfrm>
            <a:off x="3092249" y="2617409"/>
            <a:ext cx="6007502" cy="4240590"/>
          </a:xfrm>
          <a:prstGeom prst="rect">
            <a:avLst/>
          </a:prstGeom>
        </p:spPr>
      </p:pic>
    </p:spTree>
    <p:extLst>
      <p:ext uri="{BB962C8B-B14F-4D97-AF65-F5344CB8AC3E}">
        <p14:creationId xmlns:p14="http://schemas.microsoft.com/office/powerpoint/2010/main" val="39856988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константній адресі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a:t>
            </a:r>
            <a:r>
              <a:rPr lang="en-US" sz="1800" dirty="0" err="1">
                <a:solidFill>
                  <a:schemeClr val="accent5">
                    <a:lumMod val="75000"/>
                  </a:schemeClr>
                </a:solidFill>
                <a:latin typeface="Consolas" panose="020B0609020204030204" pitchFamily="49" charset="0"/>
              </a:rPr>
              <a:t>printArray</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все одно не змінює значення отриманих аргументів, то гарною ідеєю буде зробити параметр </a:t>
            </a:r>
            <a:r>
              <a:rPr lang="en-US" sz="1800" dirty="0">
                <a:solidFill>
                  <a:schemeClr val="accent5">
                    <a:lumMod val="75000"/>
                  </a:schemeClr>
                </a:solidFill>
                <a:latin typeface="Consolas" panose="020B0609020204030204" pitchFamily="49" charset="0"/>
              </a:rPr>
              <a:t>array</a:t>
            </a:r>
            <a:r>
              <a:rPr lang="en-US" sz="1800" dirty="0"/>
              <a:t> </a:t>
            </a:r>
            <a:r>
              <a:rPr lang="uk-UA" sz="1800" b="1" dirty="0"/>
              <a:t>константою</a:t>
            </a:r>
            <a:r>
              <a:rPr lang="uk-UA" sz="1800" dirty="0"/>
              <a:t>:</a:t>
            </a:r>
          </a:p>
        </p:txBody>
      </p:sp>
      <p:pic>
        <p:nvPicPr>
          <p:cNvPr id="6" name="Рисунок 5">
            <a:extLst>
              <a:ext uri="{FF2B5EF4-FFF2-40B4-BE49-F238E27FC236}">
                <a16:creationId xmlns:a16="http://schemas.microsoft.com/office/drawing/2014/main" id="{3EB2E934-DFF2-43FB-8E8A-43748CAC235B}"/>
              </a:ext>
            </a:extLst>
          </p:cNvPr>
          <p:cNvPicPr>
            <a:picLocks noChangeAspect="1"/>
          </p:cNvPicPr>
          <p:nvPr/>
        </p:nvPicPr>
        <p:blipFill>
          <a:blip r:embed="rId2"/>
          <a:stretch>
            <a:fillRect/>
          </a:stretch>
        </p:blipFill>
        <p:spPr>
          <a:xfrm>
            <a:off x="2432492" y="1685988"/>
            <a:ext cx="7327016" cy="5172011"/>
          </a:xfrm>
          <a:prstGeom prst="rect">
            <a:avLst/>
          </a:prstGeom>
        </p:spPr>
      </p:pic>
    </p:spTree>
    <p:extLst>
      <p:ext uri="{BB962C8B-B14F-4D97-AF65-F5344CB8AC3E}">
        <p14:creationId xmlns:p14="http://schemas.microsoft.com/office/powerpoint/2010/main" val="21022127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Передача по адресі</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ви передаєте вказівник у функцію по адресі, то значення цього вказівника (</a:t>
            </a:r>
            <a:r>
              <a:rPr lang="uk-UA" sz="1800" b="1" dirty="0">
                <a:highlight>
                  <a:srgbClr val="00FF00"/>
                </a:highlight>
              </a:rPr>
              <a:t>адреса</a:t>
            </a:r>
            <a:r>
              <a:rPr lang="uk-UA" sz="1800" dirty="0"/>
              <a:t>, на яку він вказує) </a:t>
            </a:r>
            <a:r>
              <a:rPr lang="uk-UA" sz="1800" b="1" dirty="0">
                <a:highlight>
                  <a:srgbClr val="00FF00"/>
                </a:highlight>
              </a:rPr>
              <a:t>копіюється з аргументу в параметр функції</a:t>
            </a:r>
            <a:r>
              <a:rPr lang="uk-UA" sz="1800" dirty="0"/>
              <a:t>. Іншими словами, він </a:t>
            </a:r>
            <a:r>
              <a:rPr lang="uk-UA" sz="1800" b="1" dirty="0">
                <a:highlight>
                  <a:srgbClr val="00FF00"/>
                </a:highlight>
              </a:rPr>
              <a:t>передається по значенню</a:t>
            </a:r>
            <a:r>
              <a:rPr lang="uk-UA" sz="1800" dirty="0"/>
              <a:t>! Якщо </a:t>
            </a:r>
            <a:r>
              <a:rPr lang="uk-UA" sz="1800" b="1" dirty="0">
                <a:highlight>
                  <a:srgbClr val="00FFFF"/>
                </a:highlight>
              </a:rPr>
              <a:t>змінити значення параметру функції</a:t>
            </a:r>
            <a:r>
              <a:rPr lang="uk-UA" sz="1800" dirty="0"/>
              <a:t>, то </a:t>
            </a:r>
            <a:r>
              <a:rPr lang="uk-UA" sz="1800" b="1" dirty="0">
                <a:highlight>
                  <a:srgbClr val="00FFFF"/>
                </a:highlight>
              </a:rPr>
              <a:t>зміниться тільки копія</a:t>
            </a:r>
            <a:r>
              <a:rPr lang="uk-UA" sz="1800" dirty="0"/>
              <a:t>, </a:t>
            </a:r>
            <a:r>
              <a:rPr lang="uk-UA" sz="1800" b="1" dirty="0">
                <a:highlight>
                  <a:srgbClr val="FFFF00"/>
                </a:highlight>
              </a:rPr>
              <a:t>вихідний вказівник-аргумент не буде змінено</a:t>
            </a:r>
            <a:r>
              <a:rPr lang="uk-UA" sz="1800" dirty="0"/>
              <a:t>.</a:t>
            </a:r>
          </a:p>
        </p:txBody>
      </p:sp>
    </p:spTree>
    <p:extLst>
      <p:ext uri="{BB962C8B-B14F-4D97-AF65-F5344CB8AC3E}">
        <p14:creationId xmlns:p14="http://schemas.microsoft.com/office/powerpoint/2010/main" val="5659039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Передача по адресі</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DB08327-A212-4541-8C9E-DB7410DD1A6F}"/>
              </a:ext>
            </a:extLst>
          </p:cNvPr>
          <p:cNvPicPr>
            <a:picLocks noChangeAspect="1"/>
          </p:cNvPicPr>
          <p:nvPr/>
        </p:nvPicPr>
        <p:blipFill>
          <a:blip r:embed="rId2"/>
          <a:stretch>
            <a:fillRect/>
          </a:stretch>
        </p:blipFill>
        <p:spPr>
          <a:xfrm>
            <a:off x="0" y="-1"/>
            <a:ext cx="7891292" cy="6858000"/>
          </a:xfrm>
          <a:prstGeom prst="rect">
            <a:avLst/>
          </a:prstGeom>
        </p:spPr>
      </p:pic>
      <p:sp>
        <p:nvSpPr>
          <p:cNvPr id="8" name="TextBox 7">
            <a:extLst>
              <a:ext uri="{FF2B5EF4-FFF2-40B4-BE49-F238E27FC236}">
                <a16:creationId xmlns:a16="http://schemas.microsoft.com/office/drawing/2014/main" id="{6801A1F7-4217-4DD0-BDCC-7F0029189BAB}"/>
              </a:ext>
            </a:extLst>
          </p:cNvPr>
          <p:cNvSpPr txBox="1"/>
          <p:nvPr/>
        </p:nvSpPr>
        <p:spPr>
          <a:xfrm>
            <a:off x="7930713" y="1928905"/>
            <a:ext cx="4221865" cy="2538387"/>
          </a:xfrm>
          <a:prstGeom prst="rect">
            <a:avLst/>
          </a:prstGeom>
          <a:noFill/>
        </p:spPr>
        <p:txBody>
          <a:bodyPr wrap="square">
            <a:spAutoFit/>
          </a:bodyPr>
          <a:lstStyle/>
          <a:p>
            <a:pPr>
              <a:lnSpc>
                <a:spcPct val="150000"/>
              </a:lnSpc>
            </a:pPr>
            <a:r>
              <a:rPr lang="uk-UA" dirty="0"/>
              <a:t>У </a:t>
            </a:r>
            <a:r>
              <a:rPr lang="en-US" dirty="0" err="1">
                <a:solidFill>
                  <a:schemeClr val="accent5">
                    <a:lumMod val="75000"/>
                  </a:schemeClr>
                </a:solidFill>
                <a:latin typeface="Consolas" panose="020B0609020204030204" pitchFamily="49" charset="0"/>
              </a:rPr>
              <a:t>tempPtr</a:t>
            </a:r>
            <a:r>
              <a:rPr lang="en-US" dirty="0"/>
              <a:t> </a:t>
            </a:r>
            <a:r>
              <a:rPr lang="uk-UA" dirty="0"/>
              <a:t>копіюється адреса вказівника </a:t>
            </a:r>
            <a:r>
              <a:rPr lang="en-US" dirty="0" err="1">
                <a:solidFill>
                  <a:schemeClr val="accent5">
                    <a:lumMod val="75000"/>
                  </a:schemeClr>
                </a:solidFill>
                <a:latin typeface="Consolas" panose="020B0609020204030204" pitchFamily="49" charset="0"/>
              </a:rPr>
              <a:t>ptr</a:t>
            </a:r>
            <a:r>
              <a:rPr lang="en-US" dirty="0"/>
              <a:t>. </a:t>
            </a:r>
            <a:r>
              <a:rPr lang="uk-UA" dirty="0"/>
              <a:t>Незважаючи на те, що ми змінили </a:t>
            </a:r>
            <a:r>
              <a:rPr lang="en-US" dirty="0" err="1">
                <a:solidFill>
                  <a:schemeClr val="accent5">
                    <a:lumMod val="75000"/>
                  </a:schemeClr>
                </a:solidFill>
                <a:latin typeface="Consolas" panose="020B0609020204030204" pitchFamily="49" charset="0"/>
              </a:rPr>
              <a:t>tempPtr</a:t>
            </a:r>
            <a:r>
              <a:rPr lang="en-US" dirty="0"/>
              <a:t> </a:t>
            </a:r>
            <a:r>
              <a:rPr lang="uk-UA" dirty="0"/>
              <a:t>на нульовий вказівник (присвоїли йому </a:t>
            </a:r>
            <a:r>
              <a:rPr lang="en-US" dirty="0" err="1">
                <a:solidFill>
                  <a:schemeClr val="accent5">
                    <a:lumMod val="75000"/>
                  </a:schemeClr>
                </a:solidFill>
                <a:latin typeface="Consolas" panose="020B0609020204030204" pitchFamily="49" charset="0"/>
              </a:rPr>
              <a:t>nullptr</a:t>
            </a:r>
            <a:r>
              <a:rPr lang="en-US" dirty="0"/>
              <a:t>), </a:t>
            </a:r>
            <a:r>
              <a:rPr lang="uk-UA" dirty="0"/>
              <a:t>це ніяк не вплинуло на значення, на яке вказує </a:t>
            </a:r>
            <a:r>
              <a:rPr lang="en-US" dirty="0" err="1">
                <a:solidFill>
                  <a:schemeClr val="accent5">
                    <a:lumMod val="75000"/>
                  </a:schemeClr>
                </a:solidFill>
                <a:latin typeface="Consolas" panose="020B0609020204030204" pitchFamily="49" charset="0"/>
              </a:rPr>
              <a:t>ptr</a:t>
            </a:r>
            <a:r>
              <a:rPr lang="en-US" dirty="0"/>
              <a:t>.</a:t>
            </a:r>
            <a:endParaRPr lang="uk-UA" dirty="0"/>
          </a:p>
        </p:txBody>
      </p:sp>
      <p:pic>
        <p:nvPicPr>
          <p:cNvPr id="10" name="Рисунок 9">
            <a:extLst>
              <a:ext uri="{FF2B5EF4-FFF2-40B4-BE49-F238E27FC236}">
                <a16:creationId xmlns:a16="http://schemas.microsoft.com/office/drawing/2014/main" id="{355FAC95-AB4B-4201-A04B-9EDC4200DA65}"/>
              </a:ext>
            </a:extLst>
          </p:cNvPr>
          <p:cNvPicPr>
            <a:picLocks noChangeAspect="1"/>
          </p:cNvPicPr>
          <p:nvPr/>
        </p:nvPicPr>
        <p:blipFill>
          <a:blip r:embed="rId3"/>
          <a:stretch>
            <a:fillRect/>
          </a:stretch>
        </p:blipFill>
        <p:spPr>
          <a:xfrm>
            <a:off x="7176819" y="5643393"/>
            <a:ext cx="476316" cy="809738"/>
          </a:xfrm>
          <a:prstGeom prst="rect">
            <a:avLst/>
          </a:prstGeom>
        </p:spPr>
      </p:pic>
    </p:spTree>
    <p:extLst>
      <p:ext uri="{BB962C8B-B14F-4D97-AF65-F5344CB8AC3E}">
        <p14:creationId xmlns:p14="http://schemas.microsoft.com/office/powerpoint/2010/main" val="31569345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Зверніть</a:t>
            </a:r>
            <a:r>
              <a:rPr lang="ru-RU" sz="1800" b="1" dirty="0">
                <a:highlight>
                  <a:srgbClr val="00FF00"/>
                </a:highlight>
              </a:rPr>
              <a:t> </a:t>
            </a:r>
            <a:r>
              <a:rPr lang="ru-RU" sz="1800" b="1" dirty="0" err="1">
                <a:highlight>
                  <a:srgbClr val="00FF00"/>
                </a:highlight>
              </a:rPr>
              <a:t>увагу</a:t>
            </a:r>
            <a:r>
              <a:rPr lang="ru-RU" sz="1800" b="1" dirty="0">
                <a:highlight>
                  <a:srgbClr val="00FF00"/>
                </a:highlight>
              </a:rPr>
              <a:t>, </a:t>
            </a:r>
            <a:r>
              <a:rPr lang="ru-RU" sz="1800" b="1" dirty="0" err="1">
                <a:highlight>
                  <a:srgbClr val="00FF00"/>
                </a:highlight>
              </a:rPr>
              <a:t>хоча</a:t>
            </a:r>
            <a:r>
              <a:rPr lang="ru-RU" sz="1800" b="1" dirty="0">
                <a:highlight>
                  <a:srgbClr val="00FF00"/>
                </a:highlight>
              </a:rPr>
              <a:t> сама адреса </a:t>
            </a:r>
            <a:r>
              <a:rPr lang="ru-RU" sz="1800" b="1" dirty="0" err="1">
                <a:highlight>
                  <a:srgbClr val="00FF00"/>
                </a:highlight>
              </a:rPr>
              <a:t>передається</a:t>
            </a:r>
            <a:r>
              <a:rPr lang="ru-RU" sz="1800" b="1" dirty="0">
                <a:highlight>
                  <a:srgbClr val="00FF00"/>
                </a:highlight>
              </a:rPr>
              <a:t> по </a:t>
            </a:r>
            <a:r>
              <a:rPr lang="ru-RU" sz="1800" b="1" dirty="0" err="1">
                <a:highlight>
                  <a:srgbClr val="00FF00"/>
                </a:highlight>
              </a:rPr>
              <a:t>значенню</a:t>
            </a:r>
            <a:r>
              <a:rPr lang="ru-RU" sz="1800" b="1" dirty="0">
                <a:highlight>
                  <a:srgbClr val="00FF00"/>
                </a:highlight>
              </a:rPr>
              <a:t>, </a:t>
            </a:r>
            <a:r>
              <a:rPr lang="ru-RU" sz="1800" b="1" dirty="0" err="1">
                <a:highlight>
                  <a:srgbClr val="00FF00"/>
                </a:highlight>
              </a:rPr>
              <a:t>ви</a:t>
            </a:r>
            <a:r>
              <a:rPr lang="ru-RU" sz="1800" b="1" dirty="0">
                <a:highlight>
                  <a:srgbClr val="00FF00"/>
                </a:highlight>
              </a:rPr>
              <a:t> все одно можете </a:t>
            </a:r>
            <a:r>
              <a:rPr lang="ru-RU" sz="1800" b="1" dirty="0" err="1">
                <a:highlight>
                  <a:srgbClr val="00FF00"/>
                </a:highlight>
              </a:rPr>
              <a:t>розіменувати</a:t>
            </a:r>
            <a:r>
              <a:rPr lang="ru-RU" sz="1800" b="1" dirty="0">
                <a:highlight>
                  <a:srgbClr val="00FF00"/>
                </a:highlight>
              </a:rPr>
              <a:t> </a:t>
            </a:r>
            <a:r>
              <a:rPr lang="ru-RU" sz="1800" b="1" dirty="0" err="1">
                <a:highlight>
                  <a:srgbClr val="00FF00"/>
                </a:highlight>
              </a:rPr>
              <a:t>її</a:t>
            </a:r>
            <a:r>
              <a:rPr lang="ru-RU" sz="1800" b="1" dirty="0">
                <a:highlight>
                  <a:srgbClr val="00FF00"/>
                </a:highlight>
              </a:rPr>
              <a:t> для </a:t>
            </a:r>
            <a:r>
              <a:rPr lang="ru-RU" sz="1800" b="1" dirty="0" err="1">
                <a:highlight>
                  <a:srgbClr val="00FF00"/>
                </a:highlight>
              </a:rPr>
              <a:t>зміни</a:t>
            </a:r>
            <a:r>
              <a:rPr lang="ru-RU" sz="1800" b="1" dirty="0">
                <a:highlight>
                  <a:srgbClr val="00FF00"/>
                </a:highlight>
              </a:rPr>
              <a:t> </a:t>
            </a:r>
            <a:r>
              <a:rPr lang="ru-RU" sz="1800" b="1" dirty="0" err="1">
                <a:highlight>
                  <a:srgbClr val="00FF00"/>
                </a:highlight>
              </a:rPr>
              <a:t>значення</a:t>
            </a:r>
            <a:r>
              <a:rPr lang="ru-RU" sz="1800" b="1" dirty="0">
                <a:highlight>
                  <a:srgbClr val="00FF00"/>
                </a:highlight>
              </a:rPr>
              <a:t> </a:t>
            </a:r>
            <a:r>
              <a:rPr lang="ru-RU" sz="1800" b="1" dirty="0" err="1">
                <a:highlight>
                  <a:srgbClr val="00FF00"/>
                </a:highlight>
              </a:rPr>
              <a:t>вихідного</a:t>
            </a:r>
            <a:r>
              <a:rPr lang="ru-RU" sz="1800" b="1" dirty="0">
                <a:highlight>
                  <a:srgbClr val="00FF00"/>
                </a:highlight>
              </a:rPr>
              <a:t> аргументу</a:t>
            </a:r>
            <a:r>
              <a:rPr lang="ru-RU" sz="1800" dirty="0"/>
              <a:t>. </a:t>
            </a:r>
            <a:r>
              <a:rPr lang="ru-RU" sz="1800" dirty="0" err="1"/>
              <a:t>Заплутано</a:t>
            </a:r>
            <a:r>
              <a:rPr lang="ru-RU" sz="1800" dirty="0"/>
              <a:t>? Давайте </a:t>
            </a:r>
            <a:r>
              <a:rPr lang="ru-RU" sz="1800" dirty="0" err="1"/>
              <a:t>розберемося</a:t>
            </a:r>
            <a:r>
              <a:rPr lang="ru-RU" sz="1800" dirty="0"/>
              <a:t> детально:</a:t>
            </a:r>
          </a:p>
          <a:p>
            <a:pPr marL="825750" indent="-285750">
              <a:lnSpc>
                <a:spcPct val="150000"/>
              </a:lnSpc>
              <a:spcBef>
                <a:spcPts val="0"/>
              </a:spcBef>
              <a:buFont typeface="Wingdings" panose="05000000000000000000" pitchFamily="2" charset="2"/>
              <a:buChar char="q"/>
            </a:pPr>
            <a:r>
              <a:rPr lang="ru-RU" sz="1800" dirty="0"/>
              <a:t>   При </a:t>
            </a:r>
            <a:r>
              <a:rPr lang="ru-RU" sz="1800" dirty="0" err="1"/>
              <a:t>передачі</a:t>
            </a:r>
            <a:r>
              <a:rPr lang="ru-RU" sz="1800" dirty="0"/>
              <a:t> аргументу по </a:t>
            </a:r>
            <a:r>
              <a:rPr lang="ru-RU" sz="1800" dirty="0" err="1"/>
              <a:t>адресі</a:t>
            </a:r>
            <a:r>
              <a:rPr lang="ru-RU" sz="1800" dirty="0"/>
              <a:t> в </a:t>
            </a:r>
            <a:r>
              <a:rPr lang="ru-RU" sz="1800" dirty="0" err="1"/>
              <a:t>змінну</a:t>
            </a:r>
            <a:r>
              <a:rPr lang="ru-RU" sz="1800" dirty="0"/>
              <a:t>-параметр </a:t>
            </a:r>
            <a:r>
              <a:rPr lang="ru-RU" sz="1800" dirty="0" err="1"/>
              <a:t>функції</a:t>
            </a:r>
            <a:r>
              <a:rPr lang="ru-RU" sz="1800" dirty="0"/>
              <a:t> </a:t>
            </a:r>
            <a:r>
              <a:rPr lang="ru-RU" sz="1800" dirty="0" err="1"/>
              <a:t>копіюється</a:t>
            </a:r>
            <a:r>
              <a:rPr lang="ru-RU" sz="1800" dirty="0"/>
              <a:t> адреса з аргументу. </a:t>
            </a:r>
            <a:r>
              <a:rPr lang="ru-RU" sz="1800" b="1" dirty="0">
                <a:highlight>
                  <a:srgbClr val="00FFFF"/>
                </a:highlight>
              </a:rPr>
              <a:t>У </a:t>
            </a:r>
            <a:r>
              <a:rPr lang="ru-RU" sz="1800" b="1" dirty="0" err="1">
                <a:highlight>
                  <a:srgbClr val="00FFFF"/>
                </a:highlight>
              </a:rPr>
              <a:t>цей</a:t>
            </a:r>
            <a:r>
              <a:rPr lang="ru-RU" sz="1800" b="1" dirty="0">
                <a:highlight>
                  <a:srgbClr val="00FFFF"/>
                </a:highlight>
              </a:rPr>
              <a:t> момент параметр </a:t>
            </a:r>
            <a:r>
              <a:rPr lang="ru-RU" sz="1800" b="1" dirty="0" err="1">
                <a:highlight>
                  <a:srgbClr val="00FFFF"/>
                </a:highlight>
              </a:rPr>
              <a:t>функції</a:t>
            </a:r>
            <a:r>
              <a:rPr lang="ru-RU" sz="1800" b="1" dirty="0">
                <a:highlight>
                  <a:srgbClr val="00FFFF"/>
                </a:highlight>
              </a:rPr>
              <a:t> і аргумент </a:t>
            </a:r>
            <a:r>
              <a:rPr lang="ru-RU" sz="1800" b="1" dirty="0" err="1">
                <a:highlight>
                  <a:srgbClr val="00FFFF"/>
                </a:highlight>
              </a:rPr>
              <a:t>вказують</a:t>
            </a:r>
            <a:r>
              <a:rPr lang="ru-RU" sz="1800" b="1" dirty="0">
                <a:highlight>
                  <a:srgbClr val="00FFFF"/>
                </a:highlight>
              </a:rPr>
              <a:t> на </a:t>
            </a:r>
            <a:r>
              <a:rPr lang="ru-RU" sz="1800" b="1" dirty="0" err="1">
                <a:highlight>
                  <a:srgbClr val="00FFFF"/>
                </a:highlight>
              </a:rPr>
              <a:t>одне</a:t>
            </a:r>
            <a:r>
              <a:rPr lang="ru-RU" sz="1800" b="1" dirty="0">
                <a:highlight>
                  <a:srgbClr val="00FFFF"/>
                </a:highlight>
              </a:rPr>
              <a:t> і те ж </a:t>
            </a:r>
            <a:r>
              <a:rPr lang="ru-RU" sz="1800" b="1" dirty="0" err="1">
                <a:highlight>
                  <a:srgbClr val="00FFFF"/>
                </a:highlight>
              </a:rPr>
              <a:t>значення</a:t>
            </a:r>
            <a:r>
              <a:rPr lang="ru-RU" sz="1800" dirty="0"/>
              <a:t>.</a:t>
            </a:r>
          </a:p>
          <a:p>
            <a:pPr marL="825750" indent="-285750">
              <a:lnSpc>
                <a:spcPct val="150000"/>
              </a:lnSpc>
              <a:spcBef>
                <a:spcPts val="0"/>
              </a:spcBef>
              <a:buFont typeface="Wingdings" panose="05000000000000000000" pitchFamily="2" charset="2"/>
              <a:buChar char="q"/>
            </a:pPr>
            <a:r>
              <a:rPr lang="ru-RU" sz="1800" dirty="0"/>
              <a:t>   </a:t>
            </a:r>
            <a:r>
              <a:rPr lang="ru-RU" sz="1800" dirty="0" err="1"/>
              <a:t>Якщо</a:t>
            </a:r>
            <a:r>
              <a:rPr lang="ru-RU" sz="1800" dirty="0"/>
              <a:t> параметр </a:t>
            </a:r>
            <a:r>
              <a:rPr lang="ru-RU" sz="1800" dirty="0" err="1"/>
              <a:t>функції</a:t>
            </a:r>
            <a:r>
              <a:rPr lang="ru-RU" sz="1800" dirty="0"/>
              <a:t> </a:t>
            </a:r>
            <a:r>
              <a:rPr lang="ru-RU" sz="1800" dirty="0" err="1"/>
              <a:t>потім</a:t>
            </a:r>
            <a:r>
              <a:rPr lang="ru-RU" sz="1800" dirty="0"/>
              <a:t> </a:t>
            </a:r>
            <a:r>
              <a:rPr lang="ru-RU" sz="1800" dirty="0" err="1"/>
              <a:t>розіменувати</a:t>
            </a:r>
            <a:r>
              <a:rPr lang="ru-RU" sz="1800" dirty="0"/>
              <a:t> для </a:t>
            </a:r>
            <a:r>
              <a:rPr lang="ru-RU" sz="1800" dirty="0" err="1"/>
              <a:t>зміни</a:t>
            </a:r>
            <a:r>
              <a:rPr lang="ru-RU" sz="1800" dirty="0"/>
              <a:t> початкового </a:t>
            </a:r>
            <a:r>
              <a:rPr lang="ru-RU" sz="1800" dirty="0" err="1"/>
              <a:t>значення</a:t>
            </a:r>
            <a:r>
              <a:rPr lang="ru-RU" sz="1800" dirty="0"/>
              <a:t>, то </a:t>
            </a:r>
            <a:r>
              <a:rPr lang="ru-RU" sz="1800" dirty="0" err="1"/>
              <a:t>це</a:t>
            </a:r>
            <a:r>
              <a:rPr lang="ru-RU" sz="1800" dirty="0"/>
              <a:t> </a:t>
            </a:r>
            <a:r>
              <a:rPr lang="ru-RU" sz="1800" dirty="0" err="1"/>
              <a:t>призведе</a:t>
            </a:r>
            <a:r>
              <a:rPr lang="ru-RU" sz="1800" dirty="0"/>
              <a:t> до </a:t>
            </a:r>
            <a:r>
              <a:rPr lang="ru-RU" sz="1800" dirty="0" err="1"/>
              <a:t>зміни</a:t>
            </a:r>
            <a:r>
              <a:rPr lang="ru-RU" sz="1800" dirty="0"/>
              <a:t> </a:t>
            </a:r>
            <a:r>
              <a:rPr lang="ru-RU" sz="1800" dirty="0" err="1"/>
              <a:t>значення</a:t>
            </a:r>
            <a:r>
              <a:rPr lang="ru-RU" sz="1800" dirty="0"/>
              <a:t>, на яке </a:t>
            </a:r>
            <a:r>
              <a:rPr lang="ru-RU" sz="1800" dirty="0" err="1"/>
              <a:t>вказує</a:t>
            </a:r>
            <a:r>
              <a:rPr lang="ru-RU" sz="1800" dirty="0"/>
              <a:t> аргумент, </a:t>
            </a:r>
            <a:r>
              <a:rPr lang="ru-RU" sz="1800" dirty="0" err="1"/>
              <a:t>оскільки</a:t>
            </a:r>
            <a:r>
              <a:rPr lang="ru-RU" sz="1800" dirty="0"/>
              <a:t> параметр </a:t>
            </a:r>
            <a:r>
              <a:rPr lang="ru-RU" sz="1800" dirty="0" err="1"/>
              <a:t>функції</a:t>
            </a:r>
            <a:r>
              <a:rPr lang="ru-RU" sz="1800" dirty="0"/>
              <a:t> і аргумент </a:t>
            </a:r>
            <a:r>
              <a:rPr lang="ru-RU" sz="1800" dirty="0" err="1"/>
              <a:t>вказують</a:t>
            </a:r>
            <a:r>
              <a:rPr lang="ru-RU" sz="1800" dirty="0"/>
              <a:t> на </a:t>
            </a:r>
            <a:r>
              <a:rPr lang="ru-RU" sz="1800" dirty="0" err="1"/>
              <a:t>одне</a:t>
            </a:r>
            <a:r>
              <a:rPr lang="ru-RU" sz="1800" dirty="0"/>
              <a:t> і те ж </a:t>
            </a:r>
            <a:r>
              <a:rPr lang="ru-RU" sz="1800" dirty="0" err="1"/>
              <a:t>значення</a:t>
            </a:r>
            <a:r>
              <a:rPr lang="ru-RU" sz="1800" dirty="0"/>
              <a:t>!</a:t>
            </a:r>
          </a:p>
          <a:p>
            <a:pPr marL="825750" indent="-285750">
              <a:lnSpc>
                <a:spcPct val="150000"/>
              </a:lnSpc>
              <a:spcBef>
                <a:spcPts val="0"/>
              </a:spcBef>
              <a:buFont typeface="Wingdings" panose="05000000000000000000" pitchFamily="2" charset="2"/>
              <a:buChar char="q"/>
            </a:pPr>
            <a:r>
              <a:rPr lang="ru-RU" sz="1800" dirty="0"/>
              <a:t>   </a:t>
            </a:r>
            <a:r>
              <a:rPr lang="ru-RU" sz="1800" b="1" dirty="0" err="1">
                <a:highlight>
                  <a:srgbClr val="FFFF00"/>
                </a:highlight>
              </a:rPr>
              <a:t>Якщо</a:t>
            </a:r>
            <a:r>
              <a:rPr lang="ru-RU" sz="1800" b="1" dirty="0">
                <a:highlight>
                  <a:srgbClr val="FFFF00"/>
                </a:highlight>
              </a:rPr>
              <a:t> параметру </a:t>
            </a:r>
            <a:r>
              <a:rPr lang="ru-RU" sz="1800" b="1" dirty="0" err="1">
                <a:highlight>
                  <a:srgbClr val="FFFF00"/>
                </a:highlight>
              </a:rPr>
              <a:t>функції</a:t>
            </a:r>
            <a:r>
              <a:rPr lang="ru-RU" sz="1800" b="1" dirty="0">
                <a:highlight>
                  <a:srgbClr val="FFFF00"/>
                </a:highlight>
              </a:rPr>
              <a:t> </a:t>
            </a:r>
            <a:r>
              <a:rPr lang="ru-RU" sz="1800" b="1" dirty="0" err="1">
                <a:highlight>
                  <a:srgbClr val="FFFF00"/>
                </a:highlight>
              </a:rPr>
              <a:t>присвоїти</a:t>
            </a:r>
            <a:r>
              <a:rPr lang="ru-RU" sz="1800" b="1" dirty="0">
                <a:highlight>
                  <a:srgbClr val="FFFF00"/>
                </a:highlight>
              </a:rPr>
              <a:t> </a:t>
            </a:r>
            <a:r>
              <a:rPr lang="ru-RU" sz="1800" b="1" dirty="0" err="1">
                <a:highlight>
                  <a:srgbClr val="FFFF00"/>
                </a:highlight>
              </a:rPr>
              <a:t>іншу</a:t>
            </a:r>
            <a:r>
              <a:rPr lang="ru-RU" sz="1800" b="1" dirty="0">
                <a:highlight>
                  <a:srgbClr val="FFFF00"/>
                </a:highlight>
              </a:rPr>
              <a:t> адресу, то </a:t>
            </a:r>
            <a:r>
              <a:rPr lang="ru-RU" sz="1800" b="1" dirty="0" err="1">
                <a:highlight>
                  <a:srgbClr val="FFFF00"/>
                </a:highlight>
              </a:rPr>
              <a:t>це</a:t>
            </a:r>
            <a:r>
              <a:rPr lang="ru-RU" sz="1800" b="1" dirty="0">
                <a:highlight>
                  <a:srgbClr val="FFFF00"/>
                </a:highlight>
              </a:rPr>
              <a:t> </a:t>
            </a:r>
            <a:r>
              <a:rPr lang="ru-RU" sz="1800" b="1" dirty="0" err="1">
                <a:highlight>
                  <a:srgbClr val="FFFF00"/>
                </a:highlight>
              </a:rPr>
              <a:t>ніяк</a:t>
            </a:r>
            <a:r>
              <a:rPr lang="ru-RU" sz="1800" b="1" dirty="0">
                <a:highlight>
                  <a:srgbClr val="FFFF00"/>
                </a:highlight>
              </a:rPr>
              <a:t> не </a:t>
            </a:r>
            <a:r>
              <a:rPr lang="ru-RU" sz="1800" b="1" dirty="0" err="1">
                <a:highlight>
                  <a:srgbClr val="FFFF00"/>
                </a:highlight>
              </a:rPr>
              <a:t>вплине</a:t>
            </a:r>
            <a:r>
              <a:rPr lang="ru-RU" sz="1800" b="1" dirty="0">
                <a:highlight>
                  <a:srgbClr val="FFFF00"/>
                </a:highlight>
              </a:rPr>
              <a:t> на аргумент, </a:t>
            </a:r>
            <a:r>
              <a:rPr lang="ru-RU" sz="1800" b="1" dirty="0" err="1">
                <a:highlight>
                  <a:srgbClr val="FFFF00"/>
                </a:highlight>
              </a:rPr>
              <a:t>оскільки</a:t>
            </a:r>
            <a:r>
              <a:rPr lang="ru-RU" sz="1800" b="1" dirty="0">
                <a:highlight>
                  <a:srgbClr val="FFFF00"/>
                </a:highlight>
              </a:rPr>
              <a:t> параметр </a:t>
            </a:r>
            <a:r>
              <a:rPr lang="ru-RU" sz="1800" b="1" dirty="0" err="1">
                <a:highlight>
                  <a:srgbClr val="FFFF00"/>
                </a:highlight>
              </a:rPr>
              <a:t>функції</a:t>
            </a:r>
            <a:r>
              <a:rPr lang="ru-RU" sz="1800" b="1" dirty="0">
                <a:highlight>
                  <a:srgbClr val="FFFF00"/>
                </a:highlight>
              </a:rPr>
              <a:t> є </a:t>
            </a:r>
            <a:r>
              <a:rPr lang="ru-RU" sz="1800" b="1" dirty="0" err="1">
                <a:highlight>
                  <a:srgbClr val="FFFF00"/>
                </a:highlight>
              </a:rPr>
              <a:t>копією</a:t>
            </a:r>
            <a:r>
              <a:rPr lang="ru-RU" sz="1800" b="1" dirty="0">
                <a:highlight>
                  <a:srgbClr val="FFFF00"/>
                </a:highlight>
              </a:rPr>
              <a:t>, а </a:t>
            </a:r>
            <a:r>
              <a:rPr lang="ru-RU" sz="1800" b="1" dirty="0" err="1">
                <a:highlight>
                  <a:srgbClr val="FFFF00"/>
                </a:highlight>
              </a:rPr>
              <a:t>зміна</a:t>
            </a:r>
            <a:r>
              <a:rPr lang="ru-RU" sz="1800" b="1" dirty="0">
                <a:highlight>
                  <a:srgbClr val="FFFF00"/>
                </a:highlight>
              </a:rPr>
              <a:t> </a:t>
            </a:r>
            <a:r>
              <a:rPr lang="ru-RU" sz="1800" b="1" dirty="0" err="1">
                <a:highlight>
                  <a:srgbClr val="FFFF00"/>
                </a:highlight>
              </a:rPr>
              <a:t>копії</a:t>
            </a:r>
            <a:r>
              <a:rPr lang="ru-RU" sz="1800" b="1" dirty="0">
                <a:highlight>
                  <a:srgbClr val="FFFF00"/>
                </a:highlight>
              </a:rPr>
              <a:t> не </a:t>
            </a:r>
            <a:r>
              <a:rPr lang="ru-RU" sz="1800" b="1" dirty="0" err="1">
                <a:highlight>
                  <a:srgbClr val="FFFF00"/>
                </a:highlight>
              </a:rPr>
              <a:t>призводить</a:t>
            </a:r>
            <a:r>
              <a:rPr lang="ru-RU" sz="1800" b="1" dirty="0">
                <a:highlight>
                  <a:srgbClr val="FFFF00"/>
                </a:highlight>
              </a:rPr>
              <a:t> до </a:t>
            </a:r>
            <a:r>
              <a:rPr lang="ru-RU" sz="1800" b="1" dirty="0" err="1">
                <a:highlight>
                  <a:srgbClr val="FFFF00"/>
                </a:highlight>
              </a:rPr>
              <a:t>зміни</a:t>
            </a:r>
            <a:r>
              <a:rPr lang="ru-RU" sz="1800" b="1" dirty="0">
                <a:highlight>
                  <a:srgbClr val="FFFF00"/>
                </a:highlight>
              </a:rPr>
              <a:t> </a:t>
            </a:r>
            <a:r>
              <a:rPr lang="ru-RU" sz="1800" b="1" dirty="0" err="1">
                <a:highlight>
                  <a:srgbClr val="FFFF00"/>
                </a:highlight>
              </a:rPr>
              <a:t>оригіналу</a:t>
            </a:r>
            <a:r>
              <a:rPr lang="ru-RU" sz="1800" dirty="0"/>
              <a:t>. </a:t>
            </a:r>
            <a:r>
              <a:rPr lang="ru-RU" sz="1800" dirty="0" err="1"/>
              <a:t>Після</a:t>
            </a:r>
            <a:r>
              <a:rPr lang="ru-RU" sz="1800" dirty="0"/>
              <a:t> </a:t>
            </a:r>
            <a:r>
              <a:rPr lang="ru-RU" sz="1800" dirty="0" err="1"/>
              <a:t>зміни</a:t>
            </a:r>
            <a:r>
              <a:rPr lang="ru-RU" sz="1800" dirty="0"/>
              <a:t> </a:t>
            </a:r>
            <a:r>
              <a:rPr lang="ru-RU" sz="1800" dirty="0" err="1"/>
              <a:t>адреси</a:t>
            </a:r>
            <a:r>
              <a:rPr lang="ru-RU" sz="1800" dirty="0"/>
              <a:t> параметра </a:t>
            </a:r>
            <a:r>
              <a:rPr lang="ru-RU" sz="1800" dirty="0" err="1"/>
              <a:t>функції</a:t>
            </a:r>
            <a:r>
              <a:rPr lang="ru-RU" sz="1800" dirty="0"/>
              <a:t>, параметр </a:t>
            </a:r>
            <a:r>
              <a:rPr lang="ru-RU" sz="1800" dirty="0" err="1"/>
              <a:t>функції</a:t>
            </a:r>
            <a:r>
              <a:rPr lang="ru-RU" sz="1800" dirty="0"/>
              <a:t> і аргумент </a:t>
            </a:r>
            <a:r>
              <a:rPr lang="ru-RU" sz="1800" dirty="0" err="1"/>
              <a:t>вказуватимуть</a:t>
            </a:r>
            <a:r>
              <a:rPr lang="ru-RU" sz="1800" dirty="0"/>
              <a:t> на </a:t>
            </a:r>
            <a:r>
              <a:rPr lang="ru-RU" sz="1800" dirty="0" err="1"/>
              <a:t>різні</a:t>
            </a:r>
            <a:r>
              <a:rPr lang="ru-RU" sz="1800" dirty="0"/>
              <a:t> </a:t>
            </a:r>
            <a:r>
              <a:rPr lang="ru-RU" sz="1800" dirty="0" err="1"/>
              <a:t>значення</a:t>
            </a:r>
            <a:r>
              <a:rPr lang="ru-RU" sz="1800" dirty="0"/>
              <a:t>, тому </a:t>
            </a:r>
            <a:r>
              <a:rPr lang="ru-RU" sz="1800" dirty="0" err="1"/>
              <a:t>розіменування</a:t>
            </a:r>
            <a:r>
              <a:rPr lang="ru-RU" sz="1800" dirty="0"/>
              <a:t> параметру і </a:t>
            </a:r>
            <a:r>
              <a:rPr lang="ru-RU" sz="1800" dirty="0" err="1"/>
              <a:t>подальша</a:t>
            </a:r>
            <a:r>
              <a:rPr lang="ru-RU" sz="1800" dirty="0"/>
              <a:t> </a:t>
            </a:r>
            <a:r>
              <a:rPr lang="ru-RU" sz="1800" dirty="0" err="1"/>
              <a:t>його</a:t>
            </a:r>
            <a:r>
              <a:rPr lang="ru-RU" sz="1800" dirty="0"/>
              <a:t> </a:t>
            </a:r>
            <a:r>
              <a:rPr lang="ru-RU" sz="1800" dirty="0" err="1"/>
              <a:t>зміна</a:t>
            </a:r>
            <a:r>
              <a:rPr lang="ru-RU" sz="1800" dirty="0"/>
              <a:t> </a:t>
            </a:r>
            <a:r>
              <a:rPr lang="ru-RU" sz="1800" dirty="0" err="1"/>
              <a:t>ніяк</a:t>
            </a:r>
            <a:r>
              <a:rPr lang="ru-RU" sz="1800" dirty="0"/>
              <a:t> не </a:t>
            </a:r>
            <a:r>
              <a:rPr lang="ru-RU" sz="1800" dirty="0" err="1"/>
              <a:t>вплинуть</a:t>
            </a:r>
            <a:r>
              <a:rPr lang="ru-RU" sz="1800" dirty="0"/>
              <a:t> на </a:t>
            </a:r>
            <a:r>
              <a:rPr lang="ru-RU" sz="1800" dirty="0" err="1"/>
              <a:t>значення</a:t>
            </a:r>
            <a:r>
              <a:rPr lang="ru-RU" sz="1800" dirty="0"/>
              <a:t>, на яке </a:t>
            </a:r>
            <a:r>
              <a:rPr lang="ru-RU" sz="1800" dirty="0" err="1"/>
              <a:t>вказує</a:t>
            </a:r>
            <a:r>
              <a:rPr lang="ru-RU" sz="1800" dirty="0"/>
              <a:t> аргумент.</a:t>
            </a:r>
            <a:endParaRPr lang="uk-UA" sz="1800" dirty="0"/>
          </a:p>
        </p:txBody>
      </p:sp>
    </p:spTree>
    <p:extLst>
      <p:ext uri="{BB962C8B-B14F-4D97-AF65-F5344CB8AC3E}">
        <p14:creationId xmlns:p14="http://schemas.microsoft.com/office/powerpoint/2010/main" val="1197899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E0EF9FC-FE24-4547-BDBE-521C14D78474}"/>
              </a:ext>
            </a:extLst>
          </p:cNvPr>
          <p:cNvPicPr>
            <a:picLocks noChangeAspect="1"/>
          </p:cNvPicPr>
          <p:nvPr/>
        </p:nvPicPr>
        <p:blipFill>
          <a:blip r:embed="rId2"/>
          <a:stretch>
            <a:fillRect/>
          </a:stretch>
        </p:blipFill>
        <p:spPr>
          <a:xfrm>
            <a:off x="531027" y="-1"/>
            <a:ext cx="7171403" cy="6858000"/>
          </a:xfrm>
          <a:prstGeom prst="rect">
            <a:avLst/>
          </a:prstGeom>
        </p:spPr>
      </p:pic>
      <p:pic>
        <p:nvPicPr>
          <p:cNvPr id="7" name="Рисунок 6">
            <a:extLst>
              <a:ext uri="{FF2B5EF4-FFF2-40B4-BE49-F238E27FC236}">
                <a16:creationId xmlns:a16="http://schemas.microsoft.com/office/drawing/2014/main" id="{A4E19F43-AE92-4C84-BB37-2AC027062FFA}"/>
              </a:ext>
            </a:extLst>
          </p:cNvPr>
          <p:cNvPicPr>
            <a:picLocks noChangeAspect="1"/>
          </p:cNvPicPr>
          <p:nvPr/>
        </p:nvPicPr>
        <p:blipFill>
          <a:blip r:embed="rId3"/>
          <a:stretch>
            <a:fillRect/>
          </a:stretch>
        </p:blipFill>
        <p:spPr>
          <a:xfrm>
            <a:off x="6751091" y="5638307"/>
            <a:ext cx="333422" cy="724001"/>
          </a:xfrm>
          <a:prstGeom prst="rect">
            <a:avLst/>
          </a:prstGeom>
        </p:spPr>
      </p:pic>
    </p:spTree>
    <p:extLst>
      <p:ext uri="{BB962C8B-B14F-4D97-AF65-F5344CB8AC3E}">
        <p14:creationId xmlns:p14="http://schemas.microsoft.com/office/powerpoint/2010/main" val="42833228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адрес по посиланню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0000"/>
                </a:highlight>
              </a:rPr>
              <a:t>Виникає</a:t>
            </a:r>
            <a:r>
              <a:rPr lang="ru-RU" sz="1800" b="1" dirty="0">
                <a:highlight>
                  <a:srgbClr val="FF0000"/>
                </a:highlight>
              </a:rPr>
              <a:t> </a:t>
            </a:r>
            <a:r>
              <a:rPr lang="ru-RU" sz="1800" b="1" dirty="0" err="1">
                <a:highlight>
                  <a:srgbClr val="FF0000"/>
                </a:highlight>
              </a:rPr>
              <a:t>питання</a:t>
            </a:r>
            <a:r>
              <a:rPr lang="ru-RU" sz="1800" b="1" dirty="0">
                <a:highlight>
                  <a:srgbClr val="FF0000"/>
                </a:highlight>
              </a:rPr>
              <a:t>: «А </a:t>
            </a:r>
            <a:r>
              <a:rPr lang="ru-RU" sz="1800" b="1" dirty="0" err="1">
                <a:highlight>
                  <a:srgbClr val="FF0000"/>
                </a:highlight>
              </a:rPr>
              <a:t>що</a:t>
            </a:r>
            <a:r>
              <a:rPr lang="ru-RU" sz="1800" b="1" dirty="0">
                <a:highlight>
                  <a:srgbClr val="FF0000"/>
                </a:highlight>
              </a:rPr>
              <a:t>, </a:t>
            </a:r>
            <a:r>
              <a:rPr lang="ru-RU" sz="1800" b="1" dirty="0" err="1">
                <a:highlight>
                  <a:srgbClr val="FF0000"/>
                </a:highlight>
              </a:rPr>
              <a:t>якщо</a:t>
            </a:r>
            <a:r>
              <a:rPr lang="ru-RU" sz="1800" b="1" dirty="0">
                <a:highlight>
                  <a:srgbClr val="FF0000"/>
                </a:highlight>
              </a:rPr>
              <a:t> ми </a:t>
            </a:r>
            <a:r>
              <a:rPr lang="ru-RU" sz="1800" b="1" dirty="0" err="1">
                <a:highlight>
                  <a:srgbClr val="FF0000"/>
                </a:highlight>
              </a:rPr>
              <a:t>хочемо</a:t>
            </a:r>
            <a:r>
              <a:rPr lang="ru-RU" sz="1800" b="1" dirty="0">
                <a:highlight>
                  <a:srgbClr val="FF0000"/>
                </a:highlight>
              </a:rPr>
              <a:t> </a:t>
            </a:r>
            <a:r>
              <a:rPr lang="ru-RU" sz="1800" b="1" dirty="0" err="1">
                <a:highlight>
                  <a:srgbClr val="FF0000"/>
                </a:highlight>
              </a:rPr>
              <a:t>змінити</a:t>
            </a:r>
            <a:r>
              <a:rPr lang="ru-RU" sz="1800" b="1" dirty="0">
                <a:highlight>
                  <a:srgbClr val="FF0000"/>
                </a:highlight>
              </a:rPr>
              <a:t> адресу, на яку </a:t>
            </a:r>
            <a:r>
              <a:rPr lang="ru-RU" sz="1800" b="1" dirty="0" err="1">
                <a:highlight>
                  <a:srgbClr val="FF0000"/>
                </a:highlight>
              </a:rPr>
              <a:t>вказує</a:t>
            </a:r>
            <a:r>
              <a:rPr lang="ru-RU" sz="1800" b="1" dirty="0">
                <a:highlight>
                  <a:srgbClr val="FF0000"/>
                </a:highlight>
              </a:rPr>
              <a:t> аргумент, </a:t>
            </a:r>
            <a:r>
              <a:rPr lang="ru-RU" sz="1800" b="1" dirty="0" err="1">
                <a:highlight>
                  <a:srgbClr val="FF0000"/>
                </a:highlight>
              </a:rPr>
              <a:t>всередині</a:t>
            </a:r>
            <a:r>
              <a:rPr lang="ru-RU" sz="1800" b="1" dirty="0">
                <a:highlight>
                  <a:srgbClr val="FF0000"/>
                </a:highlight>
              </a:rPr>
              <a:t> </a:t>
            </a:r>
            <a:r>
              <a:rPr lang="ru-RU" sz="1800" b="1" dirty="0" err="1">
                <a:highlight>
                  <a:srgbClr val="FF0000"/>
                </a:highlight>
              </a:rPr>
              <a:t>функції</a:t>
            </a:r>
            <a:r>
              <a:rPr lang="ru-RU" sz="1800" b="1" dirty="0">
                <a:highlight>
                  <a:srgbClr val="FF0000"/>
                </a:highlight>
              </a:rPr>
              <a:t>?»</a:t>
            </a:r>
            <a:r>
              <a:rPr lang="ru-RU" sz="1800" dirty="0"/>
              <a:t>. </a:t>
            </a:r>
            <a:r>
              <a:rPr lang="ru-RU" sz="1800" dirty="0" err="1"/>
              <a:t>Виявляється</a:t>
            </a:r>
            <a:r>
              <a:rPr lang="ru-RU" sz="1800" dirty="0"/>
              <a:t>, </a:t>
            </a:r>
            <a:r>
              <a:rPr lang="ru-RU" sz="1800" dirty="0" err="1"/>
              <a:t>це</a:t>
            </a:r>
            <a:r>
              <a:rPr lang="ru-RU" sz="1800" dirty="0"/>
              <a:t> </a:t>
            </a:r>
            <a:r>
              <a:rPr lang="ru-RU" sz="1800" dirty="0" err="1"/>
              <a:t>можна</a:t>
            </a:r>
            <a:r>
              <a:rPr lang="ru-RU" sz="1800" dirty="0"/>
              <a:t> </a:t>
            </a:r>
            <a:r>
              <a:rPr lang="ru-RU" sz="1800" dirty="0" err="1"/>
              <a:t>зробити</a:t>
            </a:r>
            <a:r>
              <a:rPr lang="ru-RU" sz="1800" dirty="0"/>
              <a:t> </a:t>
            </a:r>
            <a:r>
              <a:rPr lang="ru-RU" sz="1800" dirty="0" err="1"/>
              <a:t>дуже</a:t>
            </a:r>
            <a:r>
              <a:rPr lang="ru-RU" sz="1800" dirty="0"/>
              <a:t> легко. Ви можете просто </a:t>
            </a:r>
            <a:r>
              <a:rPr lang="ru-RU" sz="1800" dirty="0" err="1"/>
              <a:t>передати</a:t>
            </a:r>
            <a:r>
              <a:rPr lang="ru-RU" sz="1800" dirty="0"/>
              <a:t> адресу по </a:t>
            </a:r>
            <a:r>
              <a:rPr lang="ru-RU" sz="1800" dirty="0" err="1"/>
              <a:t>посиланню</a:t>
            </a:r>
            <a:r>
              <a:rPr lang="ru-RU" sz="1800" dirty="0"/>
              <a:t>. Синтаксис </a:t>
            </a:r>
            <a:r>
              <a:rPr lang="ru-RU" sz="1800" dirty="0" err="1"/>
              <a:t>посилання</a:t>
            </a:r>
            <a:r>
              <a:rPr lang="ru-RU" sz="1800" dirty="0"/>
              <a:t> на </a:t>
            </a:r>
            <a:r>
              <a:rPr lang="ru-RU" sz="1800" dirty="0" err="1"/>
              <a:t>вказівник</a:t>
            </a:r>
            <a:r>
              <a:rPr lang="ru-RU" sz="1800" dirty="0"/>
              <a:t> </a:t>
            </a:r>
            <a:r>
              <a:rPr lang="ru-RU" sz="1800" dirty="0" err="1"/>
              <a:t>може</a:t>
            </a:r>
            <a:r>
              <a:rPr lang="ru-RU" sz="1800" dirty="0"/>
              <a:t> </a:t>
            </a:r>
            <a:r>
              <a:rPr lang="ru-RU" sz="1800" dirty="0" err="1"/>
              <a:t>здатися</a:t>
            </a:r>
            <a:r>
              <a:rPr lang="ru-RU" sz="1800" dirty="0"/>
              <a:t> </a:t>
            </a:r>
            <a:r>
              <a:rPr lang="ru-RU" sz="1800" dirty="0" err="1"/>
              <a:t>трохи</a:t>
            </a:r>
            <a:r>
              <a:rPr lang="ru-RU" sz="1800" dirty="0"/>
              <a:t> </a:t>
            </a:r>
            <a:r>
              <a:rPr lang="ru-RU" sz="1800" dirty="0" err="1"/>
              <a:t>дивним</a:t>
            </a:r>
            <a:r>
              <a:rPr lang="ru-RU" sz="1800" dirty="0"/>
              <a:t>, але все ж:</a:t>
            </a:r>
          </a:p>
          <a:p>
            <a:pPr marL="540000" indent="360000">
              <a:lnSpc>
                <a:spcPct val="150000"/>
              </a:lnSpc>
              <a:spcBef>
                <a:spcPts val="0"/>
              </a:spcBef>
              <a:buNone/>
            </a:pPr>
            <a:endParaRPr lang="ru-RU" sz="1800" dirty="0"/>
          </a:p>
        </p:txBody>
      </p:sp>
      <p:pic>
        <p:nvPicPr>
          <p:cNvPr id="7" name="Рисунок 6">
            <a:extLst>
              <a:ext uri="{FF2B5EF4-FFF2-40B4-BE49-F238E27FC236}">
                <a16:creationId xmlns:a16="http://schemas.microsoft.com/office/drawing/2014/main" id="{7B116AEF-9729-4952-9D2C-DFCA82329058}"/>
              </a:ext>
            </a:extLst>
          </p:cNvPr>
          <p:cNvPicPr>
            <a:picLocks noChangeAspect="1"/>
          </p:cNvPicPr>
          <p:nvPr/>
        </p:nvPicPr>
        <p:blipFill>
          <a:blip r:embed="rId2"/>
          <a:stretch>
            <a:fillRect/>
          </a:stretch>
        </p:blipFill>
        <p:spPr>
          <a:xfrm>
            <a:off x="2677054" y="2173476"/>
            <a:ext cx="6837892" cy="4684523"/>
          </a:xfrm>
          <a:prstGeom prst="rect">
            <a:avLst/>
          </a:prstGeom>
        </p:spPr>
      </p:pic>
      <p:pic>
        <p:nvPicPr>
          <p:cNvPr id="9" name="Рисунок 8">
            <a:extLst>
              <a:ext uri="{FF2B5EF4-FFF2-40B4-BE49-F238E27FC236}">
                <a16:creationId xmlns:a16="http://schemas.microsoft.com/office/drawing/2014/main" id="{42EB9EF0-1562-4556-839B-09976BC102FE}"/>
              </a:ext>
            </a:extLst>
          </p:cNvPr>
          <p:cNvPicPr>
            <a:picLocks noChangeAspect="1"/>
          </p:cNvPicPr>
          <p:nvPr/>
        </p:nvPicPr>
        <p:blipFill>
          <a:blip r:embed="rId3"/>
          <a:stretch>
            <a:fillRect/>
          </a:stretch>
        </p:blipFill>
        <p:spPr>
          <a:xfrm>
            <a:off x="8648050" y="5843123"/>
            <a:ext cx="1733792" cy="314369"/>
          </a:xfrm>
          <a:prstGeom prst="rect">
            <a:avLst/>
          </a:prstGeom>
        </p:spPr>
      </p:pic>
    </p:spTree>
    <p:extLst>
      <p:ext uri="{BB962C8B-B14F-4D97-AF65-F5344CB8AC3E}">
        <p14:creationId xmlns:p14="http://schemas.microsoft.com/office/powerpoint/2010/main" val="3824966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Існує</a:t>
            </a:r>
            <a:r>
              <a:rPr lang="ru-RU" b="1" dirty="0"/>
              <a:t> </a:t>
            </a:r>
            <a:r>
              <a:rPr lang="ru-RU" b="1" dirty="0" err="1"/>
              <a:t>тільки</a:t>
            </a:r>
            <a:r>
              <a:rPr lang="ru-RU" b="1" dirty="0"/>
              <a:t> передача по </a:t>
            </a:r>
            <a:r>
              <a:rPr lang="ru-RU" b="1" dirty="0" err="1"/>
              <a:t>значенню</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коли </a:t>
            </a:r>
            <a:r>
              <a:rPr lang="ru-RU" sz="1800" dirty="0" err="1"/>
              <a:t>ви</a:t>
            </a:r>
            <a:r>
              <a:rPr lang="ru-RU" sz="1800" dirty="0"/>
              <a:t> </a:t>
            </a:r>
            <a:r>
              <a:rPr lang="ru-RU" sz="1800" dirty="0" err="1"/>
              <a:t>розумієте</a:t>
            </a:r>
            <a:r>
              <a:rPr lang="ru-RU" sz="1800" dirty="0"/>
              <a:t> </a:t>
            </a:r>
            <a:r>
              <a:rPr lang="ru-RU" sz="1800" dirty="0" err="1"/>
              <a:t>основні</a:t>
            </a:r>
            <a:r>
              <a:rPr lang="ru-RU" sz="1800" dirty="0"/>
              <a:t> </a:t>
            </a:r>
            <a:r>
              <a:rPr lang="ru-RU" sz="1800" dirty="0" err="1"/>
              <a:t>відмінності</a:t>
            </a:r>
            <a:r>
              <a:rPr lang="ru-RU" sz="1800" dirty="0"/>
              <a:t> </a:t>
            </a:r>
            <a:r>
              <a:rPr lang="ru-RU" sz="1800" dirty="0" err="1"/>
              <a:t>між</a:t>
            </a:r>
            <a:r>
              <a:rPr lang="ru-RU" sz="1800" dirty="0"/>
              <a:t> </a:t>
            </a:r>
            <a:r>
              <a:rPr lang="ru-RU" sz="1800" b="1" dirty="0">
                <a:highlight>
                  <a:srgbClr val="00FFFF"/>
                </a:highlight>
              </a:rPr>
              <a:t>передачею по </a:t>
            </a:r>
            <a:r>
              <a:rPr lang="ru-RU" sz="1800" b="1" dirty="0" err="1">
                <a:highlight>
                  <a:srgbClr val="00FFFF"/>
                </a:highlight>
              </a:rPr>
              <a:t>посиланню</a:t>
            </a:r>
            <a:r>
              <a:rPr lang="ru-RU" sz="1800" dirty="0"/>
              <a:t>, </a:t>
            </a:r>
            <a:r>
              <a:rPr lang="ru-RU" sz="1800" b="1" dirty="0">
                <a:highlight>
                  <a:srgbClr val="00FFFF"/>
                </a:highlight>
              </a:rPr>
              <a:t>по </a:t>
            </a:r>
            <a:r>
              <a:rPr lang="ru-RU" sz="1800" b="1" dirty="0" err="1">
                <a:highlight>
                  <a:srgbClr val="00FFFF"/>
                </a:highlight>
              </a:rPr>
              <a:t>адресі</a:t>
            </a:r>
            <a:r>
              <a:rPr lang="ru-RU" sz="1800" dirty="0"/>
              <a:t> і </a:t>
            </a:r>
            <a:r>
              <a:rPr lang="ru-RU" sz="1800" b="1" dirty="0">
                <a:highlight>
                  <a:srgbClr val="00FFFF"/>
                </a:highlight>
              </a:rPr>
              <a:t>по </a:t>
            </a:r>
            <a:r>
              <a:rPr lang="ru-RU" sz="1800" b="1" dirty="0" err="1">
                <a:highlight>
                  <a:srgbClr val="00FFFF"/>
                </a:highlight>
              </a:rPr>
              <a:t>значенню</a:t>
            </a:r>
            <a:r>
              <a:rPr lang="ru-RU" sz="1800" dirty="0"/>
              <a:t>, давайте </a:t>
            </a:r>
            <a:r>
              <a:rPr lang="ru-RU" sz="1800" dirty="0" err="1"/>
              <a:t>трохи</a:t>
            </a:r>
            <a:r>
              <a:rPr lang="ru-RU" sz="1800" dirty="0"/>
              <a:t> </a:t>
            </a:r>
            <a:r>
              <a:rPr lang="ru-RU" sz="1800" dirty="0" err="1"/>
              <a:t>поговоримо</a:t>
            </a:r>
            <a:r>
              <a:rPr lang="ru-RU" sz="1800" dirty="0"/>
              <a:t> про те, </a:t>
            </a:r>
            <a:r>
              <a:rPr lang="ru-RU" sz="1800" dirty="0" err="1"/>
              <a:t>що</a:t>
            </a:r>
            <a:r>
              <a:rPr lang="ru-RU" sz="1800" dirty="0"/>
              <a:t> </a:t>
            </a:r>
            <a:r>
              <a:rPr lang="ru-RU" sz="1800" dirty="0" err="1"/>
              <a:t>знаходиться</a:t>
            </a:r>
            <a:r>
              <a:rPr lang="ru-RU" sz="1800" dirty="0"/>
              <a:t> “</a:t>
            </a:r>
            <a:r>
              <a:rPr lang="ru-RU" sz="1800" dirty="0" err="1"/>
              <a:t>під</a:t>
            </a:r>
            <a:r>
              <a:rPr lang="ru-RU" sz="1800" dirty="0"/>
              <a:t> капотом”.</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FFFF00"/>
                </a:highlight>
              </a:rPr>
              <a:t>Про </a:t>
            </a:r>
            <a:r>
              <a:rPr lang="ru-RU" sz="1800" b="1" dirty="0" err="1">
                <a:highlight>
                  <a:srgbClr val="FFFF00"/>
                </a:highlight>
              </a:rPr>
              <a:t>посилання</a:t>
            </a:r>
            <a:r>
              <a:rPr lang="ru-RU" sz="1800" b="1" dirty="0">
                <a:highlight>
                  <a:srgbClr val="FFFF00"/>
                </a:highlight>
              </a:rPr>
              <a:t> ми </a:t>
            </a:r>
            <a:r>
              <a:rPr lang="ru-RU" sz="1800" b="1" dirty="0" err="1">
                <a:highlight>
                  <a:srgbClr val="FFFF00"/>
                </a:highlight>
              </a:rPr>
              <a:t>згадували</a:t>
            </a:r>
            <a:r>
              <a:rPr lang="ru-RU" sz="1800" b="1" dirty="0">
                <a:highlight>
                  <a:srgbClr val="FFFF00"/>
                </a:highlight>
              </a:rPr>
              <a:t>, </a:t>
            </a:r>
            <a:r>
              <a:rPr lang="ru-RU" sz="1800" b="1" dirty="0" err="1">
                <a:highlight>
                  <a:srgbClr val="FFFF00"/>
                </a:highlight>
              </a:rPr>
              <a:t>що</a:t>
            </a:r>
            <a:r>
              <a:rPr lang="ru-RU" sz="1800" b="1" dirty="0">
                <a:highlight>
                  <a:srgbClr val="FFFF00"/>
                </a:highlight>
              </a:rPr>
              <a:t> </a:t>
            </a:r>
            <a:r>
              <a:rPr lang="ru-RU" sz="1800" b="1" dirty="0" err="1">
                <a:highlight>
                  <a:srgbClr val="FFFF00"/>
                </a:highlight>
              </a:rPr>
              <a:t>посилання</a:t>
            </a:r>
            <a:r>
              <a:rPr lang="ru-RU" sz="1800" b="1" dirty="0">
                <a:highlight>
                  <a:srgbClr val="FFFF00"/>
                </a:highlight>
              </a:rPr>
              <a:t> </a:t>
            </a:r>
            <a:r>
              <a:rPr lang="ru-RU" sz="1800" b="1" dirty="0" err="1">
                <a:highlight>
                  <a:srgbClr val="FFFF00"/>
                </a:highlight>
              </a:rPr>
              <a:t>насправді</a:t>
            </a:r>
            <a:r>
              <a:rPr lang="ru-RU" sz="1800" b="1" dirty="0">
                <a:highlight>
                  <a:srgbClr val="FFFF00"/>
                </a:highlight>
              </a:rPr>
              <a:t> </a:t>
            </a:r>
            <a:r>
              <a:rPr lang="ru-RU" sz="1800" b="1" dirty="0" err="1">
                <a:highlight>
                  <a:srgbClr val="FFFF00"/>
                </a:highlight>
              </a:rPr>
              <a:t>реалізуються</a:t>
            </a:r>
            <a:r>
              <a:rPr lang="ru-RU" sz="1800" b="1" dirty="0">
                <a:highlight>
                  <a:srgbClr val="FFFF00"/>
                </a:highlight>
              </a:rPr>
              <a:t> за </a:t>
            </a:r>
            <a:r>
              <a:rPr lang="ru-RU" sz="1800" b="1" dirty="0" err="1">
                <a:highlight>
                  <a:srgbClr val="FFFF00"/>
                </a:highlight>
              </a:rPr>
              <a:t>допомогою</a:t>
            </a:r>
            <a:r>
              <a:rPr lang="ru-RU" sz="1800" b="1" dirty="0">
                <a:highlight>
                  <a:srgbClr val="FFFF00"/>
                </a:highlight>
              </a:rPr>
              <a:t> </a:t>
            </a:r>
            <a:r>
              <a:rPr lang="ru-RU" sz="1800" b="1" dirty="0" err="1">
                <a:highlight>
                  <a:srgbClr val="FFFF00"/>
                </a:highlight>
              </a:rPr>
              <a:t>вказівників</a:t>
            </a:r>
            <a:r>
              <a:rPr lang="ru-RU" sz="1800" dirty="0"/>
              <a:t>. </a:t>
            </a:r>
            <a:r>
              <a:rPr lang="ru-RU" sz="1800" dirty="0" err="1"/>
              <a:t>Це</a:t>
            </a:r>
            <a:r>
              <a:rPr lang="ru-RU" sz="1800" dirty="0"/>
              <a:t> </a:t>
            </a:r>
            <a:r>
              <a:rPr lang="ru-RU" sz="1800" dirty="0" err="1"/>
              <a:t>означає</a:t>
            </a:r>
            <a:r>
              <a:rPr lang="ru-RU" sz="1800" dirty="0"/>
              <a:t>, </a:t>
            </a:r>
            <a:r>
              <a:rPr lang="ru-RU" sz="1800" dirty="0" err="1"/>
              <a:t>що</a:t>
            </a:r>
            <a:r>
              <a:rPr lang="ru-RU" sz="1800" dirty="0"/>
              <a:t> </a:t>
            </a:r>
            <a:r>
              <a:rPr lang="ru-RU" sz="1800" b="1" dirty="0">
                <a:highlight>
                  <a:srgbClr val="00FF00"/>
                </a:highlight>
              </a:rPr>
              <a:t>передача по </a:t>
            </a:r>
            <a:r>
              <a:rPr lang="ru-RU" sz="1800" b="1" dirty="0" err="1">
                <a:highlight>
                  <a:srgbClr val="00FF00"/>
                </a:highlight>
              </a:rPr>
              <a:t>посиланню</a:t>
            </a:r>
            <a:r>
              <a:rPr lang="ru-RU" sz="1800" b="1" dirty="0">
                <a:highlight>
                  <a:srgbClr val="00FF00"/>
                </a:highlight>
              </a:rPr>
              <a:t> є просто передачею по </a:t>
            </a:r>
            <a:r>
              <a:rPr lang="ru-RU" sz="1800" b="1" dirty="0" err="1">
                <a:highlight>
                  <a:srgbClr val="00FF00"/>
                </a:highlight>
              </a:rPr>
              <a:t>адресі</a:t>
            </a:r>
            <a:r>
              <a:rPr lang="ru-RU" sz="1800" dirty="0"/>
              <a:t>. І </a:t>
            </a:r>
            <a:r>
              <a:rPr lang="ru-RU" sz="1800" dirty="0" err="1"/>
              <a:t>трохи</a:t>
            </a:r>
            <a:r>
              <a:rPr lang="ru-RU" sz="1800" dirty="0"/>
              <a:t> </a:t>
            </a:r>
            <a:r>
              <a:rPr lang="ru-RU" sz="1800" dirty="0" err="1"/>
              <a:t>вище</a:t>
            </a:r>
            <a:r>
              <a:rPr lang="ru-RU" sz="1800" dirty="0"/>
              <a:t> ми говорили, </a:t>
            </a:r>
            <a:r>
              <a:rPr lang="ru-RU" sz="1800" dirty="0" err="1"/>
              <a:t>що</a:t>
            </a:r>
            <a:r>
              <a:rPr lang="ru-RU" sz="1800" dirty="0"/>
              <a:t> </a:t>
            </a:r>
            <a:r>
              <a:rPr lang="ru-RU" sz="1800" b="1" dirty="0">
                <a:highlight>
                  <a:srgbClr val="00FFFF"/>
                </a:highlight>
              </a:rPr>
              <a:t>передача по </a:t>
            </a:r>
            <a:r>
              <a:rPr lang="ru-RU" sz="1800" b="1" dirty="0" err="1">
                <a:highlight>
                  <a:srgbClr val="00FFFF"/>
                </a:highlight>
              </a:rPr>
              <a:t>адресі</a:t>
            </a:r>
            <a:r>
              <a:rPr lang="ru-RU" sz="1800" b="1" dirty="0">
                <a:highlight>
                  <a:srgbClr val="00FFFF"/>
                </a:highlight>
              </a:rPr>
              <a:t> </a:t>
            </a:r>
            <a:r>
              <a:rPr lang="ru-RU" sz="1800" b="1" dirty="0" err="1">
                <a:highlight>
                  <a:srgbClr val="00FFFF"/>
                </a:highlight>
              </a:rPr>
              <a:t>насправді</a:t>
            </a:r>
            <a:r>
              <a:rPr lang="ru-RU" sz="1800" b="1" dirty="0">
                <a:highlight>
                  <a:srgbClr val="00FFFF"/>
                </a:highlight>
              </a:rPr>
              <a:t> є передачею </a:t>
            </a:r>
            <a:r>
              <a:rPr lang="ru-RU" sz="1800" b="1" dirty="0" err="1">
                <a:highlight>
                  <a:srgbClr val="00FFFF"/>
                </a:highlight>
              </a:rPr>
              <a:t>адреси</a:t>
            </a:r>
            <a:r>
              <a:rPr lang="ru-RU" sz="1800" b="1" dirty="0">
                <a:highlight>
                  <a:srgbClr val="00FFFF"/>
                </a:highlight>
              </a:rPr>
              <a:t> по </a:t>
            </a:r>
            <a:r>
              <a:rPr lang="ru-RU" sz="1800" b="1" dirty="0" err="1">
                <a:highlight>
                  <a:srgbClr val="00FFFF"/>
                </a:highlight>
              </a:rPr>
              <a:t>значенню</a:t>
            </a:r>
            <a:r>
              <a:rPr lang="ru-RU" sz="1800" b="1" dirty="0">
                <a:highlight>
                  <a:srgbClr val="00FFFF"/>
                </a:highlight>
              </a:rPr>
              <a:t>! </a:t>
            </a:r>
            <a:r>
              <a:rPr lang="ru-RU" sz="1800" dirty="0"/>
              <a:t>З </a:t>
            </a:r>
            <a:r>
              <a:rPr lang="ru-RU" sz="1800" dirty="0" err="1"/>
              <a:t>цього</a:t>
            </a:r>
            <a:r>
              <a:rPr lang="ru-RU" sz="1800" dirty="0"/>
              <a:t> </a:t>
            </a:r>
            <a:r>
              <a:rPr lang="ru-RU" sz="1800" dirty="0" err="1"/>
              <a:t>випливає</a:t>
            </a:r>
            <a:r>
              <a:rPr lang="ru-RU" sz="1800" dirty="0"/>
              <a:t>, </a:t>
            </a:r>
            <a:r>
              <a:rPr lang="ru-RU" sz="1800" dirty="0" err="1"/>
              <a:t>що</a:t>
            </a:r>
            <a:r>
              <a:rPr lang="ru-RU" sz="1800" dirty="0"/>
              <a:t> </a:t>
            </a:r>
            <a:r>
              <a:rPr lang="ru-RU" b="1" dirty="0" err="1">
                <a:highlight>
                  <a:srgbClr val="00FF00"/>
                </a:highlight>
              </a:rPr>
              <a:t>мова</a:t>
            </a:r>
            <a:r>
              <a:rPr lang="ru-RU" b="1" dirty="0">
                <a:highlight>
                  <a:srgbClr val="00FF00"/>
                </a:highlight>
              </a:rPr>
              <a:t> C++ </a:t>
            </a:r>
            <a:r>
              <a:rPr lang="ru-RU" b="1" dirty="0" err="1">
                <a:highlight>
                  <a:srgbClr val="00FF00"/>
                </a:highlight>
              </a:rPr>
              <a:t>дійсно</a:t>
            </a:r>
            <a:r>
              <a:rPr lang="ru-RU" b="1" dirty="0">
                <a:highlight>
                  <a:srgbClr val="00FF00"/>
                </a:highlight>
              </a:rPr>
              <a:t> </a:t>
            </a:r>
            <a:r>
              <a:rPr lang="ru-RU" b="1" dirty="0" err="1">
                <a:highlight>
                  <a:srgbClr val="00FF00"/>
                </a:highlight>
              </a:rPr>
              <a:t>передає</a:t>
            </a:r>
            <a:r>
              <a:rPr lang="ru-RU" b="1" dirty="0">
                <a:highlight>
                  <a:srgbClr val="00FF00"/>
                </a:highlight>
              </a:rPr>
              <a:t> все по </a:t>
            </a:r>
            <a:r>
              <a:rPr lang="ru-RU" b="1" dirty="0" err="1">
                <a:highlight>
                  <a:srgbClr val="00FF00"/>
                </a:highlight>
              </a:rPr>
              <a:t>значенню</a:t>
            </a:r>
            <a:r>
              <a:rPr lang="ru-RU" sz="1800" dirty="0"/>
              <a:t>!</a:t>
            </a:r>
            <a:endParaRPr lang="uk-UA" sz="1800" dirty="0"/>
          </a:p>
        </p:txBody>
      </p:sp>
    </p:spTree>
    <p:extLst>
      <p:ext uri="{BB962C8B-B14F-4D97-AF65-F5344CB8AC3E}">
        <p14:creationId xmlns:p14="http://schemas.microsoft.com/office/powerpoint/2010/main" val="968270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Скажи “Ні!” витокам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Коли </a:t>
            </a:r>
            <a:r>
              <a:rPr lang="ru-RU" sz="1800" b="1" dirty="0" err="1">
                <a:highlight>
                  <a:srgbClr val="00FF00"/>
                </a:highlight>
              </a:rPr>
              <a:t>змінна</a:t>
            </a:r>
            <a:r>
              <a:rPr lang="ru-RU" sz="1800" b="1" dirty="0">
                <a:highlight>
                  <a:srgbClr val="00FF00"/>
                </a:highlight>
              </a:rPr>
              <a:t>-вектор </a:t>
            </a:r>
            <a:r>
              <a:rPr lang="ru-RU" sz="1800" b="1" dirty="0" err="1">
                <a:highlight>
                  <a:srgbClr val="00FF00"/>
                </a:highlight>
              </a:rPr>
              <a:t>виходить</a:t>
            </a:r>
            <a:r>
              <a:rPr lang="ru-RU" sz="1800" b="1" dirty="0">
                <a:highlight>
                  <a:srgbClr val="00FF00"/>
                </a:highlight>
              </a:rPr>
              <a:t> з </a:t>
            </a:r>
            <a:r>
              <a:rPr lang="ru-RU" sz="1800" b="1" dirty="0" err="1">
                <a:highlight>
                  <a:srgbClr val="00FF00"/>
                </a:highlight>
              </a:rPr>
              <a:t>області</a:t>
            </a:r>
            <a:r>
              <a:rPr lang="ru-RU" sz="1800" b="1" dirty="0">
                <a:highlight>
                  <a:srgbClr val="00FF00"/>
                </a:highlight>
              </a:rPr>
              <a:t> </a:t>
            </a:r>
            <a:r>
              <a:rPr lang="ru-RU" sz="1800" b="1" dirty="0" err="1">
                <a:highlight>
                  <a:srgbClr val="00FF00"/>
                </a:highlight>
              </a:rPr>
              <a:t>видимості</a:t>
            </a:r>
            <a:r>
              <a:rPr lang="ru-RU" sz="1800" b="1" dirty="0">
                <a:highlight>
                  <a:srgbClr val="00FF00"/>
                </a:highlight>
              </a:rPr>
              <a:t>, вона автоматично </a:t>
            </a:r>
            <a:r>
              <a:rPr lang="ru-RU" sz="1800" b="1" dirty="0" err="1">
                <a:highlight>
                  <a:srgbClr val="00FF00"/>
                </a:highlight>
              </a:rPr>
              <a:t>звільняє</a:t>
            </a:r>
            <a:r>
              <a:rPr lang="ru-RU" sz="1800" b="1" dirty="0">
                <a:highlight>
                  <a:srgbClr val="00FF00"/>
                </a:highlight>
              </a:rPr>
              <a:t> </a:t>
            </a:r>
            <a:r>
              <a:rPr lang="ru-RU" sz="1800" b="1" dirty="0" err="1">
                <a:highlight>
                  <a:srgbClr val="00FF00"/>
                </a:highlight>
              </a:rPr>
              <a:t>пам’ять</a:t>
            </a:r>
            <a:r>
              <a:rPr lang="ru-RU" sz="1800" b="1" dirty="0">
                <a:highlight>
                  <a:srgbClr val="00FF00"/>
                </a:highlight>
              </a:rPr>
              <a:t>, яку </a:t>
            </a:r>
            <a:r>
              <a:rPr lang="ru-RU" sz="1800" b="1" dirty="0" err="1">
                <a:highlight>
                  <a:srgbClr val="00FF00"/>
                </a:highlight>
              </a:rPr>
              <a:t>контролювала</a:t>
            </a:r>
            <a:r>
              <a:rPr lang="ru-RU" sz="1800" b="1" dirty="0">
                <a:highlight>
                  <a:srgbClr val="00FF00"/>
                </a:highlight>
              </a:rPr>
              <a:t> (</a:t>
            </a:r>
            <a:r>
              <a:rPr lang="ru-RU" sz="1800" b="1" dirty="0" err="1">
                <a:highlight>
                  <a:srgbClr val="00FF00"/>
                </a:highlight>
              </a:rPr>
              <a:t>займала</a:t>
            </a:r>
            <a:r>
              <a:rPr lang="ru-RU" sz="1800" b="1" dirty="0">
                <a:highlight>
                  <a:srgbClr val="00FF00"/>
                </a:highlight>
              </a:rPr>
              <a:t>)</a:t>
            </a:r>
            <a:r>
              <a:rPr lang="ru-RU" sz="1800" dirty="0"/>
              <a:t>. </a:t>
            </a:r>
            <a:r>
              <a:rPr lang="ru-RU" sz="1800" dirty="0" err="1"/>
              <a:t>Це</a:t>
            </a:r>
            <a:r>
              <a:rPr lang="ru-RU" sz="1800" dirty="0"/>
              <a:t> не </a:t>
            </a:r>
            <a:r>
              <a:rPr lang="ru-RU" sz="1800" dirty="0" err="1"/>
              <a:t>тільки</a:t>
            </a:r>
            <a:r>
              <a:rPr lang="ru-RU" sz="1800" dirty="0"/>
              <a:t> </a:t>
            </a:r>
            <a:r>
              <a:rPr lang="ru-RU" sz="1800" dirty="0" err="1"/>
              <a:t>зручно</a:t>
            </a:r>
            <a:r>
              <a:rPr lang="ru-RU" sz="1800" dirty="0"/>
              <a:t> (так як вам не </a:t>
            </a:r>
            <a:r>
              <a:rPr lang="ru-RU" sz="1800" dirty="0" err="1"/>
              <a:t>потрібно</a:t>
            </a:r>
            <a:r>
              <a:rPr lang="ru-RU" sz="1800" dirty="0"/>
              <a:t> </a:t>
            </a:r>
            <a:r>
              <a:rPr lang="ru-RU" sz="1800" dirty="0" err="1"/>
              <a:t>це</a:t>
            </a:r>
            <a:r>
              <a:rPr lang="ru-RU" sz="1800" dirty="0"/>
              <a:t> </a:t>
            </a:r>
            <a:r>
              <a:rPr lang="ru-RU" sz="1800" dirty="0" err="1"/>
              <a:t>робити</a:t>
            </a:r>
            <a:r>
              <a:rPr lang="ru-RU" sz="1800" dirty="0"/>
              <a:t> </a:t>
            </a:r>
            <a:r>
              <a:rPr lang="ru-RU" sz="1800" dirty="0" err="1"/>
              <a:t>вручну</a:t>
            </a:r>
            <a:r>
              <a:rPr lang="ru-RU" sz="1800" dirty="0"/>
              <a:t>), але </a:t>
            </a:r>
            <a:r>
              <a:rPr lang="ru-RU" sz="1800" dirty="0" err="1"/>
              <a:t>також</a:t>
            </a:r>
            <a:r>
              <a:rPr lang="ru-RU" sz="1800" dirty="0"/>
              <a:t> </a:t>
            </a:r>
            <a:r>
              <a:rPr lang="ru-RU" sz="1800" dirty="0" err="1"/>
              <a:t>допомагає</a:t>
            </a:r>
            <a:r>
              <a:rPr lang="ru-RU" sz="1800" dirty="0"/>
              <a:t> </a:t>
            </a:r>
            <a:r>
              <a:rPr lang="ru-RU" sz="1800" dirty="0" err="1"/>
              <a:t>запобігти</a:t>
            </a:r>
            <a:r>
              <a:rPr lang="ru-RU" sz="1800" dirty="0"/>
              <a:t> </a:t>
            </a:r>
            <a:r>
              <a:rPr lang="ru-RU" sz="1800" dirty="0" err="1"/>
              <a:t>витокам</a:t>
            </a:r>
            <a:r>
              <a:rPr lang="ru-RU" sz="1800" dirty="0"/>
              <a:t> </a:t>
            </a:r>
            <a:r>
              <a:rPr lang="ru-RU" sz="1800" dirty="0" err="1"/>
              <a:t>пам’яті</a:t>
            </a:r>
            <a:r>
              <a:rPr lang="ru-RU" sz="1800" dirty="0"/>
              <a:t>. </a:t>
            </a:r>
            <a:r>
              <a:rPr lang="ru-RU" sz="1800" dirty="0" err="1"/>
              <a:t>Розглянемо</a:t>
            </a:r>
            <a:r>
              <a:rPr lang="ru-RU" sz="1800" dirty="0"/>
              <a:t> </a:t>
            </a:r>
            <a:r>
              <a:rPr lang="ru-RU" sz="1800" dirty="0" err="1"/>
              <a:t>наступний</a:t>
            </a:r>
            <a:r>
              <a:rPr lang="ru-RU" sz="1800" dirty="0"/>
              <a:t> фрагмент:</a:t>
            </a:r>
            <a:endParaRPr lang="uk-UA" sz="1800" dirty="0"/>
          </a:p>
        </p:txBody>
      </p:sp>
      <p:pic>
        <p:nvPicPr>
          <p:cNvPr id="5" name="Рисунок 4">
            <a:extLst>
              <a:ext uri="{FF2B5EF4-FFF2-40B4-BE49-F238E27FC236}">
                <a16:creationId xmlns:a16="http://schemas.microsoft.com/office/drawing/2014/main" id="{0DF7E0AD-5211-49C7-92FE-FED021459387}"/>
              </a:ext>
            </a:extLst>
          </p:cNvPr>
          <p:cNvPicPr>
            <a:picLocks noChangeAspect="1"/>
          </p:cNvPicPr>
          <p:nvPr/>
        </p:nvPicPr>
        <p:blipFill>
          <a:blip r:embed="rId2"/>
          <a:stretch>
            <a:fillRect/>
          </a:stretch>
        </p:blipFill>
        <p:spPr>
          <a:xfrm>
            <a:off x="1998561" y="2251237"/>
            <a:ext cx="8194876" cy="3213215"/>
          </a:xfrm>
          <a:prstGeom prst="rect">
            <a:avLst/>
          </a:prstGeom>
        </p:spPr>
      </p:pic>
    </p:spTree>
    <p:extLst>
      <p:ext uri="{BB962C8B-B14F-4D97-AF65-F5344CB8AC3E}">
        <p14:creationId xmlns:p14="http://schemas.microsoft.com/office/powerpoint/2010/main" val="26729181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Плюси</a:t>
            </a:r>
            <a:r>
              <a:rPr lang="ru-RU" b="1" dirty="0"/>
              <a:t> і </a:t>
            </a:r>
            <a:r>
              <a:rPr lang="ru-RU" b="1" dirty="0" err="1"/>
              <a:t>мінуси</a:t>
            </a:r>
            <a:r>
              <a:rPr lang="ru-RU" b="1" dirty="0"/>
              <a:t> </a:t>
            </a:r>
            <a:r>
              <a:rPr lang="ru-RU" b="1" dirty="0" err="1"/>
              <a:t>передачі</a:t>
            </a:r>
            <a:r>
              <a:rPr lang="ru-RU" b="1" dirty="0"/>
              <a:t> по </a:t>
            </a:r>
            <a:r>
              <a:rPr lang="ru-RU" b="1" dirty="0" err="1"/>
              <a:t>адресі</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Плюси передачі по адресі</a:t>
            </a:r>
            <a:r>
              <a:rPr lang="uk-UA" sz="1800" dirty="0"/>
              <a:t>:</a:t>
            </a:r>
          </a:p>
          <a:p>
            <a:pPr marL="825750" indent="-285750">
              <a:lnSpc>
                <a:spcPct val="150000"/>
              </a:lnSpc>
              <a:spcBef>
                <a:spcPts val="0"/>
              </a:spcBef>
              <a:buFont typeface="Wingdings" panose="05000000000000000000" pitchFamily="2" charset="2"/>
              <a:buChar char="q"/>
            </a:pPr>
            <a:r>
              <a:rPr lang="uk-UA" sz="1800" dirty="0"/>
              <a:t>   Передача по адресі дозволяє функції змінити значення аргументу, що іноді корисно. В іншому випадку, використовуємо </a:t>
            </a:r>
            <a:r>
              <a:rPr lang="en-US" sz="1800" dirty="0">
                <a:solidFill>
                  <a:schemeClr val="accent5">
                    <a:lumMod val="75000"/>
                  </a:schemeClr>
                </a:solidFill>
                <a:latin typeface="Consolas" panose="020B0609020204030204" pitchFamily="49" charset="0"/>
              </a:rPr>
              <a:t>const</a:t>
            </a:r>
            <a:r>
              <a:rPr lang="en-US" sz="1800" dirty="0"/>
              <a:t> </a:t>
            </a:r>
            <a:r>
              <a:rPr lang="uk-UA" sz="1800" dirty="0"/>
              <a:t>для гарантії того, що функція не змінить аргумент.</a:t>
            </a:r>
          </a:p>
          <a:p>
            <a:pPr marL="825750" indent="-285750">
              <a:lnSpc>
                <a:spcPct val="150000"/>
              </a:lnSpc>
              <a:spcBef>
                <a:spcPts val="0"/>
              </a:spcBef>
              <a:buFont typeface="Wingdings" panose="05000000000000000000" pitchFamily="2" charset="2"/>
              <a:buChar char="q"/>
            </a:pPr>
            <a:r>
              <a:rPr lang="uk-UA" sz="1800" dirty="0"/>
              <a:t>   Оскільки копіювання аргументів не відбувається, то швидкість передачі по адресі досить висока, навіть якщо передавати великі структури або класи.</a:t>
            </a:r>
          </a:p>
          <a:p>
            <a:pPr marL="825750" indent="-285750">
              <a:lnSpc>
                <a:spcPct val="150000"/>
              </a:lnSpc>
              <a:spcBef>
                <a:spcPts val="0"/>
              </a:spcBef>
              <a:buFont typeface="Wingdings" panose="05000000000000000000" pitchFamily="2" charset="2"/>
              <a:buChar char="q"/>
            </a:pPr>
            <a:r>
              <a:rPr lang="uk-UA" sz="1800" dirty="0"/>
              <a:t>   Ми можемо повернути відразу декілька значень з функції, використовуючи параметри виводу.</a:t>
            </a:r>
            <a:endParaRPr lang="en-US" sz="1800" dirty="0"/>
          </a:p>
          <a:p>
            <a:pPr marL="540000" indent="0">
              <a:lnSpc>
                <a:spcPct val="150000"/>
              </a:lnSpc>
              <a:spcBef>
                <a:spcPts val="0"/>
              </a:spcBef>
              <a:buNone/>
            </a:pPr>
            <a:endParaRPr lang="en-US" sz="1800" dirty="0"/>
          </a:p>
          <a:p>
            <a:pPr marL="540000" indent="0">
              <a:lnSpc>
                <a:spcPct val="150000"/>
              </a:lnSpc>
              <a:spcBef>
                <a:spcPts val="0"/>
              </a:spcBef>
              <a:buNone/>
            </a:pPr>
            <a:r>
              <a:rPr lang="en-US" sz="1800" dirty="0"/>
              <a:t>	</a:t>
            </a:r>
            <a:r>
              <a:rPr lang="ru-RU" sz="1800" b="1" dirty="0" err="1">
                <a:highlight>
                  <a:srgbClr val="FFFF00"/>
                </a:highlight>
              </a:rPr>
              <a:t>Мінуси</a:t>
            </a:r>
            <a:r>
              <a:rPr lang="ru-RU" sz="1800" b="1" dirty="0">
                <a:highlight>
                  <a:srgbClr val="FFFF00"/>
                </a:highlight>
              </a:rPr>
              <a:t> </a:t>
            </a:r>
            <a:r>
              <a:rPr lang="ru-RU" sz="1800" b="1" dirty="0" err="1">
                <a:highlight>
                  <a:srgbClr val="FFFF00"/>
                </a:highlight>
              </a:rPr>
              <a:t>передачі</a:t>
            </a:r>
            <a:r>
              <a:rPr lang="ru-RU" sz="1800" b="1" dirty="0">
                <a:highlight>
                  <a:srgbClr val="FFFF00"/>
                </a:highlight>
              </a:rPr>
              <a:t> по </a:t>
            </a:r>
            <a:r>
              <a:rPr lang="ru-RU" sz="1800" b="1" dirty="0" err="1">
                <a:highlight>
                  <a:srgbClr val="FFFF00"/>
                </a:highlight>
              </a:rPr>
              <a:t>адресі</a:t>
            </a:r>
            <a:r>
              <a:rPr lang="ru-RU" sz="1800" b="1" dirty="0">
                <a:highlight>
                  <a:srgbClr val="FFFF00"/>
                </a:highlight>
              </a:rPr>
              <a:t>:</a:t>
            </a:r>
            <a:endParaRPr lang="ru-RU" sz="1800" dirty="0"/>
          </a:p>
          <a:p>
            <a:pPr marL="825750" indent="-285750">
              <a:lnSpc>
                <a:spcPct val="150000"/>
              </a:lnSpc>
              <a:spcBef>
                <a:spcPts val="0"/>
              </a:spcBef>
              <a:buFont typeface="Wingdings" panose="05000000000000000000" pitchFamily="2" charset="2"/>
              <a:buChar char="v"/>
            </a:pPr>
            <a:r>
              <a:rPr lang="ru-RU" sz="1800" dirty="0"/>
              <a:t>   </a:t>
            </a:r>
            <a:r>
              <a:rPr lang="ru-RU" sz="1800" b="1" dirty="0" err="1">
                <a:highlight>
                  <a:srgbClr val="FF00FF"/>
                </a:highlight>
              </a:rPr>
              <a:t>Всі</a:t>
            </a:r>
            <a:r>
              <a:rPr lang="ru-RU" sz="1800" b="1" dirty="0">
                <a:highlight>
                  <a:srgbClr val="FF00FF"/>
                </a:highlight>
              </a:rPr>
              <a:t> </a:t>
            </a:r>
            <a:r>
              <a:rPr lang="ru-RU" sz="1800" b="1" dirty="0" err="1">
                <a:highlight>
                  <a:srgbClr val="FF00FF"/>
                </a:highlight>
              </a:rPr>
              <a:t>вказівники</a:t>
            </a:r>
            <a:r>
              <a:rPr lang="ru-RU" sz="1800" b="1" dirty="0">
                <a:highlight>
                  <a:srgbClr val="FF00FF"/>
                </a:highlight>
              </a:rPr>
              <a:t> </a:t>
            </a:r>
            <a:r>
              <a:rPr lang="ru-RU" sz="1800" b="1" dirty="0" err="1">
                <a:highlight>
                  <a:srgbClr val="FF00FF"/>
                </a:highlight>
              </a:rPr>
              <a:t>потрібно</a:t>
            </a:r>
            <a:r>
              <a:rPr lang="ru-RU" sz="1800" b="1" dirty="0">
                <a:highlight>
                  <a:srgbClr val="FF00FF"/>
                </a:highlight>
              </a:rPr>
              <a:t> </a:t>
            </a:r>
            <a:r>
              <a:rPr lang="ru-RU" sz="1800" b="1" dirty="0" err="1">
                <a:highlight>
                  <a:srgbClr val="FF00FF"/>
                </a:highlight>
              </a:rPr>
              <a:t>перевіряти</a:t>
            </a:r>
            <a:r>
              <a:rPr lang="ru-RU" sz="1800" b="1" dirty="0">
                <a:highlight>
                  <a:srgbClr val="FF00FF"/>
                </a:highlight>
              </a:rPr>
              <a:t>, </a:t>
            </a:r>
            <a:r>
              <a:rPr lang="ru-RU" sz="1800" b="1" dirty="0" err="1">
                <a:highlight>
                  <a:srgbClr val="FF00FF"/>
                </a:highlight>
              </a:rPr>
              <a:t>чи</a:t>
            </a:r>
            <a:r>
              <a:rPr lang="ru-RU" sz="1800" b="1" dirty="0">
                <a:highlight>
                  <a:srgbClr val="FF00FF"/>
                </a:highlight>
              </a:rPr>
              <a:t> не є вони </a:t>
            </a:r>
            <a:r>
              <a:rPr lang="ru-RU" sz="1800" b="1" dirty="0" err="1">
                <a:highlight>
                  <a:srgbClr val="FF00FF"/>
                </a:highlight>
              </a:rPr>
              <a:t>нульовими</a:t>
            </a:r>
            <a:r>
              <a:rPr lang="ru-RU" sz="1800" dirty="0"/>
              <a:t>. </a:t>
            </a:r>
            <a:r>
              <a:rPr lang="ru-RU" sz="1800" dirty="0" err="1"/>
              <a:t>Спроба</a:t>
            </a:r>
            <a:r>
              <a:rPr lang="ru-RU" sz="1800" dirty="0"/>
              <a:t> </a:t>
            </a:r>
            <a:r>
              <a:rPr lang="ru-RU" sz="1800" dirty="0" err="1"/>
              <a:t>розіменувати</a:t>
            </a:r>
            <a:r>
              <a:rPr lang="ru-RU" sz="1800" dirty="0"/>
              <a:t> </a:t>
            </a:r>
            <a:r>
              <a:rPr lang="ru-RU" sz="1800" dirty="0" err="1"/>
              <a:t>нульовий</a:t>
            </a:r>
            <a:r>
              <a:rPr lang="ru-RU" sz="1800" dirty="0"/>
              <a:t> </a:t>
            </a:r>
            <a:r>
              <a:rPr lang="ru-RU" sz="1800" dirty="0" err="1"/>
              <a:t>вказівник</a:t>
            </a:r>
            <a:r>
              <a:rPr lang="ru-RU" sz="1800" dirty="0"/>
              <a:t> </a:t>
            </a:r>
            <a:r>
              <a:rPr lang="ru-RU" sz="1800" dirty="0" err="1"/>
              <a:t>призведе</a:t>
            </a:r>
            <a:r>
              <a:rPr lang="ru-RU" sz="1800" dirty="0"/>
              <a:t> до </a:t>
            </a:r>
            <a:r>
              <a:rPr lang="ru-RU" sz="1800" dirty="0" err="1"/>
              <a:t>збою</a:t>
            </a:r>
            <a:r>
              <a:rPr lang="ru-RU" sz="1800" dirty="0"/>
              <a:t> в </a:t>
            </a:r>
            <a:r>
              <a:rPr lang="ru-RU" sz="1800" dirty="0" err="1"/>
              <a:t>програмі</a:t>
            </a:r>
            <a:r>
              <a:rPr lang="ru-RU" sz="1800" dirty="0"/>
              <a:t>.</a:t>
            </a:r>
          </a:p>
          <a:p>
            <a:pPr marL="825750" indent="-285750">
              <a:lnSpc>
                <a:spcPct val="150000"/>
              </a:lnSpc>
              <a:spcBef>
                <a:spcPts val="0"/>
              </a:spcBef>
              <a:buFont typeface="Wingdings" panose="05000000000000000000" pitchFamily="2" charset="2"/>
              <a:buChar char="v"/>
            </a:pPr>
            <a:r>
              <a:rPr lang="ru-RU" sz="1800" dirty="0"/>
              <a:t>   </a:t>
            </a:r>
            <a:r>
              <a:rPr lang="ru-RU" sz="1800" dirty="0" err="1"/>
              <a:t>Оскільки</a:t>
            </a:r>
            <a:r>
              <a:rPr lang="ru-RU" sz="1800" dirty="0"/>
              <a:t> </a:t>
            </a:r>
            <a:r>
              <a:rPr lang="ru-RU" sz="1800" dirty="0" err="1"/>
              <a:t>розіменування</a:t>
            </a:r>
            <a:r>
              <a:rPr lang="ru-RU" sz="1800" dirty="0"/>
              <a:t> </a:t>
            </a:r>
            <a:r>
              <a:rPr lang="ru-RU" sz="1800" dirty="0" err="1"/>
              <a:t>вказівника</a:t>
            </a:r>
            <a:r>
              <a:rPr lang="ru-RU" sz="1800" dirty="0"/>
              <a:t> </a:t>
            </a:r>
            <a:r>
              <a:rPr lang="ru-RU" sz="1800" dirty="0" err="1"/>
              <a:t>виконується</a:t>
            </a:r>
            <a:r>
              <a:rPr lang="ru-RU" sz="1800" dirty="0"/>
              <a:t> </a:t>
            </a:r>
            <a:r>
              <a:rPr lang="ru-RU" sz="1800" dirty="0" err="1"/>
              <a:t>повільніше</a:t>
            </a:r>
            <a:r>
              <a:rPr lang="ru-RU" sz="1800" dirty="0"/>
              <a:t>, </a:t>
            </a:r>
            <a:r>
              <a:rPr lang="ru-RU" sz="1800" dirty="0" err="1"/>
              <a:t>ніж</a:t>
            </a:r>
            <a:r>
              <a:rPr lang="ru-RU" sz="1800" dirty="0"/>
              <a:t> доступ до </a:t>
            </a:r>
            <a:r>
              <a:rPr lang="ru-RU" sz="1800" dirty="0" err="1"/>
              <a:t>значення</a:t>
            </a:r>
            <a:r>
              <a:rPr lang="ru-RU" sz="1800" dirty="0"/>
              <a:t> </a:t>
            </a:r>
            <a:r>
              <a:rPr lang="ru-RU" sz="1800" dirty="0" err="1"/>
              <a:t>напряму</a:t>
            </a:r>
            <a:r>
              <a:rPr lang="ru-RU" sz="1800" dirty="0"/>
              <a:t>, то </a:t>
            </a:r>
            <a:r>
              <a:rPr lang="ru-RU" sz="1800" b="1" dirty="0">
                <a:highlight>
                  <a:srgbClr val="FF00FF"/>
                </a:highlight>
              </a:rPr>
              <a:t>доступ до </a:t>
            </a:r>
            <a:r>
              <a:rPr lang="ru-RU" sz="1800" b="1" dirty="0" err="1">
                <a:highlight>
                  <a:srgbClr val="FF00FF"/>
                </a:highlight>
              </a:rPr>
              <a:t>аргументів</a:t>
            </a:r>
            <a:r>
              <a:rPr lang="ru-RU" sz="1800" dirty="0"/>
              <a:t>, </a:t>
            </a:r>
            <a:r>
              <a:rPr lang="ru-RU" sz="1800" dirty="0" err="1"/>
              <a:t>переданих</a:t>
            </a:r>
            <a:r>
              <a:rPr lang="ru-RU" sz="1800" dirty="0"/>
              <a:t> по </a:t>
            </a:r>
            <a:r>
              <a:rPr lang="ru-RU" sz="1800" dirty="0" err="1"/>
              <a:t>адресі</a:t>
            </a:r>
            <a:r>
              <a:rPr lang="ru-RU" sz="1800" dirty="0"/>
              <a:t>, </a:t>
            </a:r>
            <a:r>
              <a:rPr lang="ru-RU" sz="1800" dirty="0" err="1"/>
              <a:t>виконується</a:t>
            </a:r>
            <a:r>
              <a:rPr lang="ru-RU" sz="1800" dirty="0"/>
              <a:t> </a:t>
            </a:r>
            <a:r>
              <a:rPr lang="ru-RU" sz="1800" dirty="0" err="1"/>
              <a:t>також</a:t>
            </a:r>
            <a:r>
              <a:rPr lang="ru-RU" sz="1800" dirty="0"/>
              <a:t> </a:t>
            </a:r>
            <a:r>
              <a:rPr lang="ru-RU" sz="1800" b="1" dirty="0" err="1">
                <a:highlight>
                  <a:srgbClr val="FF00FF"/>
                </a:highlight>
              </a:rPr>
              <a:t>повільніше</a:t>
            </a:r>
            <a:r>
              <a:rPr lang="ru-RU" sz="1800" dirty="0"/>
              <a:t>, </a:t>
            </a:r>
            <a:r>
              <a:rPr lang="ru-RU" sz="1800" dirty="0" err="1"/>
              <a:t>ніж</a:t>
            </a:r>
            <a:r>
              <a:rPr lang="ru-RU" sz="1800" dirty="0"/>
              <a:t> доступ до </a:t>
            </a:r>
            <a:r>
              <a:rPr lang="ru-RU" sz="1800" dirty="0" err="1"/>
              <a:t>аргументів</a:t>
            </a:r>
            <a:r>
              <a:rPr lang="ru-RU" sz="1800" dirty="0"/>
              <a:t>, </a:t>
            </a:r>
            <a:r>
              <a:rPr lang="ru-RU" sz="1800" dirty="0" err="1"/>
              <a:t>переданих</a:t>
            </a:r>
            <a:r>
              <a:rPr lang="ru-RU" sz="1800" dirty="0"/>
              <a:t> по </a:t>
            </a:r>
            <a:r>
              <a:rPr lang="ru-RU" sz="1800" dirty="0" err="1"/>
              <a:t>значенню</a:t>
            </a:r>
            <a:r>
              <a:rPr lang="ru-RU" sz="1800" dirty="0"/>
              <a:t>.</a:t>
            </a:r>
            <a:endParaRPr lang="uk-UA" sz="1800" dirty="0"/>
          </a:p>
        </p:txBody>
      </p:sp>
    </p:spTree>
    <p:extLst>
      <p:ext uri="{BB962C8B-B14F-4D97-AF65-F5344CB8AC3E}">
        <p14:creationId xmlns:p14="http://schemas.microsoft.com/office/powerpoint/2010/main" val="20571966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Коли </a:t>
            </a:r>
            <a:r>
              <a:rPr lang="ru-RU" sz="1800" b="1" dirty="0" err="1">
                <a:highlight>
                  <a:srgbClr val="00FF00"/>
                </a:highlight>
              </a:rPr>
              <a:t>використовувати</a:t>
            </a:r>
            <a:r>
              <a:rPr lang="ru-RU" sz="1800" b="1" dirty="0">
                <a:highlight>
                  <a:srgbClr val="00FF00"/>
                </a:highlight>
              </a:rPr>
              <a:t> передачу по </a:t>
            </a:r>
            <a:r>
              <a:rPr lang="ru-RU" sz="1800" b="1" dirty="0" err="1">
                <a:highlight>
                  <a:srgbClr val="00FF00"/>
                </a:highlight>
              </a:rPr>
              <a:t>адресі</a:t>
            </a:r>
            <a:r>
              <a:rPr lang="ru-RU" sz="1800" dirty="0"/>
              <a:t>:</a:t>
            </a:r>
          </a:p>
          <a:p>
            <a:pPr marL="540000" indent="360000">
              <a:lnSpc>
                <a:spcPct val="150000"/>
              </a:lnSpc>
              <a:spcBef>
                <a:spcPts val="0"/>
              </a:spcBef>
              <a:buNone/>
            </a:pPr>
            <a:r>
              <a:rPr lang="ru-RU" sz="1800" b="1" dirty="0">
                <a:highlight>
                  <a:srgbClr val="FFFF00"/>
                </a:highlight>
              </a:rPr>
              <a:t>   при </a:t>
            </a:r>
            <a:r>
              <a:rPr lang="ru-RU" sz="1800" b="1" dirty="0" err="1">
                <a:highlight>
                  <a:srgbClr val="FFFF00"/>
                </a:highlight>
              </a:rPr>
              <a:t>передачі</a:t>
            </a:r>
            <a:r>
              <a:rPr lang="ru-RU" sz="1800" b="1" dirty="0">
                <a:highlight>
                  <a:srgbClr val="FFFF00"/>
                </a:highlight>
              </a:rPr>
              <a:t> </a:t>
            </a:r>
            <a:r>
              <a:rPr lang="ru-RU" sz="1800" b="1" dirty="0" err="1">
                <a:highlight>
                  <a:srgbClr val="FFFF00"/>
                </a:highlight>
              </a:rPr>
              <a:t>звичайних</a:t>
            </a:r>
            <a:r>
              <a:rPr lang="ru-RU" sz="1800" b="1" dirty="0">
                <a:highlight>
                  <a:srgbClr val="FFFF00"/>
                </a:highlight>
              </a:rPr>
              <a:t> </a:t>
            </a:r>
            <a:r>
              <a:rPr lang="ru-RU" sz="1800" b="1" dirty="0" err="1">
                <a:highlight>
                  <a:srgbClr val="FFFF00"/>
                </a:highlight>
              </a:rPr>
              <a:t>масивів</a:t>
            </a:r>
            <a:r>
              <a:rPr lang="ru-RU" sz="1800" b="1" dirty="0">
                <a:highlight>
                  <a:srgbClr val="FFFF00"/>
                </a:highlight>
              </a:rPr>
              <a:t> (</a:t>
            </a:r>
            <a:r>
              <a:rPr lang="ru-RU" sz="1800" b="1" dirty="0" err="1">
                <a:highlight>
                  <a:srgbClr val="FFFF00"/>
                </a:highlight>
              </a:rPr>
              <a:t>якщо</a:t>
            </a:r>
            <a:r>
              <a:rPr lang="ru-RU" sz="1800" b="1" dirty="0">
                <a:highlight>
                  <a:srgbClr val="FFFF00"/>
                </a:highlight>
              </a:rPr>
              <a:t> </a:t>
            </a:r>
            <a:r>
              <a:rPr lang="ru-RU" sz="1800" b="1" dirty="0" err="1">
                <a:highlight>
                  <a:srgbClr val="FFFF00"/>
                </a:highlight>
              </a:rPr>
              <a:t>немає</a:t>
            </a:r>
            <a:r>
              <a:rPr lang="ru-RU" sz="1800" b="1" dirty="0">
                <a:highlight>
                  <a:srgbClr val="FFFF00"/>
                </a:highlight>
              </a:rPr>
              <a:t> </a:t>
            </a:r>
            <a:r>
              <a:rPr lang="ru-RU" sz="1800" b="1" dirty="0" err="1">
                <a:highlight>
                  <a:srgbClr val="FFFF00"/>
                </a:highlight>
              </a:rPr>
              <a:t>ніяких</a:t>
            </a:r>
            <a:r>
              <a:rPr lang="ru-RU" sz="1800" b="1" dirty="0">
                <a:highlight>
                  <a:srgbClr val="FFFF00"/>
                </a:highlight>
              </a:rPr>
              <a:t> проблем з </a:t>
            </a:r>
            <a:r>
              <a:rPr lang="ru-RU" sz="1800" b="1" dirty="0" err="1">
                <a:highlight>
                  <a:srgbClr val="FFFF00"/>
                </a:highlight>
              </a:rPr>
              <a:t>тим</a:t>
            </a:r>
            <a:r>
              <a:rPr lang="ru-RU" sz="1800" b="1" dirty="0">
                <a:highlight>
                  <a:srgbClr val="FFFF00"/>
                </a:highlight>
              </a:rPr>
              <a:t>, </a:t>
            </a:r>
            <a:r>
              <a:rPr lang="ru-RU" sz="1800" b="1" dirty="0" err="1">
                <a:highlight>
                  <a:srgbClr val="FFFF00"/>
                </a:highlight>
              </a:rPr>
              <a:t>що</a:t>
            </a:r>
            <a:r>
              <a:rPr lang="ru-RU" sz="1800" b="1" dirty="0">
                <a:highlight>
                  <a:srgbClr val="FFFF00"/>
                </a:highlight>
              </a:rPr>
              <a:t> </a:t>
            </a:r>
            <a:r>
              <a:rPr lang="ru-RU" sz="1800" b="1" dirty="0" err="1">
                <a:highlight>
                  <a:srgbClr val="FFFF00"/>
                </a:highlight>
              </a:rPr>
              <a:t>масиви</a:t>
            </a:r>
            <a:r>
              <a:rPr lang="ru-RU" sz="1800" b="1" dirty="0">
                <a:highlight>
                  <a:srgbClr val="FFFF00"/>
                </a:highlight>
              </a:rPr>
              <a:t> </a:t>
            </a:r>
            <a:r>
              <a:rPr lang="ru-RU" sz="1800" b="1" dirty="0" err="1">
                <a:highlight>
                  <a:srgbClr val="FFFF00"/>
                </a:highlight>
              </a:rPr>
              <a:t>конвертуються</a:t>
            </a:r>
            <a:r>
              <a:rPr lang="ru-RU" sz="1800" b="1" dirty="0">
                <a:highlight>
                  <a:srgbClr val="FFFF00"/>
                </a:highlight>
              </a:rPr>
              <a:t> у </a:t>
            </a:r>
            <a:r>
              <a:rPr lang="ru-RU" sz="1800" b="1" dirty="0" err="1">
                <a:highlight>
                  <a:srgbClr val="FFFF00"/>
                </a:highlight>
              </a:rPr>
              <a:t>вказівники</a:t>
            </a:r>
            <a:r>
              <a:rPr lang="ru-RU" sz="1800" b="1" dirty="0">
                <a:highlight>
                  <a:srgbClr val="FFFF00"/>
                </a:highlight>
              </a:rPr>
              <a:t> при </a:t>
            </a:r>
            <a:r>
              <a:rPr lang="ru-RU" sz="1800" b="1" dirty="0" err="1">
                <a:highlight>
                  <a:srgbClr val="FFFF00"/>
                </a:highlight>
              </a:rPr>
              <a:t>передачі</a:t>
            </a:r>
            <a:r>
              <a:rPr lang="ru-RU" sz="1800" b="1" dirty="0">
                <a:highlight>
                  <a:srgbClr val="FFFF00"/>
                </a:highlight>
              </a:rPr>
              <a:t>)</a:t>
            </a:r>
            <a:r>
              <a:rPr lang="ru-RU" sz="1800" dirty="0"/>
              <a:t>.</a:t>
            </a:r>
            <a:r>
              <a:rPr lang="en-US" sz="1800" dirty="0"/>
              <a:t> </a:t>
            </a:r>
            <a:r>
              <a:rPr lang="uk-UA" sz="1800" dirty="0"/>
              <a:t>Тобто, дуже рідко, особливо, коли є </a:t>
            </a:r>
            <a:r>
              <a:rPr lang="en-US" sz="1800" dirty="0"/>
              <a:t>array&lt;&gt;.</a:t>
            </a: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FF0000"/>
                </a:highlight>
              </a:rPr>
              <a:t>Коли не </a:t>
            </a:r>
            <a:r>
              <a:rPr lang="ru-RU" sz="1800" b="1" dirty="0" err="1">
                <a:highlight>
                  <a:srgbClr val="FF0000"/>
                </a:highlight>
              </a:rPr>
              <a:t>використовувати</a:t>
            </a:r>
            <a:r>
              <a:rPr lang="ru-RU" sz="1800" b="1" dirty="0">
                <a:highlight>
                  <a:srgbClr val="FF0000"/>
                </a:highlight>
              </a:rPr>
              <a:t> передачу по </a:t>
            </a:r>
            <a:r>
              <a:rPr lang="ru-RU" sz="1800" b="1" dirty="0" err="1">
                <a:highlight>
                  <a:srgbClr val="FF0000"/>
                </a:highlight>
              </a:rPr>
              <a:t>адресі</a:t>
            </a:r>
            <a:r>
              <a:rPr lang="ru-RU" sz="1800" dirty="0"/>
              <a:t>:</a:t>
            </a:r>
          </a:p>
          <a:p>
            <a:pPr marL="540000" indent="360000">
              <a:lnSpc>
                <a:spcPct val="150000"/>
              </a:lnSpc>
              <a:spcBef>
                <a:spcPts val="0"/>
              </a:spcBef>
              <a:buNone/>
            </a:pPr>
            <a:r>
              <a:rPr lang="ru-RU" sz="1800" dirty="0"/>
              <a:t>   при </a:t>
            </a:r>
            <a:r>
              <a:rPr lang="ru-RU" sz="1800" dirty="0" err="1"/>
              <a:t>передачі</a:t>
            </a:r>
            <a:r>
              <a:rPr lang="ru-RU" sz="1800" dirty="0"/>
              <a:t> </a:t>
            </a:r>
            <a:r>
              <a:rPr lang="ru-RU" sz="1800" u="sng" dirty="0"/>
              <a:t>структур</a:t>
            </a:r>
            <a:r>
              <a:rPr lang="ru-RU" sz="1800" dirty="0"/>
              <a:t> </a:t>
            </a:r>
            <a:r>
              <a:rPr lang="ru-RU" sz="1800" dirty="0" err="1"/>
              <a:t>або</a:t>
            </a:r>
            <a:r>
              <a:rPr lang="ru-RU" sz="1800" dirty="0"/>
              <a:t> </a:t>
            </a:r>
            <a:r>
              <a:rPr lang="ru-RU" sz="1800" u="sng" dirty="0" err="1"/>
              <a:t>класів</a:t>
            </a:r>
            <a:r>
              <a:rPr lang="ru-RU" sz="1800" dirty="0"/>
              <a:t> (</a:t>
            </a:r>
            <a:r>
              <a:rPr lang="ru-RU" sz="1800" b="1" dirty="0" err="1">
                <a:highlight>
                  <a:srgbClr val="00FF00"/>
                </a:highlight>
              </a:rPr>
              <a:t>використовуйте</a:t>
            </a:r>
            <a:r>
              <a:rPr lang="ru-RU" sz="1800" b="1" dirty="0">
                <a:highlight>
                  <a:srgbClr val="00FF00"/>
                </a:highlight>
              </a:rPr>
              <a:t> передачу по </a:t>
            </a:r>
            <a:r>
              <a:rPr lang="ru-RU" sz="1800" b="1" dirty="0" err="1">
                <a:highlight>
                  <a:srgbClr val="00FF00"/>
                </a:highlight>
              </a:rPr>
              <a:t>посиланню</a:t>
            </a:r>
            <a:r>
              <a:rPr lang="ru-RU" sz="1800" dirty="0"/>
              <a:t>);</a:t>
            </a:r>
          </a:p>
          <a:p>
            <a:pPr marL="540000" indent="360000">
              <a:lnSpc>
                <a:spcPct val="150000"/>
              </a:lnSpc>
              <a:spcBef>
                <a:spcPts val="0"/>
              </a:spcBef>
              <a:buNone/>
            </a:pPr>
            <a:r>
              <a:rPr lang="ru-RU" sz="1800" dirty="0"/>
              <a:t>   при </a:t>
            </a:r>
            <a:r>
              <a:rPr lang="ru-RU" sz="1800" dirty="0" err="1"/>
              <a:t>передачі</a:t>
            </a:r>
            <a:r>
              <a:rPr lang="ru-RU" sz="1800" dirty="0"/>
              <a:t> </a:t>
            </a:r>
            <a:r>
              <a:rPr lang="ru-RU" sz="1800" dirty="0" err="1"/>
              <a:t>фундаментальних</a:t>
            </a:r>
            <a:r>
              <a:rPr lang="ru-RU" sz="1800" dirty="0"/>
              <a:t> </a:t>
            </a:r>
            <a:r>
              <a:rPr lang="ru-RU" sz="1800" dirty="0" err="1"/>
              <a:t>типів</a:t>
            </a:r>
            <a:r>
              <a:rPr lang="ru-RU" sz="1800" dirty="0"/>
              <a:t> </a:t>
            </a:r>
            <a:r>
              <a:rPr lang="ru-RU" sz="1800" dirty="0" err="1"/>
              <a:t>даних</a:t>
            </a:r>
            <a:r>
              <a:rPr lang="ru-RU" sz="1800" dirty="0"/>
              <a:t> (</a:t>
            </a:r>
            <a:r>
              <a:rPr lang="ru-RU" sz="1800" b="1" dirty="0" err="1">
                <a:highlight>
                  <a:srgbClr val="00FFFF"/>
                </a:highlight>
              </a:rPr>
              <a:t>використовуйте</a:t>
            </a:r>
            <a:r>
              <a:rPr lang="ru-RU" sz="1800" b="1" dirty="0">
                <a:highlight>
                  <a:srgbClr val="00FFFF"/>
                </a:highlight>
              </a:rPr>
              <a:t> передачу по </a:t>
            </a:r>
            <a:r>
              <a:rPr lang="ru-RU" sz="1800" b="1" dirty="0" err="1">
                <a:highlight>
                  <a:srgbClr val="00FFFF"/>
                </a:highlight>
              </a:rPr>
              <a:t>значенню</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Як </a:t>
            </a:r>
            <a:r>
              <a:rPr lang="ru-RU" sz="1800" dirty="0" err="1"/>
              <a:t>ви</a:t>
            </a:r>
            <a:r>
              <a:rPr lang="ru-RU" sz="1800" dirty="0"/>
              <a:t> можете </a:t>
            </a:r>
            <a:r>
              <a:rPr lang="ru-RU" sz="1800" dirty="0" err="1"/>
              <a:t>бачити</a:t>
            </a:r>
            <a:r>
              <a:rPr lang="ru-RU" sz="1800" dirty="0"/>
              <a:t> </a:t>
            </a:r>
            <a:r>
              <a:rPr lang="ru-RU" sz="1800" dirty="0" err="1"/>
              <a:t>самі</a:t>
            </a:r>
            <a:r>
              <a:rPr lang="ru-RU" sz="1800" dirty="0"/>
              <a:t>, </a:t>
            </a:r>
            <a:r>
              <a:rPr lang="ru-RU" sz="1800" b="1" dirty="0">
                <a:highlight>
                  <a:srgbClr val="FFFF00"/>
                </a:highlight>
              </a:rPr>
              <a:t>передача по </a:t>
            </a:r>
            <a:r>
              <a:rPr lang="ru-RU" sz="1800" b="1" dirty="0" err="1">
                <a:highlight>
                  <a:srgbClr val="FFFF00"/>
                </a:highlight>
              </a:rPr>
              <a:t>адресі</a:t>
            </a:r>
            <a:r>
              <a:rPr lang="ru-RU" sz="1800" b="1" dirty="0">
                <a:highlight>
                  <a:srgbClr val="FFFF00"/>
                </a:highlight>
              </a:rPr>
              <a:t> і по </a:t>
            </a:r>
            <a:r>
              <a:rPr lang="ru-RU" sz="1800" b="1" dirty="0" err="1">
                <a:highlight>
                  <a:srgbClr val="FFFF00"/>
                </a:highlight>
              </a:rPr>
              <a:t>посиланню</a:t>
            </a:r>
            <a:r>
              <a:rPr lang="ru-RU" sz="1800" b="1" dirty="0">
                <a:highlight>
                  <a:srgbClr val="FFFF00"/>
                </a:highlight>
              </a:rPr>
              <a:t> </a:t>
            </a:r>
            <a:r>
              <a:rPr lang="ru-RU" sz="1800" b="1" dirty="0" err="1">
                <a:highlight>
                  <a:srgbClr val="FFFF00"/>
                </a:highlight>
              </a:rPr>
              <a:t>мають</a:t>
            </a:r>
            <a:r>
              <a:rPr lang="ru-RU" sz="1800" b="1" dirty="0">
                <a:highlight>
                  <a:srgbClr val="FFFF00"/>
                </a:highlight>
              </a:rPr>
              <a:t> </a:t>
            </a:r>
            <a:r>
              <a:rPr lang="ru-RU" sz="1800" b="1" dirty="0" err="1">
                <a:highlight>
                  <a:srgbClr val="FFFF00"/>
                </a:highlight>
              </a:rPr>
              <a:t>майже</a:t>
            </a:r>
            <a:r>
              <a:rPr lang="ru-RU" sz="1800" b="1" dirty="0">
                <a:highlight>
                  <a:srgbClr val="FFFF00"/>
                </a:highlight>
              </a:rPr>
              <a:t> </a:t>
            </a:r>
            <a:r>
              <a:rPr lang="ru-RU" sz="1800" b="1" dirty="0" err="1">
                <a:highlight>
                  <a:srgbClr val="FFFF00"/>
                </a:highlight>
              </a:rPr>
              <a:t>однакові</a:t>
            </a:r>
            <a:r>
              <a:rPr lang="ru-RU" sz="1800" b="1" dirty="0">
                <a:highlight>
                  <a:srgbClr val="FFFF00"/>
                </a:highlight>
              </a:rPr>
              <a:t> </a:t>
            </a:r>
            <a:r>
              <a:rPr lang="ru-RU" sz="1800" b="1" dirty="0" err="1">
                <a:highlight>
                  <a:srgbClr val="FFFF00"/>
                </a:highlight>
              </a:rPr>
              <a:t>переваги</a:t>
            </a:r>
            <a:r>
              <a:rPr lang="ru-RU" sz="1800" b="1" dirty="0">
                <a:highlight>
                  <a:srgbClr val="FFFF00"/>
                </a:highlight>
              </a:rPr>
              <a:t> і </a:t>
            </a:r>
            <a:r>
              <a:rPr lang="ru-RU" sz="1800" b="1" dirty="0" err="1">
                <a:highlight>
                  <a:srgbClr val="FFFF00"/>
                </a:highlight>
              </a:rPr>
              <a:t>недоліки</a:t>
            </a:r>
            <a:r>
              <a:rPr lang="ru-RU" sz="1800" dirty="0"/>
              <a:t>. </a:t>
            </a:r>
            <a:r>
              <a:rPr lang="ru-RU" sz="1800" b="1" dirty="0" err="1">
                <a:highlight>
                  <a:srgbClr val="00FF00"/>
                </a:highlight>
              </a:rPr>
              <a:t>Оскільки</a:t>
            </a:r>
            <a:r>
              <a:rPr lang="ru-RU" sz="1800" b="1" dirty="0">
                <a:highlight>
                  <a:srgbClr val="00FF00"/>
                </a:highlight>
              </a:rPr>
              <a:t> передача по </a:t>
            </a:r>
            <a:r>
              <a:rPr lang="ru-RU" sz="1800" b="1" dirty="0" err="1">
                <a:highlight>
                  <a:srgbClr val="00FF00"/>
                </a:highlight>
              </a:rPr>
              <a:t>посиланню</a:t>
            </a:r>
            <a:r>
              <a:rPr lang="ru-RU" sz="1800" b="1" dirty="0">
                <a:highlight>
                  <a:srgbClr val="00FF00"/>
                </a:highlight>
              </a:rPr>
              <a:t> </a:t>
            </a:r>
            <a:r>
              <a:rPr lang="ru-RU" sz="1800" b="1" dirty="0" err="1">
                <a:highlight>
                  <a:srgbClr val="00FF00"/>
                </a:highlight>
              </a:rPr>
              <a:t>зазвичай</a:t>
            </a:r>
            <a:r>
              <a:rPr lang="ru-RU" sz="1800" b="1" dirty="0">
                <a:highlight>
                  <a:srgbClr val="00FF00"/>
                </a:highlight>
              </a:rPr>
              <a:t> </a:t>
            </a:r>
            <a:r>
              <a:rPr lang="ru-RU" sz="1800" b="1" dirty="0" err="1">
                <a:highlight>
                  <a:srgbClr val="00FF00"/>
                </a:highlight>
              </a:rPr>
              <a:t>безпечніша</a:t>
            </a:r>
            <a:r>
              <a:rPr lang="ru-RU" sz="1800" dirty="0"/>
              <a:t>, </a:t>
            </a:r>
            <a:r>
              <a:rPr lang="ru-RU" sz="1800" dirty="0" err="1"/>
              <a:t>ніж</a:t>
            </a:r>
            <a:r>
              <a:rPr lang="ru-RU" sz="1800" dirty="0"/>
              <a:t> передача по </a:t>
            </a:r>
            <a:r>
              <a:rPr lang="ru-RU" sz="1800" dirty="0" err="1"/>
              <a:t>адресі</a:t>
            </a:r>
            <a:r>
              <a:rPr lang="ru-RU" sz="1800" dirty="0"/>
              <a:t>, то </a:t>
            </a:r>
            <a:r>
              <a:rPr lang="ru-RU" sz="1800" b="1" dirty="0">
                <a:highlight>
                  <a:srgbClr val="00FF00"/>
                </a:highlight>
              </a:rPr>
              <a:t>в </a:t>
            </a:r>
            <a:r>
              <a:rPr lang="ru-RU" sz="1800" b="1" dirty="0" err="1">
                <a:highlight>
                  <a:srgbClr val="00FF00"/>
                </a:highlight>
              </a:rPr>
              <a:t>більшості</a:t>
            </a:r>
            <a:r>
              <a:rPr lang="ru-RU" sz="1800" b="1" dirty="0">
                <a:highlight>
                  <a:srgbClr val="00FF00"/>
                </a:highlight>
              </a:rPr>
              <a:t> </a:t>
            </a:r>
            <a:r>
              <a:rPr lang="ru-RU" sz="1800" b="1" dirty="0" err="1">
                <a:highlight>
                  <a:srgbClr val="00FF00"/>
                </a:highlight>
              </a:rPr>
              <a:t>випадків</a:t>
            </a:r>
            <a:r>
              <a:rPr lang="ru-RU" sz="1800" b="1" dirty="0">
                <a:highlight>
                  <a:srgbClr val="00FF00"/>
                </a:highlight>
              </a:rPr>
              <a:t> </a:t>
            </a:r>
            <a:r>
              <a:rPr lang="ru-RU" sz="1800" b="1" dirty="0" err="1">
                <a:highlight>
                  <a:srgbClr val="00FF00"/>
                </a:highlight>
              </a:rPr>
              <a:t>краще</a:t>
            </a:r>
            <a:r>
              <a:rPr lang="ru-RU" sz="1800" b="1" dirty="0">
                <a:highlight>
                  <a:srgbClr val="00FF00"/>
                </a:highlight>
              </a:rPr>
              <a:t> </a:t>
            </a:r>
            <a:r>
              <a:rPr lang="ru-RU" sz="1800" b="1" dirty="0" err="1">
                <a:highlight>
                  <a:srgbClr val="00FF00"/>
                </a:highlight>
              </a:rPr>
              <a:t>використовувати</a:t>
            </a:r>
            <a:r>
              <a:rPr lang="ru-RU" sz="1800" b="1" dirty="0">
                <a:highlight>
                  <a:srgbClr val="00FF00"/>
                </a:highlight>
              </a:rPr>
              <a:t> передачу по </a:t>
            </a:r>
            <a:r>
              <a:rPr lang="ru-RU" sz="1800" b="1" dirty="0" err="1">
                <a:highlight>
                  <a:srgbClr val="00FF00"/>
                </a:highlight>
              </a:rPr>
              <a:t>посиланню</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00FF00"/>
                </a:highlight>
              </a:rPr>
              <a:t>Правило: </a:t>
            </a:r>
            <a:r>
              <a:rPr lang="ru-RU" sz="1800" b="1" dirty="0" err="1">
                <a:highlight>
                  <a:srgbClr val="00FF00"/>
                </a:highlight>
              </a:rPr>
              <a:t>Використовуйте</a:t>
            </a:r>
            <a:r>
              <a:rPr lang="ru-RU" sz="1800" b="1" dirty="0">
                <a:highlight>
                  <a:srgbClr val="00FF00"/>
                </a:highlight>
              </a:rPr>
              <a:t> </a:t>
            </a:r>
            <a:r>
              <a:rPr lang="ru-RU" sz="1800" b="1" dirty="0">
                <a:highlight>
                  <a:srgbClr val="00FFFF"/>
                </a:highlight>
              </a:rPr>
              <a:t>передачу по </a:t>
            </a:r>
            <a:r>
              <a:rPr lang="ru-RU" sz="1800" b="1" dirty="0" err="1">
                <a:highlight>
                  <a:srgbClr val="00FFFF"/>
                </a:highlight>
              </a:rPr>
              <a:t>посиланню</a:t>
            </a:r>
            <a:r>
              <a:rPr lang="ru-RU" sz="1800" b="1" dirty="0">
                <a:highlight>
                  <a:srgbClr val="00FF00"/>
                </a:highlight>
              </a:rPr>
              <a:t>, </a:t>
            </a:r>
            <a:r>
              <a:rPr lang="ru-RU" sz="1800" b="1" dirty="0" err="1">
                <a:highlight>
                  <a:srgbClr val="00FF00"/>
                </a:highlight>
              </a:rPr>
              <a:t>замість</a:t>
            </a:r>
            <a:r>
              <a:rPr lang="ru-RU" sz="1800" b="1" dirty="0">
                <a:highlight>
                  <a:srgbClr val="00FF00"/>
                </a:highlight>
              </a:rPr>
              <a:t> </a:t>
            </a:r>
            <a:r>
              <a:rPr lang="ru-RU" sz="1800" b="1" dirty="0" err="1">
                <a:highlight>
                  <a:srgbClr val="FFFF00"/>
                </a:highlight>
              </a:rPr>
              <a:t>передачі</a:t>
            </a:r>
            <a:r>
              <a:rPr lang="ru-RU" sz="1800" b="1" dirty="0">
                <a:highlight>
                  <a:srgbClr val="FFFF00"/>
                </a:highlight>
              </a:rPr>
              <a:t> по </a:t>
            </a:r>
            <a:r>
              <a:rPr lang="ru-RU" sz="1800" b="1" dirty="0" err="1">
                <a:highlight>
                  <a:srgbClr val="FFFF00"/>
                </a:highlight>
              </a:rPr>
              <a:t>адресі</a:t>
            </a:r>
            <a:r>
              <a:rPr lang="ru-RU" sz="1800" b="1" dirty="0">
                <a:highlight>
                  <a:srgbClr val="00FF00"/>
                </a:highlight>
              </a:rPr>
              <a:t>, коли </a:t>
            </a:r>
            <a:r>
              <a:rPr lang="ru-RU" sz="1800" b="1" dirty="0" err="1">
                <a:highlight>
                  <a:srgbClr val="00FF00"/>
                </a:highlight>
              </a:rPr>
              <a:t>це</a:t>
            </a:r>
            <a:r>
              <a:rPr lang="ru-RU" sz="1800" b="1" dirty="0">
                <a:highlight>
                  <a:srgbClr val="00FF00"/>
                </a:highlight>
              </a:rPr>
              <a:t> </a:t>
            </a:r>
            <a:r>
              <a:rPr lang="ru-RU" sz="1800" b="1" dirty="0" err="1">
                <a:highlight>
                  <a:srgbClr val="00FF00"/>
                </a:highlight>
              </a:rPr>
              <a:t>можливо</a:t>
            </a:r>
            <a:r>
              <a:rPr lang="ru-RU" sz="1800" b="1" dirty="0">
                <a:highlight>
                  <a:srgbClr val="00FF00"/>
                </a:highlight>
              </a:rPr>
              <a:t>.</a:t>
            </a:r>
            <a:endParaRPr lang="uk-UA" sz="1800" b="1" dirty="0">
              <a:highlight>
                <a:srgbClr val="00FF00"/>
              </a:highlight>
            </a:endParaRPr>
          </a:p>
        </p:txBody>
      </p:sp>
    </p:spTree>
    <p:extLst>
      <p:ext uri="{BB962C8B-B14F-4D97-AF65-F5344CB8AC3E}">
        <p14:creationId xmlns:p14="http://schemas.microsoft.com/office/powerpoint/2010/main" val="24792994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Повернення по значенню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Повернення</a:t>
            </a:r>
            <a:r>
              <a:rPr lang="ru-RU" sz="1800" b="1" dirty="0">
                <a:highlight>
                  <a:srgbClr val="00FF00"/>
                </a:highlight>
              </a:rPr>
              <a:t> по </a:t>
            </a:r>
            <a:r>
              <a:rPr lang="ru-RU" sz="1800" b="1" dirty="0" err="1">
                <a:highlight>
                  <a:srgbClr val="00FF00"/>
                </a:highlight>
              </a:rPr>
              <a:t>значенню</a:t>
            </a:r>
            <a:r>
              <a:rPr lang="ru-RU" sz="1800" dirty="0"/>
              <a:t> — </a:t>
            </a:r>
            <a:r>
              <a:rPr lang="ru-RU" sz="1800" dirty="0" err="1"/>
              <a:t>це</a:t>
            </a:r>
            <a:r>
              <a:rPr lang="ru-RU" sz="1800" dirty="0"/>
              <a:t> </a:t>
            </a:r>
            <a:r>
              <a:rPr lang="ru-RU" sz="1800" dirty="0" err="1"/>
              <a:t>найпростіший</a:t>
            </a:r>
            <a:r>
              <a:rPr lang="ru-RU" sz="1800" dirty="0"/>
              <a:t> і </a:t>
            </a:r>
            <a:r>
              <a:rPr lang="ru-RU" sz="1800" dirty="0" err="1"/>
              <a:t>найбезпечніший</a:t>
            </a:r>
            <a:r>
              <a:rPr lang="ru-RU" sz="1800" dirty="0"/>
              <a:t> тип </a:t>
            </a:r>
            <a:r>
              <a:rPr lang="ru-RU" sz="1800" dirty="0" err="1"/>
              <a:t>повернення</a:t>
            </a:r>
            <a:r>
              <a:rPr lang="ru-RU" sz="1800" dirty="0"/>
              <a:t>. При </a:t>
            </a:r>
            <a:r>
              <a:rPr lang="ru-RU" sz="1800" dirty="0" err="1"/>
              <a:t>поверненні</a:t>
            </a:r>
            <a:r>
              <a:rPr lang="ru-RU" sz="1800" dirty="0"/>
              <a:t> по </a:t>
            </a:r>
            <a:r>
              <a:rPr lang="ru-RU" sz="1800" dirty="0" err="1"/>
              <a:t>значенню</a:t>
            </a:r>
            <a:r>
              <a:rPr lang="ru-RU" sz="1800" dirty="0"/>
              <a:t>, </a:t>
            </a:r>
            <a:r>
              <a:rPr lang="ru-RU" sz="1800" dirty="0" err="1"/>
              <a:t>копія</a:t>
            </a:r>
            <a:r>
              <a:rPr lang="ru-RU" sz="1800" dirty="0"/>
              <a:t> </a:t>
            </a:r>
            <a:r>
              <a:rPr lang="ru-RU" sz="1800" dirty="0" err="1"/>
              <a:t>значення</a:t>
            </a:r>
            <a:r>
              <a:rPr lang="ru-RU" sz="1800" dirty="0"/>
              <a:t>, </a:t>
            </a:r>
            <a:r>
              <a:rPr lang="ru-RU" sz="1800" dirty="0" err="1"/>
              <a:t>що</a:t>
            </a:r>
            <a:r>
              <a:rPr lang="ru-RU" sz="1800" dirty="0"/>
              <a:t> </a:t>
            </a:r>
            <a:r>
              <a:rPr lang="ru-RU" sz="1800" dirty="0" err="1"/>
              <a:t>повертається</a:t>
            </a:r>
            <a:r>
              <a:rPr lang="ru-RU" sz="1800" dirty="0"/>
              <a:t>, </a:t>
            </a:r>
            <a:r>
              <a:rPr lang="ru-RU" sz="1800" dirty="0" err="1"/>
              <a:t>передається</a:t>
            </a:r>
            <a:r>
              <a:rPr lang="ru-RU" sz="1800" dirty="0"/>
              <a:t> назад в </a:t>
            </a:r>
            <a:r>
              <a:rPr lang="ru-RU" sz="1800" dirty="0" err="1"/>
              <a:t>caller</a:t>
            </a:r>
            <a:r>
              <a:rPr lang="ru-RU" sz="1800" dirty="0"/>
              <a:t>. Як і у </a:t>
            </a:r>
            <a:r>
              <a:rPr lang="ru-RU" sz="1800" dirty="0" err="1"/>
              <a:t>випадку</a:t>
            </a:r>
            <a:r>
              <a:rPr lang="ru-RU" sz="1800" dirty="0"/>
              <a:t> з передачею по </a:t>
            </a:r>
            <a:r>
              <a:rPr lang="ru-RU" sz="1800" dirty="0" err="1"/>
              <a:t>значенню</a:t>
            </a:r>
            <a:r>
              <a:rPr lang="ru-RU" sz="1800" dirty="0"/>
              <a:t>, </a:t>
            </a:r>
            <a:r>
              <a:rPr lang="ru-RU" sz="1800" dirty="0" err="1"/>
              <a:t>ви</a:t>
            </a:r>
            <a:r>
              <a:rPr lang="ru-RU" sz="1800" dirty="0"/>
              <a:t> можете </a:t>
            </a:r>
            <a:r>
              <a:rPr lang="ru-RU" sz="1800" dirty="0" err="1"/>
              <a:t>повертати</a:t>
            </a:r>
            <a:r>
              <a:rPr lang="ru-RU" sz="1800" dirty="0"/>
              <a:t> </a:t>
            </a:r>
            <a:r>
              <a:rPr lang="ru-RU" sz="1800" dirty="0" err="1"/>
              <a:t>літерали</a:t>
            </a:r>
            <a:r>
              <a:rPr lang="ru-RU" sz="1800" dirty="0"/>
              <a:t> (</a:t>
            </a:r>
            <a:r>
              <a:rPr lang="ru-RU" sz="1800" dirty="0" err="1"/>
              <a:t>наприклад</a:t>
            </a:r>
            <a:r>
              <a:rPr lang="ru-RU" sz="1800" dirty="0"/>
              <a:t>, 7), </a:t>
            </a:r>
            <a:r>
              <a:rPr lang="ru-RU" sz="1800" dirty="0" err="1"/>
              <a:t>змінні</a:t>
            </a:r>
            <a:r>
              <a:rPr lang="ru-RU" sz="1800" dirty="0"/>
              <a:t> (</a:t>
            </a:r>
            <a:r>
              <a:rPr lang="ru-RU" sz="1800" dirty="0" err="1"/>
              <a:t>наприклад</a:t>
            </a:r>
            <a:r>
              <a:rPr lang="ru-RU" sz="1800" dirty="0"/>
              <a:t>, x) </a:t>
            </a:r>
            <a:r>
              <a:rPr lang="ru-RU" sz="1800" dirty="0" err="1"/>
              <a:t>або</a:t>
            </a:r>
            <a:r>
              <a:rPr lang="ru-RU" sz="1800" dirty="0"/>
              <a:t> </a:t>
            </a:r>
            <a:r>
              <a:rPr lang="ru-RU" sz="1800" dirty="0" err="1"/>
              <a:t>вирази</a:t>
            </a:r>
            <a:r>
              <a:rPr lang="ru-RU" sz="1800" dirty="0"/>
              <a:t> (</a:t>
            </a:r>
            <a:r>
              <a:rPr lang="ru-RU" sz="1800" dirty="0" err="1"/>
              <a:t>наприклад</a:t>
            </a:r>
            <a:r>
              <a:rPr lang="ru-RU" sz="1800" dirty="0"/>
              <a:t>, x + 2), </a:t>
            </a:r>
            <a:r>
              <a:rPr lang="ru-RU" sz="1800" dirty="0" err="1"/>
              <a:t>що</a:t>
            </a:r>
            <a:r>
              <a:rPr lang="ru-RU" sz="1800" dirty="0"/>
              <a:t> робить </a:t>
            </a:r>
            <a:r>
              <a:rPr lang="ru-RU" sz="1800" dirty="0" err="1"/>
              <a:t>цей</a:t>
            </a:r>
            <a:r>
              <a:rPr lang="ru-RU" sz="1800" dirty="0"/>
              <a:t> </a:t>
            </a:r>
            <a:r>
              <a:rPr lang="ru-RU" sz="1800" dirty="0" err="1"/>
              <a:t>спосіб</a:t>
            </a:r>
            <a:r>
              <a:rPr lang="ru-RU" sz="1800" dirty="0"/>
              <a:t> </a:t>
            </a:r>
            <a:r>
              <a:rPr lang="ru-RU" sz="1800" dirty="0" err="1"/>
              <a:t>дуже</a:t>
            </a:r>
            <a:r>
              <a:rPr lang="ru-RU" sz="1800" dirty="0"/>
              <a:t> </a:t>
            </a:r>
            <a:r>
              <a:rPr lang="ru-RU" sz="1800" dirty="0" err="1"/>
              <a:t>гнучким</a:t>
            </a:r>
            <a:r>
              <a:rPr lang="ru-RU" sz="1800" dirty="0"/>
              <a:t>.</a:t>
            </a:r>
            <a:endParaRPr lang="uk-UA" sz="1800" dirty="0"/>
          </a:p>
        </p:txBody>
      </p:sp>
      <p:pic>
        <p:nvPicPr>
          <p:cNvPr id="6" name="Рисунок 5">
            <a:extLst>
              <a:ext uri="{FF2B5EF4-FFF2-40B4-BE49-F238E27FC236}">
                <a16:creationId xmlns:a16="http://schemas.microsoft.com/office/drawing/2014/main" id="{56171199-0CCA-4F99-907F-E22363882177}"/>
              </a:ext>
            </a:extLst>
          </p:cNvPr>
          <p:cNvPicPr>
            <a:picLocks noChangeAspect="1"/>
          </p:cNvPicPr>
          <p:nvPr/>
        </p:nvPicPr>
        <p:blipFill>
          <a:blip r:embed="rId2"/>
          <a:stretch>
            <a:fillRect/>
          </a:stretch>
        </p:blipFill>
        <p:spPr>
          <a:xfrm>
            <a:off x="2953472" y="2567507"/>
            <a:ext cx="6285053" cy="2089096"/>
          </a:xfrm>
          <a:prstGeom prst="rect">
            <a:avLst/>
          </a:prstGeom>
        </p:spPr>
      </p:pic>
    </p:spTree>
    <p:extLst>
      <p:ext uri="{BB962C8B-B14F-4D97-AF65-F5344CB8AC3E}">
        <p14:creationId xmlns:p14="http://schemas.microsoft.com/office/powerpoint/2010/main" val="24739532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Повернення по значенню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Коли </a:t>
            </a:r>
            <a:r>
              <a:rPr lang="ru-RU" sz="1800" b="1" dirty="0" err="1">
                <a:highlight>
                  <a:srgbClr val="00FF00"/>
                </a:highlight>
              </a:rPr>
              <a:t>використовувати</a:t>
            </a:r>
            <a:r>
              <a:rPr lang="ru-RU" sz="1800" b="1" dirty="0">
                <a:highlight>
                  <a:srgbClr val="00FF00"/>
                </a:highlight>
              </a:rPr>
              <a:t> </a:t>
            </a:r>
            <a:r>
              <a:rPr lang="ru-RU" sz="1800" b="1" dirty="0" err="1">
                <a:highlight>
                  <a:srgbClr val="00FF00"/>
                </a:highlight>
              </a:rPr>
              <a:t>повернення</a:t>
            </a:r>
            <a:r>
              <a:rPr lang="ru-RU" sz="1800" b="1" dirty="0">
                <a:highlight>
                  <a:srgbClr val="00FF00"/>
                </a:highlight>
              </a:rPr>
              <a:t> по </a:t>
            </a:r>
            <a:r>
              <a:rPr lang="ru-RU" sz="1800" b="1" dirty="0" err="1">
                <a:highlight>
                  <a:srgbClr val="00FF00"/>
                </a:highlight>
              </a:rPr>
              <a:t>значенню</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a:t>
            </a:r>
            <a:r>
              <a:rPr lang="ru-RU" sz="1800" dirty="0" err="1"/>
              <a:t>змінних</a:t>
            </a:r>
            <a:r>
              <a:rPr lang="ru-RU" sz="1800" dirty="0"/>
              <a:t>, </a:t>
            </a:r>
            <a:r>
              <a:rPr lang="ru-RU" sz="1800" dirty="0" err="1"/>
              <a:t>які</a:t>
            </a:r>
            <a:r>
              <a:rPr lang="ru-RU" sz="1800" dirty="0"/>
              <a:t> </a:t>
            </a:r>
            <a:r>
              <a:rPr lang="ru-RU" sz="1800" dirty="0" err="1"/>
              <a:t>були</a:t>
            </a:r>
            <a:r>
              <a:rPr lang="ru-RU" sz="1800" dirty="0"/>
              <a:t> </a:t>
            </a:r>
            <a:r>
              <a:rPr lang="ru-RU" sz="1800" dirty="0" err="1"/>
              <a:t>оголошені</a:t>
            </a:r>
            <a:r>
              <a:rPr lang="ru-RU" sz="1800" dirty="0"/>
              <a:t> </a:t>
            </a:r>
            <a:r>
              <a:rPr lang="ru-RU" sz="1800" dirty="0" err="1"/>
              <a:t>всередині</a:t>
            </a:r>
            <a:r>
              <a:rPr lang="ru-RU" sz="1800" dirty="0"/>
              <a:t> </a:t>
            </a:r>
            <a:r>
              <a:rPr lang="ru-RU" sz="1800" dirty="0" err="1"/>
              <a:t>функції</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a:t>
            </a:r>
            <a:r>
              <a:rPr lang="ru-RU" sz="1800" dirty="0" err="1"/>
              <a:t>аргументів</a:t>
            </a:r>
            <a:r>
              <a:rPr lang="ru-RU" sz="1800" dirty="0"/>
              <a:t> </a:t>
            </a:r>
            <a:r>
              <a:rPr lang="ru-RU" sz="1800" dirty="0" err="1"/>
              <a:t>функції</a:t>
            </a:r>
            <a:r>
              <a:rPr lang="ru-RU" sz="1800" dirty="0"/>
              <a:t>, </a:t>
            </a:r>
            <a:r>
              <a:rPr lang="ru-RU" sz="1800" dirty="0" err="1"/>
              <a:t>які</a:t>
            </a:r>
            <a:r>
              <a:rPr lang="ru-RU" sz="1800" dirty="0"/>
              <a:t> </a:t>
            </a:r>
            <a:r>
              <a:rPr lang="ru-RU" sz="1800" dirty="0" err="1"/>
              <a:t>були</a:t>
            </a:r>
            <a:r>
              <a:rPr lang="ru-RU" sz="1800" dirty="0"/>
              <a:t> </a:t>
            </a:r>
            <a:r>
              <a:rPr lang="ru-RU" sz="1800" dirty="0" err="1"/>
              <a:t>передані</a:t>
            </a:r>
            <a:r>
              <a:rPr lang="ru-RU" sz="1800" dirty="0"/>
              <a:t> в </a:t>
            </a:r>
            <a:r>
              <a:rPr lang="ru-RU" sz="1800" dirty="0" err="1"/>
              <a:t>функцію</a:t>
            </a:r>
            <a:r>
              <a:rPr lang="ru-RU" sz="1800" dirty="0"/>
              <a:t> по </a:t>
            </a:r>
            <a:r>
              <a:rPr lang="ru-RU" sz="1800" dirty="0" err="1"/>
              <a:t>значенню</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FF0000"/>
                </a:highlight>
              </a:rPr>
              <a:t>Коли не </a:t>
            </a:r>
            <a:r>
              <a:rPr lang="ru-RU" sz="1800" b="1" dirty="0" err="1">
                <a:highlight>
                  <a:srgbClr val="FF0000"/>
                </a:highlight>
              </a:rPr>
              <a:t>використовувати</a:t>
            </a:r>
            <a:r>
              <a:rPr lang="ru-RU" sz="1800" b="1" dirty="0">
                <a:highlight>
                  <a:srgbClr val="FF0000"/>
                </a:highlight>
              </a:rPr>
              <a:t> </a:t>
            </a:r>
            <a:r>
              <a:rPr lang="ru-RU" sz="1800" b="1" dirty="0" err="1">
                <a:highlight>
                  <a:srgbClr val="FF0000"/>
                </a:highlight>
              </a:rPr>
              <a:t>повернення</a:t>
            </a:r>
            <a:r>
              <a:rPr lang="ru-RU" sz="1800" b="1" dirty="0">
                <a:highlight>
                  <a:srgbClr val="FF0000"/>
                </a:highlight>
              </a:rPr>
              <a:t> по </a:t>
            </a:r>
            <a:r>
              <a:rPr lang="ru-RU" sz="1800" b="1" dirty="0" err="1">
                <a:highlight>
                  <a:srgbClr val="FF0000"/>
                </a:highlight>
              </a:rPr>
              <a:t>значенню</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a:t>
            </a:r>
            <a:r>
              <a:rPr lang="ru-RU" sz="1800" b="1" dirty="0" err="1">
                <a:highlight>
                  <a:srgbClr val="FFFF00"/>
                </a:highlight>
              </a:rPr>
              <a:t>стандартних</a:t>
            </a:r>
            <a:r>
              <a:rPr lang="ru-RU" sz="1800" b="1" dirty="0">
                <a:highlight>
                  <a:srgbClr val="FFFF00"/>
                </a:highlight>
              </a:rPr>
              <a:t> </a:t>
            </a:r>
            <a:r>
              <a:rPr lang="ru-RU" sz="1800" b="1" dirty="0" err="1">
                <a:highlight>
                  <a:srgbClr val="FFFF00"/>
                </a:highlight>
              </a:rPr>
              <a:t>масивів</a:t>
            </a:r>
            <a:r>
              <a:rPr lang="ru-RU" sz="1800" dirty="0"/>
              <a:t> </a:t>
            </a:r>
            <a:r>
              <a:rPr lang="ru-RU" sz="1800" dirty="0" err="1"/>
              <a:t>або</a:t>
            </a:r>
            <a:r>
              <a:rPr lang="ru-RU" sz="1800" dirty="0"/>
              <a:t> </a:t>
            </a:r>
            <a:r>
              <a:rPr lang="ru-RU" sz="1800" b="1" dirty="0" err="1">
                <a:highlight>
                  <a:srgbClr val="FFFF00"/>
                </a:highlight>
              </a:rPr>
              <a:t>вказівників</a:t>
            </a:r>
            <a:r>
              <a:rPr lang="ru-RU" sz="1800" dirty="0"/>
              <a:t> (</a:t>
            </a:r>
            <a:r>
              <a:rPr lang="ru-RU" sz="1800" dirty="0" err="1"/>
              <a:t>використовуйте</a:t>
            </a:r>
            <a:r>
              <a:rPr lang="ru-RU" sz="1800" dirty="0"/>
              <a:t> </a:t>
            </a:r>
            <a:r>
              <a:rPr lang="ru-RU" sz="1800" dirty="0" err="1"/>
              <a:t>повернення</a:t>
            </a:r>
            <a:r>
              <a:rPr lang="ru-RU" sz="1800" dirty="0"/>
              <a:t> по </a:t>
            </a:r>
            <a:r>
              <a:rPr lang="ru-RU" sz="1800" dirty="0" err="1"/>
              <a:t>адресі</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великих </a:t>
            </a:r>
            <a:r>
              <a:rPr lang="ru-RU" sz="1800" b="1" dirty="0">
                <a:highlight>
                  <a:srgbClr val="00FFFF"/>
                </a:highlight>
              </a:rPr>
              <a:t>структур</a:t>
            </a:r>
            <a:r>
              <a:rPr lang="ru-RU" sz="1800" dirty="0"/>
              <a:t> </a:t>
            </a:r>
            <a:r>
              <a:rPr lang="ru-RU" sz="1800" dirty="0" err="1"/>
              <a:t>або</a:t>
            </a:r>
            <a:r>
              <a:rPr lang="ru-RU" sz="1800" dirty="0"/>
              <a:t> </a:t>
            </a:r>
            <a:r>
              <a:rPr lang="ru-RU" sz="1800" b="1" dirty="0" err="1">
                <a:highlight>
                  <a:srgbClr val="00FFFF"/>
                </a:highlight>
              </a:rPr>
              <a:t>класів</a:t>
            </a:r>
            <a:r>
              <a:rPr lang="ru-RU" sz="1800" dirty="0"/>
              <a:t> (</a:t>
            </a:r>
            <a:r>
              <a:rPr lang="ru-RU" sz="1800" dirty="0" err="1"/>
              <a:t>використовуйте</a:t>
            </a:r>
            <a:r>
              <a:rPr lang="ru-RU" sz="1800" dirty="0"/>
              <a:t> </a:t>
            </a:r>
            <a:r>
              <a:rPr lang="ru-RU" sz="1800" dirty="0" err="1"/>
              <a:t>повернення</a:t>
            </a:r>
            <a:r>
              <a:rPr lang="ru-RU" sz="1800" dirty="0"/>
              <a:t> по </a:t>
            </a:r>
            <a:r>
              <a:rPr lang="ru-RU" sz="1800" dirty="0" err="1"/>
              <a:t>посиланню</a:t>
            </a:r>
            <a:r>
              <a:rPr lang="ru-RU" sz="1800" dirty="0"/>
              <a:t>).</a:t>
            </a:r>
            <a:endParaRPr lang="uk-UA" sz="1800" dirty="0"/>
          </a:p>
        </p:txBody>
      </p:sp>
    </p:spTree>
    <p:extLst>
      <p:ext uri="{BB962C8B-B14F-4D97-AF65-F5344CB8AC3E}">
        <p14:creationId xmlns:p14="http://schemas.microsoft.com/office/powerpoint/2010/main" val="12661698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Повернення по адресі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Повернення</a:t>
            </a:r>
            <a:r>
              <a:rPr lang="ru-RU" sz="1800" b="1" dirty="0">
                <a:highlight>
                  <a:srgbClr val="00FF00"/>
                </a:highlight>
              </a:rPr>
              <a:t> по </a:t>
            </a:r>
            <a:r>
              <a:rPr lang="ru-RU" sz="1800" b="1" dirty="0" err="1">
                <a:highlight>
                  <a:srgbClr val="00FF00"/>
                </a:highlight>
              </a:rPr>
              <a:t>адресі</a:t>
            </a:r>
            <a:r>
              <a:rPr lang="ru-RU" sz="1800" b="1" dirty="0">
                <a:highlight>
                  <a:srgbClr val="00FF00"/>
                </a:highlight>
              </a:rPr>
              <a:t> </a:t>
            </a:r>
            <a:r>
              <a:rPr lang="ru-RU" sz="1800" dirty="0"/>
              <a:t>— </a:t>
            </a:r>
            <a:r>
              <a:rPr lang="ru-RU" sz="1800" dirty="0" err="1"/>
              <a:t>це</a:t>
            </a:r>
            <a:r>
              <a:rPr lang="ru-RU" sz="1800" dirty="0"/>
              <a:t> </a:t>
            </a:r>
            <a:r>
              <a:rPr lang="ru-RU" sz="1800" dirty="0" err="1"/>
              <a:t>повернення</a:t>
            </a:r>
            <a:r>
              <a:rPr lang="ru-RU" sz="1800" dirty="0"/>
              <a:t> </a:t>
            </a:r>
            <a:r>
              <a:rPr lang="ru-RU" sz="1800" dirty="0" err="1"/>
              <a:t>адреси</a:t>
            </a:r>
            <a:r>
              <a:rPr lang="ru-RU" sz="1800" dirty="0"/>
              <a:t> </a:t>
            </a:r>
            <a:r>
              <a:rPr lang="ru-RU" sz="1800" dirty="0" err="1"/>
              <a:t>змінної</a:t>
            </a:r>
            <a:r>
              <a:rPr lang="ru-RU" sz="1800" dirty="0"/>
              <a:t> назад в </a:t>
            </a:r>
            <a:r>
              <a:rPr lang="ru-RU" sz="1800" dirty="0" err="1"/>
              <a:t>caller</a:t>
            </a:r>
            <a:r>
              <a:rPr lang="ru-RU" sz="1800" dirty="0"/>
              <a:t>. </a:t>
            </a:r>
            <a:r>
              <a:rPr lang="ru-RU" sz="1800" dirty="0" err="1"/>
              <a:t>Подібно</a:t>
            </a:r>
            <a:r>
              <a:rPr lang="ru-RU" sz="1800" dirty="0"/>
              <a:t> </a:t>
            </a:r>
            <a:r>
              <a:rPr lang="ru-RU" sz="1800" dirty="0" err="1"/>
              <a:t>передачі</a:t>
            </a:r>
            <a:r>
              <a:rPr lang="ru-RU" sz="1800" dirty="0"/>
              <a:t> по </a:t>
            </a:r>
            <a:r>
              <a:rPr lang="ru-RU" sz="1800" dirty="0" err="1"/>
              <a:t>адресі</a:t>
            </a:r>
            <a:r>
              <a:rPr lang="ru-RU" sz="1800" dirty="0"/>
              <a:t>, </a:t>
            </a:r>
            <a:r>
              <a:rPr lang="ru-RU" sz="1800" dirty="0" err="1"/>
              <a:t>повернення</a:t>
            </a:r>
            <a:r>
              <a:rPr lang="ru-RU" sz="1800" dirty="0"/>
              <a:t> по </a:t>
            </a:r>
            <a:r>
              <a:rPr lang="ru-RU" sz="1800" dirty="0" err="1"/>
              <a:t>адресі</a:t>
            </a:r>
            <a:r>
              <a:rPr lang="ru-RU" sz="1800" dirty="0"/>
              <a:t> </a:t>
            </a:r>
            <a:r>
              <a:rPr lang="ru-RU" sz="1800" dirty="0" err="1"/>
              <a:t>може</a:t>
            </a:r>
            <a:r>
              <a:rPr lang="ru-RU" sz="1800" dirty="0"/>
              <a:t> </a:t>
            </a:r>
            <a:r>
              <a:rPr lang="ru-RU" sz="1800" dirty="0" err="1"/>
              <a:t>повертати</a:t>
            </a:r>
            <a:r>
              <a:rPr lang="ru-RU" sz="1800" dirty="0"/>
              <a:t> </a:t>
            </a:r>
            <a:r>
              <a:rPr lang="ru-RU" sz="1800" dirty="0" err="1"/>
              <a:t>тільки</a:t>
            </a:r>
            <a:r>
              <a:rPr lang="ru-RU" sz="1800" dirty="0"/>
              <a:t> адресу </a:t>
            </a:r>
            <a:r>
              <a:rPr lang="ru-RU" sz="1800" dirty="0" err="1"/>
              <a:t>змінної</a:t>
            </a:r>
            <a:r>
              <a:rPr lang="ru-RU" sz="1800" dirty="0"/>
              <a:t>. </a:t>
            </a:r>
            <a:r>
              <a:rPr lang="ru-RU" sz="1800" dirty="0" err="1"/>
              <a:t>Літерали</a:t>
            </a:r>
            <a:r>
              <a:rPr lang="ru-RU" sz="1800" dirty="0"/>
              <a:t> і </a:t>
            </a:r>
            <a:r>
              <a:rPr lang="ru-RU" sz="1800" dirty="0" err="1"/>
              <a:t>вирази</a:t>
            </a:r>
            <a:r>
              <a:rPr lang="ru-RU" sz="1800" dirty="0"/>
              <a:t> </a:t>
            </a:r>
            <a:r>
              <a:rPr lang="ru-RU" sz="1800" dirty="0" err="1"/>
              <a:t>повертати</a:t>
            </a:r>
            <a:r>
              <a:rPr lang="ru-RU" sz="1800" dirty="0"/>
              <a:t> не </a:t>
            </a:r>
            <a:r>
              <a:rPr lang="ru-RU" sz="1800" dirty="0" err="1"/>
              <a:t>можна</a:t>
            </a:r>
            <a:r>
              <a:rPr lang="ru-RU" sz="1800" dirty="0"/>
              <a:t>, так як вони не </a:t>
            </a:r>
            <a:r>
              <a:rPr lang="ru-RU" sz="1800" dirty="0" err="1"/>
              <a:t>мають</a:t>
            </a:r>
            <a:r>
              <a:rPr lang="ru-RU" sz="1800" dirty="0"/>
              <a:t> адрес. </a:t>
            </a:r>
            <a:r>
              <a:rPr lang="ru-RU" sz="1800" dirty="0" err="1"/>
              <a:t>Оскільки</a:t>
            </a:r>
            <a:r>
              <a:rPr lang="ru-RU" sz="1800" dirty="0"/>
              <a:t> при </a:t>
            </a:r>
            <a:r>
              <a:rPr lang="ru-RU" sz="1800" dirty="0" err="1"/>
              <a:t>поверненні</a:t>
            </a:r>
            <a:r>
              <a:rPr lang="ru-RU" sz="1800" dirty="0"/>
              <a:t> по </a:t>
            </a:r>
            <a:r>
              <a:rPr lang="ru-RU" sz="1800" dirty="0" err="1"/>
              <a:t>адресі</a:t>
            </a:r>
            <a:r>
              <a:rPr lang="ru-RU" sz="1800" dirty="0"/>
              <a:t> просто </a:t>
            </a:r>
            <a:r>
              <a:rPr lang="ru-RU" sz="1800" dirty="0" err="1"/>
              <a:t>копіюється</a:t>
            </a:r>
            <a:r>
              <a:rPr lang="ru-RU" sz="1800" dirty="0"/>
              <a:t> адреса з </a:t>
            </a:r>
            <a:r>
              <a:rPr lang="ru-RU" sz="1800" dirty="0" err="1"/>
              <a:t>функції</a:t>
            </a:r>
            <a:r>
              <a:rPr lang="ru-RU" sz="1800" dirty="0"/>
              <a:t> в </a:t>
            </a:r>
            <a:r>
              <a:rPr lang="ru-RU" sz="1800" dirty="0" err="1"/>
              <a:t>caller</a:t>
            </a:r>
            <a:r>
              <a:rPr lang="ru-RU" sz="1800" dirty="0"/>
              <a:t>, то </a:t>
            </a:r>
            <a:r>
              <a:rPr lang="ru-RU" sz="1800" dirty="0" err="1"/>
              <a:t>цей</a:t>
            </a:r>
            <a:r>
              <a:rPr lang="ru-RU" sz="1800" dirty="0"/>
              <a:t> </a:t>
            </a:r>
            <a:r>
              <a:rPr lang="ru-RU" sz="1800" dirty="0" err="1"/>
              <a:t>процес</a:t>
            </a:r>
            <a:r>
              <a:rPr lang="ru-RU" sz="1800" dirty="0"/>
              <a:t> </a:t>
            </a:r>
            <a:r>
              <a:rPr lang="ru-RU" sz="1800" dirty="0" err="1"/>
              <a:t>також</a:t>
            </a:r>
            <a:r>
              <a:rPr lang="ru-RU" sz="1800" dirty="0"/>
              <a:t> </a:t>
            </a:r>
            <a:r>
              <a:rPr lang="ru-RU" sz="1800" dirty="0" err="1"/>
              <a:t>дуже</a:t>
            </a:r>
            <a:r>
              <a:rPr lang="ru-RU" sz="1800" dirty="0"/>
              <a:t> </a:t>
            </a:r>
            <a:r>
              <a:rPr lang="ru-RU" sz="1800" dirty="0" err="1"/>
              <a:t>швидкий</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Проте</a:t>
            </a:r>
            <a:r>
              <a:rPr lang="ru-RU" sz="1800" dirty="0"/>
              <a:t> </a:t>
            </a:r>
            <a:r>
              <a:rPr lang="ru-RU" sz="1800" dirty="0" err="1"/>
              <a:t>цей</a:t>
            </a:r>
            <a:r>
              <a:rPr lang="ru-RU" sz="1800" dirty="0"/>
              <a:t> </a:t>
            </a:r>
            <a:r>
              <a:rPr lang="ru-RU" sz="1800" dirty="0" err="1"/>
              <a:t>спосіб</a:t>
            </a:r>
            <a:r>
              <a:rPr lang="ru-RU" sz="1800" dirty="0"/>
              <a:t> </a:t>
            </a:r>
            <a:r>
              <a:rPr lang="ru-RU" sz="1800" dirty="0" err="1"/>
              <a:t>має</a:t>
            </a:r>
            <a:r>
              <a:rPr lang="ru-RU" sz="1800" dirty="0"/>
              <a:t> один </a:t>
            </a:r>
            <a:r>
              <a:rPr lang="ru-RU" sz="1800" dirty="0" err="1"/>
              <a:t>недолік</a:t>
            </a:r>
            <a:r>
              <a:rPr lang="ru-RU" sz="1800" dirty="0"/>
              <a:t>, </a:t>
            </a:r>
            <a:r>
              <a:rPr lang="ru-RU" sz="1800" dirty="0" err="1"/>
              <a:t>який</a:t>
            </a:r>
            <a:r>
              <a:rPr lang="ru-RU" sz="1800" dirty="0"/>
              <a:t> </a:t>
            </a:r>
            <a:r>
              <a:rPr lang="ru-RU" sz="1800" dirty="0" err="1"/>
              <a:t>відсутній</a:t>
            </a:r>
            <a:r>
              <a:rPr lang="ru-RU" sz="1800" dirty="0"/>
              <a:t> при </a:t>
            </a:r>
            <a:r>
              <a:rPr lang="ru-RU" sz="1800" dirty="0" err="1"/>
              <a:t>поверненні</a:t>
            </a:r>
            <a:r>
              <a:rPr lang="ru-RU" sz="1800" dirty="0"/>
              <a:t> по </a:t>
            </a:r>
            <a:r>
              <a:rPr lang="ru-RU" sz="1800" dirty="0" err="1"/>
              <a:t>значенню</a:t>
            </a:r>
            <a:r>
              <a:rPr lang="ru-RU" sz="1800" dirty="0"/>
              <a:t>: </a:t>
            </a:r>
            <a:r>
              <a:rPr lang="ru-RU" sz="1800" dirty="0" err="1"/>
              <a:t>якщо</a:t>
            </a:r>
            <a:r>
              <a:rPr lang="ru-RU" sz="1800" dirty="0"/>
              <a:t> </a:t>
            </a:r>
            <a:r>
              <a:rPr lang="ru-RU" sz="1800" dirty="0" err="1"/>
              <a:t>ви</a:t>
            </a:r>
            <a:r>
              <a:rPr lang="ru-RU" sz="1800" dirty="0"/>
              <a:t> </a:t>
            </a:r>
            <a:r>
              <a:rPr lang="ru-RU" sz="1800" dirty="0" err="1"/>
              <a:t>спробуєте</a:t>
            </a:r>
            <a:r>
              <a:rPr lang="ru-RU" sz="1800" dirty="0"/>
              <a:t> </a:t>
            </a:r>
            <a:r>
              <a:rPr lang="ru-RU" sz="1800" dirty="0" err="1"/>
              <a:t>повернути</a:t>
            </a:r>
            <a:r>
              <a:rPr lang="ru-RU" sz="1800" dirty="0"/>
              <a:t> адресу </a:t>
            </a:r>
            <a:r>
              <a:rPr lang="ru-RU" sz="1800" dirty="0" err="1"/>
              <a:t>локальної</a:t>
            </a:r>
            <a:r>
              <a:rPr lang="ru-RU" sz="1800" dirty="0"/>
              <a:t> </a:t>
            </a:r>
            <a:r>
              <a:rPr lang="ru-RU" sz="1800" dirty="0" err="1"/>
              <a:t>змінної</a:t>
            </a:r>
            <a:r>
              <a:rPr lang="ru-RU" sz="1800" dirty="0"/>
              <a:t>, то </a:t>
            </a:r>
            <a:r>
              <a:rPr lang="ru-RU" sz="1800" dirty="0" err="1"/>
              <a:t>отримаєте</a:t>
            </a:r>
            <a:r>
              <a:rPr lang="ru-RU" sz="1800" dirty="0"/>
              <a:t> </a:t>
            </a:r>
            <a:r>
              <a:rPr lang="ru-RU" sz="1800" dirty="0" err="1"/>
              <a:t>несподівані</a:t>
            </a:r>
            <a:r>
              <a:rPr lang="ru-RU" sz="1800" dirty="0"/>
              <a:t> </a:t>
            </a:r>
            <a:r>
              <a:rPr lang="ru-RU" sz="1800" dirty="0" err="1"/>
              <a:t>результати</a:t>
            </a:r>
            <a:r>
              <a:rPr lang="ru-RU" sz="1800" dirty="0"/>
              <a:t>. </a:t>
            </a:r>
            <a:r>
              <a:rPr lang="ru-RU" sz="1800" dirty="0" err="1"/>
              <a:t>Наприклад</a:t>
            </a:r>
            <a:r>
              <a:rPr lang="ru-RU" sz="1800" dirty="0"/>
              <a:t>:</a:t>
            </a:r>
            <a:endParaRPr lang="uk-UA" sz="1800" dirty="0"/>
          </a:p>
        </p:txBody>
      </p:sp>
      <p:pic>
        <p:nvPicPr>
          <p:cNvPr id="5" name="Рисунок 4">
            <a:extLst>
              <a:ext uri="{FF2B5EF4-FFF2-40B4-BE49-F238E27FC236}">
                <a16:creationId xmlns:a16="http://schemas.microsoft.com/office/drawing/2014/main" id="{71AAA4A8-3A2D-4512-A075-C06E85A6D6EC}"/>
              </a:ext>
            </a:extLst>
          </p:cNvPr>
          <p:cNvPicPr>
            <a:picLocks noChangeAspect="1"/>
          </p:cNvPicPr>
          <p:nvPr/>
        </p:nvPicPr>
        <p:blipFill>
          <a:blip r:embed="rId2"/>
          <a:stretch>
            <a:fillRect/>
          </a:stretch>
        </p:blipFill>
        <p:spPr>
          <a:xfrm>
            <a:off x="1918821" y="4008316"/>
            <a:ext cx="8354357" cy="2554530"/>
          </a:xfrm>
          <a:prstGeom prst="rect">
            <a:avLst/>
          </a:prstGeom>
        </p:spPr>
      </p:pic>
    </p:spTree>
    <p:extLst>
      <p:ext uri="{BB962C8B-B14F-4D97-AF65-F5344CB8AC3E}">
        <p14:creationId xmlns:p14="http://schemas.microsoft.com/office/powerpoint/2010/main" val="20234696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Повернення по адресі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ви можете бачити, змінна </a:t>
            </a:r>
            <a:r>
              <a:rPr lang="en-US" sz="1800" dirty="0">
                <a:solidFill>
                  <a:schemeClr val="accent5">
                    <a:lumMod val="75000"/>
                  </a:schemeClr>
                </a:solidFill>
                <a:latin typeface="Consolas" panose="020B0609020204030204" pitchFamily="49" charset="0"/>
              </a:rPr>
              <a:t>value</a:t>
            </a:r>
            <a:r>
              <a:rPr lang="en-US" sz="1800" dirty="0"/>
              <a:t> </a:t>
            </a:r>
            <a:r>
              <a:rPr lang="uk-UA" sz="1800" dirty="0"/>
              <a:t>знищується відразу після того, як її адреса повертається в </a:t>
            </a:r>
            <a:r>
              <a:rPr lang="en-US" sz="1800" dirty="0"/>
              <a:t>caller. </a:t>
            </a:r>
            <a:r>
              <a:rPr lang="uk-UA" sz="1800" dirty="0"/>
              <a:t>Кінцевим результатом буде те, що </a:t>
            </a:r>
            <a:r>
              <a:rPr lang="en-US" sz="1800" dirty="0"/>
              <a:t>caller </a:t>
            </a:r>
            <a:r>
              <a:rPr lang="uk-UA" sz="1800" dirty="0"/>
              <a:t>отримає адресу звільненої пам’яті (</a:t>
            </a:r>
            <a:r>
              <a:rPr lang="uk-UA" sz="1800" b="1" dirty="0">
                <a:highlight>
                  <a:srgbClr val="00FF00"/>
                </a:highlight>
              </a:rPr>
              <a:t>висячий вказівник</a:t>
            </a:r>
            <a:r>
              <a:rPr lang="uk-UA" sz="1800" dirty="0"/>
              <a:t>), що, безсумнівно, </a:t>
            </a:r>
            <a:r>
              <a:rPr lang="uk-UA" sz="1800" dirty="0" err="1"/>
              <a:t>викличе</a:t>
            </a:r>
            <a:r>
              <a:rPr lang="uk-UA" sz="1800" dirty="0"/>
              <a:t> проблеми. Це одна з найпоширеніших помилок, яку роблять початківці. Більшість сучасних компіляторів </a:t>
            </a:r>
            <a:r>
              <a:rPr lang="uk-UA" sz="1800" dirty="0" err="1"/>
              <a:t>видадуть</a:t>
            </a:r>
            <a:r>
              <a:rPr lang="uk-UA" sz="1800" dirty="0"/>
              <a:t> попередження (а не помилку), якщо програміст спробує повернути локальну змінну по адресі. Однак є кілька способів обдурити компілятор, щоб зробити щось “погане”, не генеруючи при цьому попередження, тому вся відповідальність лежить на програмісті, який повинен гарантувати, що адреса, що повертається, буде коректною.</a:t>
            </a:r>
            <a:endParaRPr lang="en-US" sz="1800" dirty="0"/>
          </a:p>
          <a:p>
            <a:pPr marL="540000" indent="360000">
              <a:lnSpc>
                <a:spcPct val="150000"/>
              </a:lnSpc>
              <a:spcBef>
                <a:spcPts val="0"/>
              </a:spcBef>
              <a:buNone/>
            </a:pPr>
            <a:r>
              <a:rPr lang="ru-RU" sz="1800" b="1" dirty="0" err="1">
                <a:highlight>
                  <a:srgbClr val="00FF00"/>
                </a:highlight>
              </a:rPr>
              <a:t>Повернення</a:t>
            </a:r>
            <a:r>
              <a:rPr lang="ru-RU" sz="1800" b="1" dirty="0">
                <a:highlight>
                  <a:srgbClr val="00FF00"/>
                </a:highlight>
              </a:rPr>
              <a:t> по </a:t>
            </a:r>
            <a:r>
              <a:rPr lang="ru-RU" sz="1800" b="1" dirty="0" err="1">
                <a:highlight>
                  <a:srgbClr val="00FF00"/>
                </a:highlight>
              </a:rPr>
              <a:t>адресі</a:t>
            </a:r>
            <a:r>
              <a:rPr lang="ru-RU" sz="1800" b="1" dirty="0">
                <a:highlight>
                  <a:srgbClr val="00FF00"/>
                </a:highlight>
              </a:rPr>
              <a:t> часто </a:t>
            </a:r>
            <a:r>
              <a:rPr lang="ru-RU" sz="1800" b="1" dirty="0" err="1">
                <a:highlight>
                  <a:srgbClr val="00FF00"/>
                </a:highlight>
              </a:rPr>
              <a:t>використовується</a:t>
            </a:r>
            <a:r>
              <a:rPr lang="ru-RU" sz="1800" b="1" dirty="0">
                <a:highlight>
                  <a:srgbClr val="00FF00"/>
                </a:highlight>
              </a:rPr>
              <a:t> для </a:t>
            </a:r>
            <a:r>
              <a:rPr lang="ru-RU" sz="1800" b="1" dirty="0" err="1">
                <a:highlight>
                  <a:srgbClr val="00FF00"/>
                </a:highlight>
              </a:rPr>
              <a:t>повернення</a:t>
            </a:r>
            <a:r>
              <a:rPr lang="ru-RU" sz="1800" b="1" dirty="0">
                <a:highlight>
                  <a:srgbClr val="00FF00"/>
                </a:highlight>
              </a:rPr>
              <a:t> динамічно </a:t>
            </a:r>
            <a:r>
              <a:rPr lang="ru-RU" sz="1800" b="1" dirty="0" err="1">
                <a:highlight>
                  <a:srgbClr val="00FF00"/>
                </a:highlight>
              </a:rPr>
              <a:t>виділеної</a:t>
            </a:r>
            <a:r>
              <a:rPr lang="ru-RU" sz="1800" b="1" dirty="0">
                <a:highlight>
                  <a:srgbClr val="00FF00"/>
                </a:highlight>
              </a:rPr>
              <a:t> </a:t>
            </a:r>
            <a:r>
              <a:rPr lang="ru-RU" sz="1800" b="1" dirty="0" err="1">
                <a:highlight>
                  <a:srgbClr val="00FF00"/>
                </a:highlight>
              </a:rPr>
              <a:t>пам’яті</a:t>
            </a:r>
            <a:r>
              <a:rPr lang="ru-RU" sz="1800" b="1" dirty="0">
                <a:highlight>
                  <a:srgbClr val="00FF00"/>
                </a:highlight>
              </a:rPr>
              <a:t> назад в </a:t>
            </a:r>
            <a:r>
              <a:rPr lang="ru-RU" sz="1800" b="1" dirty="0" err="1">
                <a:highlight>
                  <a:srgbClr val="00FF00"/>
                </a:highlight>
              </a:rPr>
              <a:t>caller</a:t>
            </a:r>
            <a:r>
              <a:rPr lang="ru-RU" sz="1800" dirty="0"/>
              <a:t>:</a:t>
            </a:r>
            <a:endParaRPr lang="uk-UA" sz="1800" dirty="0"/>
          </a:p>
        </p:txBody>
      </p:sp>
    </p:spTree>
    <p:extLst>
      <p:ext uri="{BB962C8B-B14F-4D97-AF65-F5344CB8AC3E}">
        <p14:creationId xmlns:p14="http://schemas.microsoft.com/office/powerpoint/2010/main" val="13311283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Повернення по адресі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CFCEE7E-DA82-4283-941E-B43F6322D471}"/>
              </a:ext>
            </a:extLst>
          </p:cNvPr>
          <p:cNvPicPr>
            <a:picLocks noChangeAspect="1"/>
          </p:cNvPicPr>
          <p:nvPr/>
        </p:nvPicPr>
        <p:blipFill>
          <a:blip r:embed="rId2"/>
          <a:stretch>
            <a:fillRect/>
          </a:stretch>
        </p:blipFill>
        <p:spPr>
          <a:xfrm>
            <a:off x="3813799" y="1145893"/>
            <a:ext cx="4564399" cy="4761112"/>
          </a:xfrm>
          <a:prstGeom prst="rect">
            <a:avLst/>
          </a:prstGeom>
        </p:spPr>
      </p:pic>
    </p:spTree>
    <p:extLst>
      <p:ext uri="{BB962C8B-B14F-4D97-AF65-F5344CB8AC3E}">
        <p14:creationId xmlns:p14="http://schemas.microsoft.com/office/powerpoint/2010/main" val="1746355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Повернення по адресі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Коли </a:t>
            </a:r>
            <a:r>
              <a:rPr lang="ru-RU" sz="1800" b="1" dirty="0" err="1">
                <a:highlight>
                  <a:srgbClr val="00FF00"/>
                </a:highlight>
              </a:rPr>
              <a:t>використовувати</a:t>
            </a:r>
            <a:r>
              <a:rPr lang="ru-RU" sz="1800" b="1" dirty="0">
                <a:highlight>
                  <a:srgbClr val="00FF00"/>
                </a:highlight>
              </a:rPr>
              <a:t> </a:t>
            </a:r>
            <a:r>
              <a:rPr lang="ru-RU" sz="1800" b="1" dirty="0" err="1">
                <a:highlight>
                  <a:srgbClr val="00FF00"/>
                </a:highlight>
              </a:rPr>
              <a:t>повернення</a:t>
            </a:r>
            <a:r>
              <a:rPr lang="ru-RU" sz="1800" b="1" dirty="0">
                <a:highlight>
                  <a:srgbClr val="00FF00"/>
                </a:highlight>
              </a:rPr>
              <a:t> по </a:t>
            </a:r>
            <a:r>
              <a:rPr lang="ru-RU" sz="1800" b="1" dirty="0" err="1">
                <a:highlight>
                  <a:srgbClr val="00FF00"/>
                </a:highlight>
              </a:rPr>
              <a:t>адресі</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динамічно </a:t>
            </a:r>
            <a:r>
              <a:rPr lang="ru-RU" sz="1800" dirty="0" err="1"/>
              <a:t>виділеної</a:t>
            </a:r>
            <a:r>
              <a:rPr lang="ru-RU" sz="1800" dirty="0"/>
              <a:t> </a:t>
            </a:r>
            <a:r>
              <a:rPr lang="ru-RU" sz="1800" dirty="0" err="1"/>
              <a:t>пам’яті</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a:t>
            </a:r>
            <a:r>
              <a:rPr lang="ru-RU" sz="1800" dirty="0" err="1"/>
              <a:t>аргументів</a:t>
            </a:r>
            <a:r>
              <a:rPr lang="ru-RU" sz="1800" dirty="0"/>
              <a:t> </a:t>
            </a:r>
            <a:r>
              <a:rPr lang="ru-RU" sz="1800" dirty="0" err="1"/>
              <a:t>функції</a:t>
            </a:r>
            <a:r>
              <a:rPr lang="ru-RU" sz="1800" dirty="0"/>
              <a:t>, </a:t>
            </a:r>
            <a:r>
              <a:rPr lang="ru-RU" sz="1800" dirty="0" err="1"/>
              <a:t>які</a:t>
            </a:r>
            <a:r>
              <a:rPr lang="ru-RU" sz="1800" dirty="0"/>
              <a:t> </a:t>
            </a:r>
            <a:r>
              <a:rPr lang="ru-RU" sz="1800" dirty="0" err="1"/>
              <a:t>були</a:t>
            </a:r>
            <a:r>
              <a:rPr lang="ru-RU" sz="1800" dirty="0"/>
              <a:t> </a:t>
            </a:r>
            <a:r>
              <a:rPr lang="ru-RU" sz="1800" dirty="0" err="1"/>
              <a:t>передані</a:t>
            </a:r>
            <a:r>
              <a:rPr lang="ru-RU" sz="1800" dirty="0"/>
              <a:t> по </a:t>
            </a:r>
            <a:r>
              <a:rPr lang="ru-RU" sz="1800" dirty="0" err="1"/>
              <a:t>адресі</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FF0000"/>
                </a:highlight>
              </a:rPr>
              <a:t>Коли не </a:t>
            </a:r>
            <a:r>
              <a:rPr lang="ru-RU" sz="1800" b="1" dirty="0" err="1">
                <a:highlight>
                  <a:srgbClr val="FF0000"/>
                </a:highlight>
              </a:rPr>
              <a:t>використовувати</a:t>
            </a:r>
            <a:r>
              <a:rPr lang="ru-RU" sz="1800" b="1" dirty="0">
                <a:highlight>
                  <a:srgbClr val="FF0000"/>
                </a:highlight>
              </a:rPr>
              <a:t> </a:t>
            </a:r>
            <a:r>
              <a:rPr lang="ru-RU" sz="1800" b="1" dirty="0" err="1">
                <a:highlight>
                  <a:srgbClr val="FF0000"/>
                </a:highlight>
              </a:rPr>
              <a:t>повернення</a:t>
            </a:r>
            <a:r>
              <a:rPr lang="ru-RU" sz="1800" b="1" dirty="0">
                <a:highlight>
                  <a:srgbClr val="FF0000"/>
                </a:highlight>
              </a:rPr>
              <a:t> по </a:t>
            </a:r>
            <a:r>
              <a:rPr lang="ru-RU" sz="1800" b="1" dirty="0" err="1">
                <a:highlight>
                  <a:srgbClr val="FF0000"/>
                </a:highlight>
              </a:rPr>
              <a:t>адресі</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a:t>
            </a:r>
            <a:r>
              <a:rPr lang="ru-RU" sz="1800" dirty="0" err="1"/>
              <a:t>змінних</a:t>
            </a:r>
            <a:r>
              <a:rPr lang="ru-RU" sz="1800" dirty="0"/>
              <a:t>, </a:t>
            </a:r>
            <a:r>
              <a:rPr lang="ru-RU" sz="1800" dirty="0" err="1"/>
              <a:t>які</a:t>
            </a:r>
            <a:r>
              <a:rPr lang="ru-RU" sz="1800" dirty="0"/>
              <a:t> </a:t>
            </a:r>
            <a:r>
              <a:rPr lang="ru-RU" sz="1800" dirty="0" err="1"/>
              <a:t>були</a:t>
            </a:r>
            <a:r>
              <a:rPr lang="ru-RU" sz="1800" dirty="0"/>
              <a:t> </a:t>
            </a:r>
            <a:r>
              <a:rPr lang="ru-RU" sz="1800" dirty="0" err="1"/>
              <a:t>оголошені</a:t>
            </a:r>
            <a:r>
              <a:rPr lang="ru-RU" sz="1800" dirty="0"/>
              <a:t> </a:t>
            </a:r>
            <a:r>
              <a:rPr lang="ru-RU" sz="1800" dirty="0" err="1"/>
              <a:t>всередині</a:t>
            </a:r>
            <a:r>
              <a:rPr lang="ru-RU" sz="1800" dirty="0"/>
              <a:t> </a:t>
            </a:r>
            <a:r>
              <a:rPr lang="ru-RU" sz="1800" dirty="0" err="1"/>
              <a:t>функції</a:t>
            </a:r>
            <a:r>
              <a:rPr lang="ru-RU" sz="1800" dirty="0"/>
              <a:t> (</a:t>
            </a:r>
            <a:r>
              <a:rPr lang="ru-RU" sz="1800" dirty="0" err="1"/>
              <a:t>використовуйте</a:t>
            </a:r>
            <a:r>
              <a:rPr lang="ru-RU" sz="1800" dirty="0"/>
              <a:t> </a:t>
            </a:r>
            <a:r>
              <a:rPr lang="ru-RU" sz="1800" dirty="0" err="1"/>
              <a:t>повернення</a:t>
            </a:r>
            <a:r>
              <a:rPr lang="ru-RU" sz="1800" dirty="0"/>
              <a:t> по </a:t>
            </a:r>
            <a:r>
              <a:rPr lang="ru-RU" sz="1800" dirty="0" err="1"/>
              <a:t>значенню</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a:t>
            </a:r>
            <a:r>
              <a:rPr lang="ru-RU" sz="1800" dirty="0" err="1"/>
              <a:t>великої</a:t>
            </a:r>
            <a:r>
              <a:rPr lang="ru-RU" sz="1800" dirty="0"/>
              <a:t> </a:t>
            </a:r>
            <a:r>
              <a:rPr lang="ru-RU" sz="1800" dirty="0" err="1"/>
              <a:t>структури</a:t>
            </a:r>
            <a:r>
              <a:rPr lang="ru-RU" sz="1800" dirty="0"/>
              <a:t> </a:t>
            </a:r>
            <a:r>
              <a:rPr lang="ru-RU" sz="1800" dirty="0" err="1"/>
              <a:t>або</a:t>
            </a:r>
            <a:r>
              <a:rPr lang="ru-RU" sz="1800" dirty="0"/>
              <a:t> </a:t>
            </a:r>
            <a:r>
              <a:rPr lang="ru-RU" sz="1800" dirty="0" err="1"/>
              <a:t>класу</a:t>
            </a:r>
            <a:r>
              <a:rPr lang="ru-RU" sz="1800" dirty="0"/>
              <a:t>, </a:t>
            </a:r>
            <a:r>
              <a:rPr lang="ru-RU" sz="1800" dirty="0" err="1"/>
              <a:t>які</a:t>
            </a:r>
            <a:r>
              <a:rPr lang="ru-RU" sz="1800" dirty="0"/>
              <a:t> </a:t>
            </a:r>
            <a:r>
              <a:rPr lang="ru-RU" sz="1800" dirty="0" err="1"/>
              <a:t>були</a:t>
            </a:r>
            <a:r>
              <a:rPr lang="ru-RU" sz="1800" dirty="0"/>
              <a:t> </a:t>
            </a:r>
            <a:r>
              <a:rPr lang="ru-RU" sz="1800" dirty="0" err="1"/>
              <a:t>передані</a:t>
            </a:r>
            <a:r>
              <a:rPr lang="ru-RU" sz="1800" dirty="0"/>
              <a:t> по </a:t>
            </a:r>
            <a:r>
              <a:rPr lang="ru-RU" sz="1800" dirty="0" err="1"/>
              <a:t>посиланню</a:t>
            </a:r>
            <a:r>
              <a:rPr lang="ru-RU" sz="1800" dirty="0"/>
              <a:t> (</a:t>
            </a:r>
            <a:r>
              <a:rPr lang="ru-RU" sz="1800" dirty="0" err="1"/>
              <a:t>використовуйте</a:t>
            </a:r>
            <a:r>
              <a:rPr lang="ru-RU" sz="1800" dirty="0"/>
              <a:t> </a:t>
            </a:r>
            <a:r>
              <a:rPr lang="ru-RU" sz="1800" dirty="0" err="1"/>
              <a:t>повернення</a:t>
            </a:r>
            <a:r>
              <a:rPr lang="ru-RU" sz="1800" dirty="0"/>
              <a:t> по </a:t>
            </a:r>
            <a:r>
              <a:rPr lang="ru-RU" sz="1800" dirty="0" err="1"/>
              <a:t>посиланню</a:t>
            </a:r>
            <a:r>
              <a:rPr lang="ru-RU" sz="1800" dirty="0"/>
              <a:t>).</a:t>
            </a:r>
            <a:endParaRPr lang="uk-UA" sz="1800" dirty="0"/>
          </a:p>
        </p:txBody>
      </p:sp>
    </p:spTree>
    <p:extLst>
      <p:ext uri="{BB962C8B-B14F-4D97-AF65-F5344CB8AC3E}">
        <p14:creationId xmlns:p14="http://schemas.microsoft.com/office/powerpoint/2010/main" val="23675227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Повернення по посиланню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Подібно</a:t>
            </a:r>
            <a:r>
              <a:rPr lang="ru-RU" sz="1800" dirty="0"/>
              <a:t> </a:t>
            </a:r>
            <a:r>
              <a:rPr lang="ru-RU" sz="1800" dirty="0" err="1"/>
              <a:t>передачі</a:t>
            </a:r>
            <a:r>
              <a:rPr lang="ru-RU" sz="1800" dirty="0"/>
              <a:t> по </a:t>
            </a:r>
            <a:r>
              <a:rPr lang="ru-RU" sz="1800" dirty="0" err="1"/>
              <a:t>посиланню</a:t>
            </a:r>
            <a:r>
              <a:rPr lang="ru-RU" sz="1800" dirty="0"/>
              <a:t>, </a:t>
            </a:r>
            <a:r>
              <a:rPr lang="ru-RU" sz="1800" dirty="0" err="1"/>
              <a:t>значення</a:t>
            </a:r>
            <a:r>
              <a:rPr lang="ru-RU" sz="1800" dirty="0"/>
              <a:t>, </a:t>
            </a:r>
            <a:r>
              <a:rPr lang="ru-RU" sz="1800" dirty="0" err="1"/>
              <a:t>які</a:t>
            </a:r>
            <a:r>
              <a:rPr lang="ru-RU" sz="1800" dirty="0"/>
              <a:t> </a:t>
            </a:r>
            <a:r>
              <a:rPr lang="ru-RU" sz="1800" b="1" dirty="0" err="1">
                <a:highlight>
                  <a:srgbClr val="00FF00"/>
                </a:highlight>
              </a:rPr>
              <a:t>повертаються</a:t>
            </a:r>
            <a:r>
              <a:rPr lang="ru-RU" sz="1800" b="1" dirty="0">
                <a:highlight>
                  <a:srgbClr val="00FF00"/>
                </a:highlight>
              </a:rPr>
              <a:t> по </a:t>
            </a:r>
            <a:r>
              <a:rPr lang="ru-RU" sz="1800" b="1" dirty="0" err="1">
                <a:highlight>
                  <a:srgbClr val="00FF00"/>
                </a:highlight>
              </a:rPr>
              <a:t>посиланню</a:t>
            </a:r>
            <a:r>
              <a:rPr lang="ru-RU" sz="1800" dirty="0"/>
              <a:t>, </a:t>
            </a:r>
            <a:r>
              <a:rPr lang="ru-RU" sz="1800" dirty="0" err="1"/>
              <a:t>повинні</a:t>
            </a:r>
            <a:r>
              <a:rPr lang="ru-RU" sz="1800" dirty="0"/>
              <a:t> бути </a:t>
            </a:r>
            <a:r>
              <a:rPr lang="ru-RU" sz="1800" dirty="0" err="1"/>
              <a:t>змінними</a:t>
            </a:r>
            <a:r>
              <a:rPr lang="ru-RU" sz="1800" dirty="0"/>
              <a:t> (</a:t>
            </a:r>
            <a:r>
              <a:rPr lang="ru-RU" sz="1800" dirty="0" err="1"/>
              <a:t>ви</a:t>
            </a:r>
            <a:r>
              <a:rPr lang="ru-RU" sz="1800" dirty="0"/>
              <a:t> не </a:t>
            </a:r>
            <a:r>
              <a:rPr lang="ru-RU" sz="1800" dirty="0" err="1"/>
              <a:t>зможете</a:t>
            </a:r>
            <a:r>
              <a:rPr lang="ru-RU" sz="1800" dirty="0"/>
              <a:t> </a:t>
            </a:r>
            <a:r>
              <a:rPr lang="ru-RU" sz="1800" dirty="0" err="1"/>
              <a:t>повернути</a:t>
            </a:r>
            <a:r>
              <a:rPr lang="ru-RU" sz="1800" dirty="0"/>
              <a:t> </a:t>
            </a:r>
            <a:r>
              <a:rPr lang="ru-RU" sz="1800" dirty="0" err="1"/>
              <a:t>посилання</a:t>
            </a:r>
            <a:r>
              <a:rPr lang="ru-RU" sz="1800" dirty="0"/>
              <a:t> на </a:t>
            </a:r>
            <a:r>
              <a:rPr lang="ru-RU" sz="1800" dirty="0" err="1"/>
              <a:t>літерал</a:t>
            </a:r>
            <a:r>
              <a:rPr lang="ru-RU" sz="1800" dirty="0"/>
              <a:t> </a:t>
            </a:r>
            <a:r>
              <a:rPr lang="ru-RU" sz="1800" dirty="0" err="1"/>
              <a:t>або</a:t>
            </a:r>
            <a:r>
              <a:rPr lang="ru-RU" sz="1800" dirty="0"/>
              <a:t> </a:t>
            </a:r>
            <a:r>
              <a:rPr lang="ru-RU" sz="1800" dirty="0" err="1"/>
              <a:t>вираз</a:t>
            </a:r>
            <a:r>
              <a:rPr lang="ru-RU" sz="1800" dirty="0"/>
              <a:t>). При </a:t>
            </a:r>
            <a:r>
              <a:rPr lang="ru-RU" sz="1800" dirty="0" err="1"/>
              <a:t>поверненні</a:t>
            </a:r>
            <a:r>
              <a:rPr lang="ru-RU" sz="1800" dirty="0"/>
              <a:t> по </a:t>
            </a:r>
            <a:r>
              <a:rPr lang="ru-RU" sz="1800" dirty="0" err="1"/>
              <a:t>посиланню</a:t>
            </a:r>
            <a:r>
              <a:rPr lang="ru-RU" sz="1800" dirty="0"/>
              <a:t> в </a:t>
            </a:r>
            <a:r>
              <a:rPr lang="ru-RU" sz="1800" dirty="0" err="1"/>
              <a:t>caller</a:t>
            </a:r>
            <a:r>
              <a:rPr lang="ru-RU" sz="1800" dirty="0"/>
              <a:t> </a:t>
            </a:r>
            <a:r>
              <a:rPr lang="ru-RU" sz="1800" dirty="0" err="1"/>
              <a:t>повертається</a:t>
            </a:r>
            <a:r>
              <a:rPr lang="ru-RU" sz="1800" dirty="0"/>
              <a:t> </a:t>
            </a:r>
            <a:r>
              <a:rPr lang="ru-RU" sz="1800" dirty="0" err="1"/>
              <a:t>посилання</a:t>
            </a:r>
            <a:r>
              <a:rPr lang="ru-RU" sz="1800" dirty="0"/>
              <a:t> на </a:t>
            </a:r>
            <a:r>
              <a:rPr lang="ru-RU" sz="1800" dirty="0" err="1"/>
              <a:t>змінну</a:t>
            </a:r>
            <a:r>
              <a:rPr lang="ru-RU" sz="1800" dirty="0"/>
              <a:t>. </a:t>
            </a:r>
            <a:r>
              <a:rPr lang="ru-RU" sz="1800" b="1" dirty="0" err="1">
                <a:highlight>
                  <a:srgbClr val="FFFF00"/>
                </a:highlight>
              </a:rPr>
              <a:t>Потім</a:t>
            </a:r>
            <a:r>
              <a:rPr lang="ru-RU" sz="1800" b="1" dirty="0">
                <a:highlight>
                  <a:srgbClr val="FFFF00"/>
                </a:highlight>
              </a:rPr>
              <a:t> </a:t>
            </a:r>
            <a:r>
              <a:rPr lang="ru-RU" sz="1800" b="1" dirty="0" err="1">
                <a:highlight>
                  <a:srgbClr val="FFFF00"/>
                </a:highlight>
              </a:rPr>
              <a:t>caller</a:t>
            </a:r>
            <a:r>
              <a:rPr lang="ru-RU" sz="1800" b="1" dirty="0">
                <a:highlight>
                  <a:srgbClr val="FFFF00"/>
                </a:highlight>
              </a:rPr>
              <a:t> </a:t>
            </a:r>
            <a:r>
              <a:rPr lang="ru-RU" sz="1800" b="1" dirty="0" err="1">
                <a:highlight>
                  <a:srgbClr val="FFFF00"/>
                </a:highlight>
              </a:rPr>
              <a:t>може</a:t>
            </a:r>
            <a:r>
              <a:rPr lang="ru-RU" sz="1800" b="1" dirty="0">
                <a:highlight>
                  <a:srgbClr val="FFFF00"/>
                </a:highlight>
              </a:rPr>
              <a:t> </a:t>
            </a:r>
            <a:r>
              <a:rPr lang="ru-RU" sz="1800" b="1" dirty="0" err="1">
                <a:highlight>
                  <a:srgbClr val="FFFF00"/>
                </a:highlight>
              </a:rPr>
              <a:t>її</a:t>
            </a:r>
            <a:r>
              <a:rPr lang="ru-RU" sz="1800" b="1" dirty="0">
                <a:highlight>
                  <a:srgbClr val="FFFF00"/>
                </a:highlight>
              </a:rPr>
              <a:t> </a:t>
            </a:r>
            <a:r>
              <a:rPr lang="ru-RU" sz="1800" b="1" dirty="0" err="1">
                <a:highlight>
                  <a:srgbClr val="FFFF00"/>
                </a:highlight>
              </a:rPr>
              <a:t>використовувати</a:t>
            </a:r>
            <a:r>
              <a:rPr lang="ru-RU" sz="1800" b="1" dirty="0">
                <a:highlight>
                  <a:srgbClr val="FFFF00"/>
                </a:highlight>
              </a:rPr>
              <a:t> для </a:t>
            </a:r>
            <a:r>
              <a:rPr lang="ru-RU" sz="1800" b="1" dirty="0" err="1">
                <a:highlight>
                  <a:srgbClr val="FFFF00"/>
                </a:highlight>
              </a:rPr>
              <a:t>продовження</a:t>
            </a:r>
            <a:r>
              <a:rPr lang="ru-RU" sz="1800" b="1" dirty="0">
                <a:highlight>
                  <a:srgbClr val="FFFF00"/>
                </a:highlight>
              </a:rPr>
              <a:t> </a:t>
            </a:r>
            <a:r>
              <a:rPr lang="ru-RU" sz="1800" b="1" dirty="0" err="1">
                <a:highlight>
                  <a:srgbClr val="FFFF00"/>
                </a:highlight>
              </a:rPr>
              <a:t>модифікації</a:t>
            </a:r>
            <a:r>
              <a:rPr lang="ru-RU" sz="1800" b="1" dirty="0">
                <a:highlight>
                  <a:srgbClr val="FFFF00"/>
                </a:highlight>
              </a:rPr>
              <a:t> </a:t>
            </a:r>
            <a:r>
              <a:rPr lang="ru-RU" sz="1800" b="1" dirty="0" err="1">
                <a:highlight>
                  <a:srgbClr val="FFFF00"/>
                </a:highlight>
              </a:rPr>
              <a:t>змінної</a:t>
            </a:r>
            <a:r>
              <a:rPr lang="ru-RU" sz="1800" b="1" dirty="0">
                <a:highlight>
                  <a:srgbClr val="FFFF00"/>
                </a:highlight>
              </a:rPr>
              <a:t>, </a:t>
            </a:r>
            <a:r>
              <a:rPr lang="ru-RU" sz="1800" b="1" dirty="0" err="1">
                <a:highlight>
                  <a:srgbClr val="FFFF00"/>
                </a:highlight>
              </a:rPr>
              <a:t>що</a:t>
            </a:r>
            <a:r>
              <a:rPr lang="ru-RU" sz="1800" b="1" dirty="0">
                <a:highlight>
                  <a:srgbClr val="FFFF00"/>
                </a:highlight>
              </a:rPr>
              <a:t> </a:t>
            </a:r>
            <a:r>
              <a:rPr lang="ru-RU" sz="1800" b="1" dirty="0" err="1">
                <a:highlight>
                  <a:srgbClr val="FFFF00"/>
                </a:highlight>
              </a:rPr>
              <a:t>може</a:t>
            </a:r>
            <a:r>
              <a:rPr lang="ru-RU" sz="1800" b="1" dirty="0">
                <a:highlight>
                  <a:srgbClr val="FFFF00"/>
                </a:highlight>
              </a:rPr>
              <a:t> бути </a:t>
            </a:r>
            <a:r>
              <a:rPr lang="ru-RU" sz="1800" b="1" dirty="0" err="1">
                <a:highlight>
                  <a:srgbClr val="FFFF00"/>
                </a:highlight>
              </a:rPr>
              <a:t>іноді</a:t>
            </a:r>
            <a:r>
              <a:rPr lang="ru-RU" sz="1800" b="1" dirty="0">
                <a:highlight>
                  <a:srgbClr val="FFFF00"/>
                </a:highlight>
              </a:rPr>
              <a:t> </a:t>
            </a:r>
            <a:r>
              <a:rPr lang="ru-RU" sz="1800" b="1" dirty="0" err="1">
                <a:highlight>
                  <a:srgbClr val="FFFF00"/>
                </a:highlight>
              </a:rPr>
              <a:t>корисно</a:t>
            </a:r>
            <a:r>
              <a:rPr lang="ru-RU" sz="1800" dirty="0"/>
              <a:t>. </a:t>
            </a:r>
            <a:r>
              <a:rPr lang="ru-RU" sz="1800" b="1" dirty="0" err="1">
                <a:highlight>
                  <a:srgbClr val="00FF00"/>
                </a:highlight>
              </a:rPr>
              <a:t>Цей</a:t>
            </a:r>
            <a:r>
              <a:rPr lang="ru-RU" sz="1800" b="1" dirty="0">
                <a:highlight>
                  <a:srgbClr val="00FF00"/>
                </a:highlight>
              </a:rPr>
              <a:t> </a:t>
            </a:r>
            <a:r>
              <a:rPr lang="ru-RU" sz="1800" b="1" dirty="0" err="1">
                <a:highlight>
                  <a:srgbClr val="00FF00"/>
                </a:highlight>
              </a:rPr>
              <a:t>спосіб</a:t>
            </a:r>
            <a:r>
              <a:rPr lang="ru-RU" sz="1800" b="1" dirty="0">
                <a:highlight>
                  <a:srgbClr val="00FF00"/>
                </a:highlight>
              </a:rPr>
              <a:t> </a:t>
            </a:r>
            <a:r>
              <a:rPr lang="ru-RU" sz="1800" b="1" dirty="0" err="1">
                <a:highlight>
                  <a:srgbClr val="00FF00"/>
                </a:highlight>
              </a:rPr>
              <a:t>також</a:t>
            </a:r>
            <a:r>
              <a:rPr lang="ru-RU" sz="1800" b="1" dirty="0">
                <a:highlight>
                  <a:srgbClr val="00FF00"/>
                </a:highlight>
              </a:rPr>
              <a:t> </a:t>
            </a:r>
            <a:r>
              <a:rPr lang="ru-RU" sz="1800" b="1" dirty="0" err="1">
                <a:highlight>
                  <a:srgbClr val="00FF00"/>
                </a:highlight>
              </a:rPr>
              <a:t>дуже</a:t>
            </a:r>
            <a:r>
              <a:rPr lang="ru-RU" sz="1800" b="1" dirty="0">
                <a:highlight>
                  <a:srgbClr val="00FF00"/>
                </a:highlight>
              </a:rPr>
              <a:t> </a:t>
            </a:r>
            <a:r>
              <a:rPr lang="ru-RU" sz="1800" b="1" dirty="0" err="1">
                <a:highlight>
                  <a:srgbClr val="00FF00"/>
                </a:highlight>
              </a:rPr>
              <a:t>швидкий</a:t>
            </a:r>
            <a:r>
              <a:rPr lang="ru-RU" sz="1800" b="1" dirty="0">
                <a:highlight>
                  <a:srgbClr val="00FF00"/>
                </a:highlight>
              </a:rPr>
              <a:t> і при </a:t>
            </a:r>
            <a:r>
              <a:rPr lang="ru-RU" sz="1800" b="1" dirty="0" err="1">
                <a:highlight>
                  <a:srgbClr val="00FF00"/>
                </a:highlight>
              </a:rPr>
              <a:t>поверненні</a:t>
            </a:r>
            <a:r>
              <a:rPr lang="ru-RU" sz="1800" b="1" dirty="0">
                <a:highlight>
                  <a:srgbClr val="00FF00"/>
                </a:highlight>
              </a:rPr>
              <a:t> великих структур </a:t>
            </a:r>
            <a:r>
              <a:rPr lang="ru-RU" sz="1800" b="1" dirty="0" err="1">
                <a:highlight>
                  <a:srgbClr val="00FF00"/>
                </a:highlight>
              </a:rPr>
              <a:t>або</a:t>
            </a:r>
            <a:r>
              <a:rPr lang="ru-RU" sz="1800" b="1" dirty="0">
                <a:highlight>
                  <a:srgbClr val="00FF00"/>
                </a:highlight>
              </a:rPr>
              <a:t> </a:t>
            </a:r>
            <a:r>
              <a:rPr lang="ru-RU" sz="1800" b="1" dirty="0" err="1">
                <a:highlight>
                  <a:srgbClr val="00FF00"/>
                </a:highlight>
              </a:rPr>
              <a:t>класів</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Однак</a:t>
            </a:r>
            <a:r>
              <a:rPr lang="ru-RU" sz="1800" dirty="0"/>
              <a:t>, як і при </a:t>
            </a:r>
            <a:r>
              <a:rPr lang="ru-RU" sz="1800" dirty="0" err="1"/>
              <a:t>поверненні</a:t>
            </a:r>
            <a:r>
              <a:rPr lang="ru-RU" sz="1800" dirty="0"/>
              <a:t> по </a:t>
            </a:r>
            <a:r>
              <a:rPr lang="ru-RU" sz="1800" dirty="0" err="1"/>
              <a:t>адресі</a:t>
            </a:r>
            <a:r>
              <a:rPr lang="ru-RU" sz="1800" dirty="0"/>
              <a:t>, </a:t>
            </a:r>
            <a:r>
              <a:rPr lang="ru-RU" sz="1800" b="1" dirty="0" err="1">
                <a:highlight>
                  <a:srgbClr val="FF0000"/>
                </a:highlight>
              </a:rPr>
              <a:t>ви</a:t>
            </a:r>
            <a:r>
              <a:rPr lang="ru-RU" sz="1800" b="1" dirty="0">
                <a:highlight>
                  <a:srgbClr val="FF0000"/>
                </a:highlight>
              </a:rPr>
              <a:t> не </a:t>
            </a:r>
            <a:r>
              <a:rPr lang="ru-RU" sz="1800" b="1" dirty="0" err="1">
                <a:highlight>
                  <a:srgbClr val="FF0000"/>
                </a:highlight>
              </a:rPr>
              <a:t>повинні</a:t>
            </a:r>
            <a:r>
              <a:rPr lang="ru-RU" sz="1800" b="1" dirty="0">
                <a:highlight>
                  <a:srgbClr val="FF0000"/>
                </a:highlight>
              </a:rPr>
              <a:t> </a:t>
            </a:r>
            <a:r>
              <a:rPr lang="ru-RU" sz="1800" b="1" dirty="0" err="1">
                <a:highlight>
                  <a:srgbClr val="FF0000"/>
                </a:highlight>
              </a:rPr>
              <a:t>повертати</a:t>
            </a:r>
            <a:r>
              <a:rPr lang="ru-RU" sz="1800" b="1" dirty="0">
                <a:highlight>
                  <a:srgbClr val="FF0000"/>
                </a:highlight>
              </a:rPr>
              <a:t> </a:t>
            </a:r>
            <a:r>
              <a:rPr lang="ru-RU" sz="1800" b="1" dirty="0" err="1">
                <a:highlight>
                  <a:srgbClr val="FF0000"/>
                </a:highlight>
              </a:rPr>
              <a:t>локальні</a:t>
            </a:r>
            <a:r>
              <a:rPr lang="ru-RU" sz="1800" b="1" dirty="0">
                <a:highlight>
                  <a:srgbClr val="FF0000"/>
                </a:highlight>
              </a:rPr>
              <a:t> </a:t>
            </a:r>
            <a:r>
              <a:rPr lang="ru-RU" sz="1800" b="1" dirty="0" err="1">
                <a:highlight>
                  <a:srgbClr val="FF0000"/>
                </a:highlight>
              </a:rPr>
              <a:t>змінні</a:t>
            </a:r>
            <a:r>
              <a:rPr lang="ru-RU" sz="1800" b="1" dirty="0">
                <a:highlight>
                  <a:srgbClr val="FF0000"/>
                </a:highlight>
              </a:rPr>
              <a:t> по </a:t>
            </a:r>
            <a:r>
              <a:rPr lang="ru-RU" sz="1800" b="1" dirty="0" err="1">
                <a:highlight>
                  <a:srgbClr val="FF0000"/>
                </a:highlight>
              </a:rPr>
              <a:t>посиланню</a:t>
            </a:r>
            <a:r>
              <a:rPr lang="ru-RU" sz="1800" dirty="0"/>
              <a:t>. </a:t>
            </a:r>
            <a:endParaRPr lang="uk-UA" sz="1800" dirty="0"/>
          </a:p>
        </p:txBody>
      </p:sp>
      <p:pic>
        <p:nvPicPr>
          <p:cNvPr id="5" name="Рисунок 4">
            <a:extLst>
              <a:ext uri="{FF2B5EF4-FFF2-40B4-BE49-F238E27FC236}">
                <a16:creationId xmlns:a16="http://schemas.microsoft.com/office/drawing/2014/main" id="{C8F667D3-2269-4F49-900B-D4C2817527FF}"/>
              </a:ext>
            </a:extLst>
          </p:cNvPr>
          <p:cNvPicPr>
            <a:picLocks noChangeAspect="1"/>
          </p:cNvPicPr>
          <p:nvPr/>
        </p:nvPicPr>
        <p:blipFill>
          <a:blip r:embed="rId2"/>
          <a:stretch>
            <a:fillRect/>
          </a:stretch>
        </p:blipFill>
        <p:spPr>
          <a:xfrm>
            <a:off x="2820363" y="3945589"/>
            <a:ext cx="6551271" cy="1941607"/>
          </a:xfrm>
          <a:prstGeom prst="rect">
            <a:avLst/>
          </a:prstGeom>
        </p:spPr>
      </p:pic>
    </p:spTree>
    <p:extLst>
      <p:ext uri="{BB962C8B-B14F-4D97-AF65-F5344CB8AC3E}">
        <p14:creationId xmlns:p14="http://schemas.microsoft.com/office/powerpoint/2010/main" val="379135390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Повернення по посиланню</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Повернення</a:t>
            </a:r>
            <a:r>
              <a:rPr lang="ru-RU" sz="1800" dirty="0"/>
              <a:t> по </a:t>
            </a:r>
            <a:r>
              <a:rPr lang="ru-RU" sz="1800" dirty="0" err="1"/>
              <a:t>посиланню</a:t>
            </a:r>
            <a:r>
              <a:rPr lang="ru-RU" sz="1800" dirty="0"/>
              <a:t> </a:t>
            </a:r>
            <a:r>
              <a:rPr lang="ru-RU" sz="1800" dirty="0" err="1"/>
              <a:t>зазвичай</a:t>
            </a:r>
            <a:r>
              <a:rPr lang="ru-RU" sz="1800" dirty="0"/>
              <a:t> </a:t>
            </a:r>
            <a:r>
              <a:rPr lang="ru-RU" sz="1800" dirty="0" err="1"/>
              <a:t>використовується</a:t>
            </a:r>
            <a:r>
              <a:rPr lang="ru-RU" sz="1800" dirty="0"/>
              <a:t> для </a:t>
            </a:r>
            <a:r>
              <a:rPr lang="ru-RU" sz="1800" dirty="0" err="1"/>
              <a:t>повернення</a:t>
            </a:r>
            <a:r>
              <a:rPr lang="ru-RU" sz="1800" dirty="0"/>
              <a:t> </a:t>
            </a:r>
            <a:r>
              <a:rPr lang="ru-RU" sz="1800" dirty="0" err="1"/>
              <a:t>аргументів</a:t>
            </a:r>
            <a:r>
              <a:rPr lang="ru-RU" sz="1800" dirty="0"/>
              <a:t>, </a:t>
            </a:r>
            <a:r>
              <a:rPr lang="ru-RU" sz="1800" dirty="0" err="1"/>
              <a:t>переданих</a:t>
            </a:r>
            <a:r>
              <a:rPr lang="ru-RU" sz="1800" dirty="0"/>
              <a:t> у </a:t>
            </a:r>
            <a:r>
              <a:rPr lang="ru-RU" sz="1800" dirty="0" err="1"/>
              <a:t>функцію</a:t>
            </a:r>
            <a:r>
              <a:rPr lang="ru-RU" sz="1800" dirty="0"/>
              <a:t> по </a:t>
            </a:r>
            <a:r>
              <a:rPr lang="ru-RU" sz="1800" dirty="0" err="1"/>
              <a:t>посиланню</a:t>
            </a:r>
            <a:r>
              <a:rPr lang="ru-RU" sz="1800" dirty="0"/>
              <a:t>. У </a:t>
            </a:r>
            <a:r>
              <a:rPr lang="ru-RU" sz="1800" dirty="0" err="1"/>
              <a:t>наступному</a:t>
            </a:r>
            <a:r>
              <a:rPr lang="ru-RU" sz="1800" dirty="0"/>
              <a:t> </a:t>
            </a:r>
            <a:r>
              <a:rPr lang="ru-RU" sz="1800" dirty="0" err="1"/>
              <a:t>прикладі</a:t>
            </a:r>
            <a:r>
              <a:rPr lang="ru-RU" sz="1800" dirty="0"/>
              <a:t> ми </a:t>
            </a:r>
            <a:r>
              <a:rPr lang="ru-RU" sz="1800" dirty="0" err="1"/>
              <a:t>повертаємо</a:t>
            </a:r>
            <a:r>
              <a:rPr lang="ru-RU" sz="1800" dirty="0"/>
              <a:t> (по </a:t>
            </a:r>
            <a:r>
              <a:rPr lang="ru-RU" sz="1800" dirty="0" err="1"/>
              <a:t>посиланню</a:t>
            </a:r>
            <a:r>
              <a:rPr lang="ru-RU" sz="1800" dirty="0"/>
              <a:t>) </a:t>
            </a:r>
            <a:r>
              <a:rPr lang="ru-RU" sz="1800" dirty="0" err="1"/>
              <a:t>елемент</a:t>
            </a:r>
            <a:r>
              <a:rPr lang="ru-RU" sz="1800" dirty="0"/>
              <a:t> </a:t>
            </a:r>
            <a:r>
              <a:rPr lang="ru-RU" sz="1800" dirty="0" err="1"/>
              <a:t>масиву</a:t>
            </a:r>
            <a:r>
              <a:rPr lang="ru-RU" sz="1800" dirty="0"/>
              <a:t>, </a:t>
            </a:r>
            <a:r>
              <a:rPr lang="ru-RU" sz="1800" dirty="0" err="1"/>
              <a:t>який</a:t>
            </a:r>
            <a:r>
              <a:rPr lang="ru-RU" sz="1800" dirty="0"/>
              <a:t> </a:t>
            </a:r>
            <a:r>
              <a:rPr lang="ru-RU" sz="1800" dirty="0" err="1"/>
              <a:t>був</a:t>
            </a:r>
            <a:r>
              <a:rPr lang="ru-RU" sz="1800" dirty="0"/>
              <a:t> </a:t>
            </a:r>
            <a:r>
              <a:rPr lang="ru-RU" sz="1800" dirty="0" err="1"/>
              <a:t>переданий</a:t>
            </a:r>
            <a:r>
              <a:rPr lang="ru-RU" sz="1800" dirty="0"/>
              <a:t> у </a:t>
            </a:r>
            <a:r>
              <a:rPr lang="ru-RU" sz="1800" dirty="0" err="1"/>
              <a:t>функцію</a:t>
            </a:r>
            <a:r>
              <a:rPr lang="ru-RU" sz="1800" dirty="0"/>
              <a:t> по </a:t>
            </a:r>
            <a:r>
              <a:rPr lang="ru-RU" sz="1800" dirty="0" err="1"/>
              <a:t>посиланню</a:t>
            </a:r>
            <a:r>
              <a:rPr lang="ru-RU" sz="1800" dirty="0"/>
              <a:t>:</a:t>
            </a:r>
            <a:endParaRPr lang="uk-UA" sz="1800" dirty="0"/>
          </a:p>
        </p:txBody>
      </p:sp>
      <p:pic>
        <p:nvPicPr>
          <p:cNvPr id="5" name="Рисунок 4">
            <a:extLst>
              <a:ext uri="{FF2B5EF4-FFF2-40B4-BE49-F238E27FC236}">
                <a16:creationId xmlns:a16="http://schemas.microsoft.com/office/drawing/2014/main" id="{1FA96439-63F1-4758-8950-DD1B1B79EDEA}"/>
              </a:ext>
            </a:extLst>
          </p:cNvPr>
          <p:cNvPicPr>
            <a:picLocks noChangeAspect="1"/>
          </p:cNvPicPr>
          <p:nvPr/>
        </p:nvPicPr>
        <p:blipFill>
          <a:blip r:embed="rId2"/>
          <a:stretch>
            <a:fillRect/>
          </a:stretch>
        </p:blipFill>
        <p:spPr>
          <a:xfrm>
            <a:off x="858455" y="2109229"/>
            <a:ext cx="10475089" cy="4748770"/>
          </a:xfrm>
          <a:prstGeom prst="rect">
            <a:avLst/>
          </a:prstGeom>
        </p:spPr>
      </p:pic>
      <p:pic>
        <p:nvPicPr>
          <p:cNvPr id="7" name="Рисунок 6">
            <a:extLst>
              <a:ext uri="{FF2B5EF4-FFF2-40B4-BE49-F238E27FC236}">
                <a16:creationId xmlns:a16="http://schemas.microsoft.com/office/drawing/2014/main" id="{4811C6EE-A099-479C-B616-EDF08648AF60}"/>
              </a:ext>
            </a:extLst>
          </p:cNvPr>
          <p:cNvPicPr>
            <a:picLocks noChangeAspect="1"/>
          </p:cNvPicPr>
          <p:nvPr/>
        </p:nvPicPr>
        <p:blipFill>
          <a:blip r:embed="rId3"/>
          <a:stretch>
            <a:fillRect/>
          </a:stretch>
        </p:blipFill>
        <p:spPr>
          <a:xfrm>
            <a:off x="10336528" y="6000308"/>
            <a:ext cx="362001" cy="362001"/>
          </a:xfrm>
          <a:prstGeom prst="rect">
            <a:avLst/>
          </a:prstGeom>
        </p:spPr>
      </p:pic>
    </p:spTree>
    <p:extLst>
      <p:ext uri="{BB962C8B-B14F-4D97-AF65-F5344CB8AC3E}">
        <p14:creationId xmlns:p14="http://schemas.microsoft.com/office/powerpoint/2010/main" val="2338747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змінній </a:t>
            </a:r>
            <a:r>
              <a:rPr lang="en-US" sz="1800" dirty="0">
                <a:solidFill>
                  <a:schemeClr val="accent5">
                    <a:lumMod val="75000"/>
                  </a:schemeClr>
                </a:solidFill>
                <a:latin typeface="Consolas" panose="020B0609020204030204" pitchFamily="49" charset="0"/>
              </a:rPr>
              <a:t>value</a:t>
            </a:r>
            <a:r>
              <a:rPr lang="en-US" sz="1800" dirty="0"/>
              <a:t> </a:t>
            </a:r>
            <a:r>
              <a:rPr lang="uk-UA" sz="1800" dirty="0"/>
              <a:t>присвоїти значення </a:t>
            </a:r>
            <a:r>
              <a:rPr lang="en-US" sz="1800" dirty="0">
                <a:solidFill>
                  <a:schemeClr val="accent5">
                    <a:lumMod val="75000"/>
                  </a:schemeClr>
                </a:solidFill>
                <a:latin typeface="Consolas" panose="020B0609020204030204" pitchFamily="49" charset="0"/>
              </a:rPr>
              <a:t>true</a:t>
            </a:r>
            <a:r>
              <a:rPr lang="en-US" sz="1800" dirty="0"/>
              <a:t>, </a:t>
            </a:r>
            <a:r>
              <a:rPr lang="uk-UA" sz="1800" dirty="0"/>
              <a:t>то </a:t>
            </a:r>
            <a:r>
              <a:rPr lang="en-US" sz="1800" dirty="0"/>
              <a:t>array </a:t>
            </a:r>
            <a:r>
              <a:rPr lang="uk-UA" sz="1800" dirty="0"/>
              <a:t>ніколи не буде видалений, пам’ять ніколи не буде звільнена і станеться витік пам’яті.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Однак, якби </a:t>
            </a:r>
            <a:r>
              <a:rPr lang="en-US" sz="1800" dirty="0">
                <a:solidFill>
                  <a:schemeClr val="accent5">
                    <a:lumMod val="75000"/>
                  </a:schemeClr>
                </a:solidFill>
                <a:latin typeface="Consolas" panose="020B0609020204030204" pitchFamily="49" charset="0"/>
              </a:rPr>
              <a:t>array</a:t>
            </a:r>
            <a:r>
              <a:rPr lang="en-US" sz="1800" dirty="0"/>
              <a:t> </a:t>
            </a:r>
            <a:r>
              <a:rPr lang="uk-UA" sz="1800" dirty="0"/>
              <a:t>був вектором, то подібне ніколи б і не сталося, оскільки пам’ять звільнялася б автоматично при виході </a:t>
            </a:r>
            <a:r>
              <a:rPr lang="en-US" sz="1800" dirty="0">
                <a:solidFill>
                  <a:schemeClr val="accent5">
                    <a:lumMod val="75000"/>
                  </a:schemeClr>
                </a:solidFill>
                <a:latin typeface="Consolas" panose="020B0609020204030204" pitchFamily="49" charset="0"/>
              </a:rPr>
              <a:t>array</a:t>
            </a:r>
            <a:r>
              <a:rPr lang="en-US" sz="1800" dirty="0"/>
              <a:t> </a:t>
            </a:r>
            <a:r>
              <a:rPr lang="uk-UA" sz="1800" dirty="0"/>
              <a:t>з області видимості (незалежно від того, чи вийде функція раніше з області видимості чи ні). </a:t>
            </a:r>
            <a:r>
              <a:rPr lang="uk-UA" sz="1800" b="1" dirty="0">
                <a:highlight>
                  <a:srgbClr val="00FF00"/>
                </a:highlight>
              </a:rPr>
              <a:t>Саме через це використання </a:t>
            </a:r>
            <a:r>
              <a:rPr lang="en-US" sz="1800" b="1" dirty="0">
                <a:solidFill>
                  <a:schemeClr val="accent5">
                    <a:lumMod val="75000"/>
                  </a:schemeClr>
                </a:solidFill>
                <a:highlight>
                  <a:srgbClr val="00FF00"/>
                </a:highlight>
                <a:latin typeface="Consolas" panose="020B0609020204030204" pitchFamily="49" charset="0"/>
              </a:rPr>
              <a:t>std::vector</a:t>
            </a:r>
            <a:r>
              <a:rPr lang="en-US" sz="1800" b="1" dirty="0">
                <a:solidFill>
                  <a:schemeClr val="accent5">
                    <a:lumMod val="75000"/>
                  </a:schemeClr>
                </a:solidFill>
                <a:highlight>
                  <a:srgbClr val="00FF00"/>
                </a:highlight>
              </a:rPr>
              <a:t> </a:t>
            </a:r>
            <a:r>
              <a:rPr lang="uk-UA" sz="1800" b="1" dirty="0">
                <a:highlight>
                  <a:srgbClr val="00FF00"/>
                </a:highlight>
              </a:rPr>
              <a:t>є безпечнішим, ніж динамічне виділення пам’яті через оператор </a:t>
            </a:r>
            <a:r>
              <a:rPr lang="en-US" sz="1800" b="1" dirty="0">
                <a:solidFill>
                  <a:schemeClr val="accent5">
                    <a:lumMod val="75000"/>
                  </a:schemeClr>
                </a:solidFill>
                <a:highlight>
                  <a:srgbClr val="00FF00"/>
                </a:highlight>
                <a:latin typeface="Consolas" panose="020B0609020204030204" pitchFamily="49" charset="0"/>
              </a:rPr>
              <a:t>new</a:t>
            </a:r>
            <a:r>
              <a:rPr lang="en-US" sz="1800" dirty="0"/>
              <a:t>.</a:t>
            </a:r>
            <a:endParaRPr lang="uk-UA" sz="1800" dirty="0"/>
          </a:p>
        </p:txBody>
      </p:sp>
    </p:spTree>
    <p:extLst>
      <p:ext uri="{BB962C8B-B14F-4D97-AF65-F5344CB8AC3E}">
        <p14:creationId xmlns:p14="http://schemas.microsoft.com/office/powerpoint/2010/main" val="10993020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Хоча</a:t>
            </a:r>
            <a:r>
              <a:rPr lang="ru-RU" sz="1800" dirty="0"/>
              <a:t> </a:t>
            </a:r>
            <a:r>
              <a:rPr lang="ru-RU" sz="1800" dirty="0" err="1"/>
              <a:t>цей</a:t>
            </a:r>
            <a:r>
              <a:rPr lang="ru-RU" sz="1800" dirty="0"/>
              <a:t> приклад </a:t>
            </a:r>
            <a:r>
              <a:rPr lang="ru-RU" sz="1800" dirty="0" err="1"/>
              <a:t>непрактичний</a:t>
            </a:r>
            <a:r>
              <a:rPr lang="ru-RU" sz="1800" dirty="0"/>
              <a:t>, так як ми </a:t>
            </a:r>
            <a:r>
              <a:rPr lang="ru-RU" sz="1800" dirty="0" err="1"/>
              <a:t>можемо</a:t>
            </a:r>
            <a:r>
              <a:rPr lang="ru-RU" sz="1800" dirty="0"/>
              <a:t> </a:t>
            </a:r>
            <a:r>
              <a:rPr lang="ru-RU" sz="1800" dirty="0" err="1"/>
              <a:t>напряму</a:t>
            </a:r>
            <a:r>
              <a:rPr lang="ru-RU" sz="1800" dirty="0"/>
              <a:t> </a:t>
            </a:r>
            <a:r>
              <a:rPr lang="ru-RU" sz="1800" dirty="0" err="1"/>
              <a:t>звернутися</a:t>
            </a:r>
            <a:r>
              <a:rPr lang="ru-RU" sz="1800" dirty="0"/>
              <a:t> до 15 </a:t>
            </a:r>
            <a:r>
              <a:rPr lang="ru-RU" sz="1800" dirty="0" err="1"/>
              <a:t>елементу</a:t>
            </a:r>
            <a:r>
              <a:rPr lang="ru-RU" sz="1800" dirty="0"/>
              <a:t> </a:t>
            </a:r>
            <a:r>
              <a:rPr lang="ru-RU" sz="1800" dirty="0" err="1"/>
              <a:t>масиву</a:t>
            </a:r>
            <a:r>
              <a:rPr lang="ru-RU" sz="1800" dirty="0"/>
              <a:t>, але </a:t>
            </a:r>
            <a:r>
              <a:rPr lang="ru-RU" sz="1800" b="1" dirty="0">
                <a:highlight>
                  <a:srgbClr val="00FF00"/>
                </a:highlight>
              </a:rPr>
              <a:t>як </a:t>
            </a:r>
            <a:r>
              <a:rPr lang="ru-RU" sz="1800" b="1" dirty="0" err="1">
                <a:highlight>
                  <a:srgbClr val="00FF00"/>
                </a:highlight>
              </a:rPr>
              <a:t>тільки</a:t>
            </a:r>
            <a:r>
              <a:rPr lang="ru-RU" sz="1800" b="1" dirty="0">
                <a:highlight>
                  <a:srgbClr val="00FF00"/>
                </a:highlight>
              </a:rPr>
              <a:t> ми </a:t>
            </a:r>
            <a:r>
              <a:rPr lang="ru-RU" sz="1800" b="1" dirty="0" err="1">
                <a:highlight>
                  <a:srgbClr val="00FF00"/>
                </a:highlight>
              </a:rPr>
              <a:t>будемо</a:t>
            </a:r>
            <a:r>
              <a:rPr lang="ru-RU" sz="1800" b="1" dirty="0">
                <a:highlight>
                  <a:srgbClr val="00FF00"/>
                </a:highlight>
              </a:rPr>
              <a:t> </a:t>
            </a:r>
            <a:r>
              <a:rPr lang="ru-RU" sz="1800" b="1" dirty="0" err="1">
                <a:highlight>
                  <a:srgbClr val="00FF00"/>
                </a:highlight>
              </a:rPr>
              <a:t>розглядати</a:t>
            </a:r>
            <a:r>
              <a:rPr lang="ru-RU" sz="1800" b="1" dirty="0">
                <a:highlight>
                  <a:srgbClr val="00FF00"/>
                </a:highlight>
              </a:rPr>
              <a:t> </a:t>
            </a:r>
            <a:r>
              <a:rPr lang="ru-RU" sz="1800" b="1" dirty="0" err="1">
                <a:highlight>
                  <a:srgbClr val="00FF00"/>
                </a:highlight>
              </a:rPr>
              <a:t>класи</a:t>
            </a:r>
            <a:r>
              <a:rPr lang="ru-RU" sz="1800" b="1" dirty="0">
                <a:highlight>
                  <a:srgbClr val="00FF00"/>
                </a:highlight>
              </a:rPr>
              <a:t>, то </a:t>
            </a:r>
            <a:r>
              <a:rPr lang="ru-RU" sz="1800" b="1" dirty="0" err="1">
                <a:highlight>
                  <a:srgbClr val="00FF00"/>
                </a:highlight>
              </a:rPr>
              <a:t>ви</a:t>
            </a:r>
            <a:r>
              <a:rPr lang="ru-RU" sz="1800" b="1" dirty="0">
                <a:highlight>
                  <a:srgbClr val="00FF00"/>
                </a:highlight>
              </a:rPr>
              <a:t> </a:t>
            </a:r>
            <a:r>
              <a:rPr lang="ru-RU" sz="1800" b="1" dirty="0" err="1">
                <a:highlight>
                  <a:srgbClr val="00FF00"/>
                </a:highlight>
              </a:rPr>
              <a:t>виявите</a:t>
            </a:r>
            <a:r>
              <a:rPr lang="ru-RU" sz="1800" b="1" dirty="0">
                <a:highlight>
                  <a:srgbClr val="00FF00"/>
                </a:highlight>
              </a:rPr>
              <a:t> </a:t>
            </a:r>
            <a:r>
              <a:rPr lang="ru-RU" sz="1800" b="1" dirty="0" err="1">
                <a:highlight>
                  <a:srgbClr val="00FF00"/>
                </a:highlight>
              </a:rPr>
              <a:t>набагато</a:t>
            </a:r>
            <a:r>
              <a:rPr lang="ru-RU" sz="1800" b="1" dirty="0">
                <a:highlight>
                  <a:srgbClr val="00FF00"/>
                </a:highlight>
              </a:rPr>
              <a:t> </a:t>
            </a:r>
            <a:r>
              <a:rPr lang="ru-RU" sz="1800" b="1" dirty="0" err="1">
                <a:highlight>
                  <a:srgbClr val="00FF00"/>
                </a:highlight>
              </a:rPr>
              <a:t>більше</a:t>
            </a:r>
            <a:r>
              <a:rPr lang="ru-RU" sz="1800" b="1" dirty="0">
                <a:highlight>
                  <a:srgbClr val="00FF00"/>
                </a:highlight>
              </a:rPr>
              <a:t> </a:t>
            </a:r>
            <a:r>
              <a:rPr lang="ru-RU" sz="1800" b="1" dirty="0" err="1">
                <a:highlight>
                  <a:srgbClr val="00FF00"/>
                </a:highlight>
              </a:rPr>
              <a:t>застосувань</a:t>
            </a:r>
            <a:r>
              <a:rPr lang="ru-RU" sz="1800" b="1" dirty="0">
                <a:highlight>
                  <a:srgbClr val="00FF00"/>
                </a:highlight>
              </a:rPr>
              <a:t> для </a:t>
            </a:r>
            <a:r>
              <a:rPr lang="ru-RU" sz="1800" b="1" dirty="0" err="1">
                <a:highlight>
                  <a:srgbClr val="00FF00"/>
                </a:highlight>
              </a:rPr>
              <a:t>повернення</a:t>
            </a:r>
            <a:r>
              <a:rPr lang="ru-RU" sz="1800" b="1" dirty="0">
                <a:highlight>
                  <a:srgbClr val="00FF00"/>
                </a:highlight>
              </a:rPr>
              <a:t> </a:t>
            </a:r>
            <a:r>
              <a:rPr lang="ru-RU" sz="1800" b="1" dirty="0" err="1">
                <a:highlight>
                  <a:srgbClr val="00FF00"/>
                </a:highlight>
              </a:rPr>
              <a:t>значень</a:t>
            </a:r>
            <a:r>
              <a:rPr lang="ru-RU" sz="1800" b="1" dirty="0">
                <a:highlight>
                  <a:srgbClr val="00FF00"/>
                </a:highlight>
              </a:rPr>
              <a:t> по </a:t>
            </a:r>
            <a:r>
              <a:rPr lang="ru-RU" sz="1800" b="1" dirty="0" err="1">
                <a:highlight>
                  <a:srgbClr val="00FF00"/>
                </a:highlight>
              </a:rPr>
              <a:t>посиланню</a:t>
            </a:r>
            <a:r>
              <a:rPr lang="ru-RU" sz="1800" dirty="0"/>
              <a:t>.</a:t>
            </a:r>
            <a:endParaRPr lang="en-US" sz="1800" dirty="0"/>
          </a:p>
          <a:p>
            <a:pPr marL="540000" indent="360000">
              <a:lnSpc>
                <a:spcPct val="150000"/>
              </a:lnSpc>
              <a:spcBef>
                <a:spcPts val="0"/>
              </a:spcBef>
              <a:buNone/>
            </a:pPr>
            <a:r>
              <a:rPr lang="ru-RU" sz="1800" b="1" dirty="0">
                <a:highlight>
                  <a:srgbClr val="00FF00"/>
                </a:highlight>
              </a:rPr>
              <a:t>Коли </a:t>
            </a:r>
            <a:r>
              <a:rPr lang="ru-RU" sz="1800" b="1" dirty="0" err="1">
                <a:highlight>
                  <a:srgbClr val="00FF00"/>
                </a:highlight>
              </a:rPr>
              <a:t>використовувати</a:t>
            </a:r>
            <a:r>
              <a:rPr lang="ru-RU" sz="1800" b="1" dirty="0">
                <a:highlight>
                  <a:srgbClr val="00FF00"/>
                </a:highlight>
              </a:rPr>
              <a:t> </a:t>
            </a:r>
            <a:r>
              <a:rPr lang="ru-RU" sz="1800" b="1" dirty="0" err="1">
                <a:highlight>
                  <a:srgbClr val="00FF00"/>
                </a:highlight>
              </a:rPr>
              <a:t>повернення</a:t>
            </a:r>
            <a:r>
              <a:rPr lang="ru-RU" sz="1800" b="1" dirty="0">
                <a:highlight>
                  <a:srgbClr val="00FF00"/>
                </a:highlight>
              </a:rPr>
              <a:t> по </a:t>
            </a:r>
            <a:r>
              <a:rPr lang="ru-RU" sz="1800" b="1" dirty="0" err="1">
                <a:highlight>
                  <a:srgbClr val="00FF00"/>
                </a:highlight>
              </a:rPr>
              <a:t>посиланню</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a:t>
            </a:r>
            <a:r>
              <a:rPr lang="ru-RU" sz="1800" dirty="0" err="1"/>
              <a:t>посилання</a:t>
            </a:r>
            <a:r>
              <a:rPr lang="ru-RU" sz="1800" dirty="0"/>
              <a:t>-параметру;</a:t>
            </a:r>
          </a:p>
          <a:p>
            <a:pPr marL="540000" indent="360000">
              <a:lnSpc>
                <a:spcPct val="150000"/>
              </a:lnSpc>
              <a:spcBef>
                <a:spcPts val="0"/>
              </a:spcBef>
              <a:buNone/>
            </a:pPr>
            <a:r>
              <a:rPr lang="ru-RU" sz="1800" dirty="0"/>
              <a:t>   при </a:t>
            </a:r>
            <a:r>
              <a:rPr lang="ru-RU" sz="1800" dirty="0" err="1"/>
              <a:t>поверненні</a:t>
            </a:r>
            <a:r>
              <a:rPr lang="ru-RU" sz="1800" dirty="0"/>
              <a:t> </a:t>
            </a:r>
            <a:r>
              <a:rPr lang="ru-RU" sz="1800" dirty="0" err="1"/>
              <a:t>елементу</a:t>
            </a:r>
            <a:r>
              <a:rPr lang="ru-RU" sz="1800" dirty="0"/>
              <a:t> </a:t>
            </a:r>
            <a:r>
              <a:rPr lang="ru-RU" sz="1800" dirty="0" err="1"/>
              <a:t>масиву</a:t>
            </a:r>
            <a:r>
              <a:rPr lang="ru-RU" sz="1800" dirty="0"/>
              <a:t>, </a:t>
            </a:r>
            <a:r>
              <a:rPr lang="ru-RU" sz="1800" dirty="0" err="1"/>
              <a:t>який</a:t>
            </a:r>
            <a:r>
              <a:rPr lang="ru-RU" sz="1800" dirty="0"/>
              <a:t> </a:t>
            </a:r>
            <a:r>
              <a:rPr lang="ru-RU" sz="1800" dirty="0" err="1"/>
              <a:t>був</a:t>
            </a:r>
            <a:r>
              <a:rPr lang="ru-RU" sz="1800" dirty="0"/>
              <a:t> </a:t>
            </a:r>
            <a:r>
              <a:rPr lang="ru-RU" sz="1800" dirty="0" err="1"/>
              <a:t>переданий</a:t>
            </a:r>
            <a:r>
              <a:rPr lang="ru-RU" sz="1800" dirty="0"/>
              <a:t> у </a:t>
            </a:r>
            <a:r>
              <a:rPr lang="ru-RU" sz="1800" dirty="0" err="1"/>
              <a:t>функцію</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a:t>
            </a:r>
            <a:r>
              <a:rPr lang="ru-RU" sz="1800" dirty="0" err="1"/>
              <a:t>великої</a:t>
            </a:r>
            <a:r>
              <a:rPr lang="ru-RU" sz="1800" dirty="0"/>
              <a:t> </a:t>
            </a:r>
            <a:r>
              <a:rPr lang="ru-RU" sz="1800" dirty="0" err="1"/>
              <a:t>структури</a:t>
            </a:r>
            <a:r>
              <a:rPr lang="ru-RU" sz="1800" dirty="0"/>
              <a:t> </a:t>
            </a:r>
            <a:r>
              <a:rPr lang="ru-RU" sz="1800" dirty="0" err="1"/>
              <a:t>або</a:t>
            </a:r>
            <a:r>
              <a:rPr lang="ru-RU" sz="1800" dirty="0"/>
              <a:t> </a:t>
            </a:r>
            <a:r>
              <a:rPr lang="ru-RU" sz="1800" dirty="0" err="1"/>
              <a:t>класу</a:t>
            </a:r>
            <a:r>
              <a:rPr lang="ru-RU" sz="1800" dirty="0"/>
              <a:t>, </a:t>
            </a:r>
            <a:r>
              <a:rPr lang="ru-RU" sz="1800" dirty="0" err="1"/>
              <a:t>який</a:t>
            </a:r>
            <a:r>
              <a:rPr lang="ru-RU" sz="1800" dirty="0"/>
              <a:t> не </a:t>
            </a:r>
            <a:r>
              <a:rPr lang="ru-RU" sz="1800" dirty="0" err="1"/>
              <a:t>знищується</a:t>
            </a:r>
            <a:r>
              <a:rPr lang="ru-RU" sz="1800" dirty="0"/>
              <a:t> в </a:t>
            </a:r>
            <a:r>
              <a:rPr lang="ru-RU" sz="1800" dirty="0" err="1"/>
              <a:t>кінці</a:t>
            </a:r>
            <a:r>
              <a:rPr lang="ru-RU" sz="1800" dirty="0"/>
              <a:t> </a:t>
            </a:r>
            <a:r>
              <a:rPr lang="ru-RU" sz="1800" dirty="0" err="1"/>
              <a:t>функції</a:t>
            </a:r>
            <a:r>
              <a:rPr lang="ru-RU" sz="1800" dirty="0"/>
              <a:t> (</a:t>
            </a:r>
            <a:r>
              <a:rPr lang="ru-RU" sz="1800" dirty="0" err="1"/>
              <a:t>наприклад</a:t>
            </a:r>
            <a:r>
              <a:rPr lang="ru-RU" sz="1800" dirty="0"/>
              <a:t>, той, </a:t>
            </a:r>
            <a:r>
              <a:rPr lang="ru-RU" sz="1800" dirty="0" err="1"/>
              <a:t>який</a:t>
            </a:r>
            <a:r>
              <a:rPr lang="ru-RU" sz="1800" dirty="0"/>
              <a:t> </a:t>
            </a:r>
            <a:r>
              <a:rPr lang="ru-RU" sz="1800" dirty="0" err="1"/>
              <a:t>був</a:t>
            </a:r>
            <a:r>
              <a:rPr lang="ru-RU" sz="1800" dirty="0"/>
              <a:t> </a:t>
            </a:r>
            <a:r>
              <a:rPr lang="ru-RU" sz="1800" dirty="0" err="1"/>
              <a:t>переданий</a:t>
            </a:r>
            <a:r>
              <a:rPr lang="ru-RU" sz="1800" dirty="0"/>
              <a:t> у </a:t>
            </a:r>
            <a:r>
              <a:rPr lang="ru-RU" sz="1800" dirty="0" err="1"/>
              <a:t>функцію</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FFFF00"/>
                </a:highlight>
              </a:rPr>
              <a:t>Коли не </a:t>
            </a:r>
            <a:r>
              <a:rPr lang="ru-RU" sz="1800" b="1" dirty="0" err="1">
                <a:highlight>
                  <a:srgbClr val="FFFF00"/>
                </a:highlight>
              </a:rPr>
              <a:t>використовувати</a:t>
            </a:r>
            <a:r>
              <a:rPr lang="ru-RU" sz="1800" b="1" dirty="0">
                <a:highlight>
                  <a:srgbClr val="FFFF00"/>
                </a:highlight>
              </a:rPr>
              <a:t> </a:t>
            </a:r>
            <a:r>
              <a:rPr lang="ru-RU" sz="1800" b="1" dirty="0" err="1">
                <a:highlight>
                  <a:srgbClr val="FFFF00"/>
                </a:highlight>
              </a:rPr>
              <a:t>повернення</a:t>
            </a:r>
            <a:r>
              <a:rPr lang="ru-RU" sz="1800" b="1" dirty="0">
                <a:highlight>
                  <a:srgbClr val="FFFF00"/>
                </a:highlight>
              </a:rPr>
              <a:t> по </a:t>
            </a:r>
            <a:r>
              <a:rPr lang="ru-RU" sz="1800" b="1" dirty="0" err="1">
                <a:highlight>
                  <a:srgbClr val="FFFF00"/>
                </a:highlight>
              </a:rPr>
              <a:t>посиланню</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a:t>
            </a:r>
            <a:r>
              <a:rPr lang="ru-RU" sz="1800" dirty="0" err="1"/>
              <a:t>змінних</a:t>
            </a:r>
            <a:r>
              <a:rPr lang="ru-RU" sz="1800" dirty="0"/>
              <a:t>, </a:t>
            </a:r>
            <a:r>
              <a:rPr lang="ru-RU" sz="1800" dirty="0" err="1"/>
              <a:t>які</a:t>
            </a:r>
            <a:r>
              <a:rPr lang="ru-RU" sz="1800" dirty="0"/>
              <a:t> </a:t>
            </a:r>
            <a:r>
              <a:rPr lang="ru-RU" sz="1800" dirty="0" err="1"/>
              <a:t>були</a:t>
            </a:r>
            <a:r>
              <a:rPr lang="ru-RU" sz="1800" dirty="0"/>
              <a:t> </a:t>
            </a:r>
            <a:r>
              <a:rPr lang="ru-RU" sz="1800" dirty="0" err="1"/>
              <a:t>оголошені</a:t>
            </a:r>
            <a:r>
              <a:rPr lang="ru-RU" sz="1800" dirty="0"/>
              <a:t> </a:t>
            </a:r>
            <a:r>
              <a:rPr lang="ru-RU" sz="1800" dirty="0" err="1"/>
              <a:t>всередині</a:t>
            </a:r>
            <a:r>
              <a:rPr lang="ru-RU" sz="1800" dirty="0"/>
              <a:t> </a:t>
            </a:r>
            <a:r>
              <a:rPr lang="ru-RU" sz="1800" dirty="0" err="1"/>
              <a:t>функції</a:t>
            </a:r>
            <a:r>
              <a:rPr lang="ru-RU" sz="1800" dirty="0"/>
              <a:t> (</a:t>
            </a:r>
            <a:r>
              <a:rPr lang="ru-RU" sz="1800" dirty="0" err="1"/>
              <a:t>використовуйте</a:t>
            </a:r>
            <a:r>
              <a:rPr lang="ru-RU" sz="1800" dirty="0"/>
              <a:t> </a:t>
            </a:r>
            <a:r>
              <a:rPr lang="ru-RU" sz="1800" dirty="0" err="1"/>
              <a:t>повернення</a:t>
            </a:r>
            <a:r>
              <a:rPr lang="ru-RU" sz="1800" dirty="0"/>
              <a:t> по </a:t>
            </a:r>
            <a:r>
              <a:rPr lang="ru-RU" sz="1800" dirty="0" err="1"/>
              <a:t>значенню</a:t>
            </a:r>
            <a:r>
              <a:rPr lang="ru-RU" sz="1800" dirty="0"/>
              <a:t>);</a:t>
            </a:r>
          </a:p>
          <a:p>
            <a:pPr marL="540000" indent="360000">
              <a:lnSpc>
                <a:spcPct val="150000"/>
              </a:lnSpc>
              <a:spcBef>
                <a:spcPts val="0"/>
              </a:spcBef>
              <a:buNone/>
            </a:pPr>
            <a:r>
              <a:rPr lang="ru-RU" sz="1800" dirty="0"/>
              <a:t>   при </a:t>
            </a:r>
            <a:r>
              <a:rPr lang="ru-RU" sz="1800" dirty="0" err="1"/>
              <a:t>поверненні</a:t>
            </a:r>
            <a:r>
              <a:rPr lang="ru-RU" sz="1800" dirty="0"/>
              <a:t> стандартного </a:t>
            </a:r>
            <a:r>
              <a:rPr lang="ru-RU" sz="1800" dirty="0" err="1"/>
              <a:t>масиву</a:t>
            </a:r>
            <a:r>
              <a:rPr lang="ru-RU" sz="1800" dirty="0"/>
              <a:t> </a:t>
            </a:r>
            <a:r>
              <a:rPr lang="ru-RU" sz="1800" dirty="0" err="1"/>
              <a:t>або</a:t>
            </a:r>
            <a:r>
              <a:rPr lang="ru-RU" sz="1800" dirty="0"/>
              <a:t> </a:t>
            </a:r>
            <a:r>
              <a:rPr lang="ru-RU" sz="1800" dirty="0" err="1"/>
              <a:t>значення</a:t>
            </a:r>
            <a:r>
              <a:rPr lang="ru-RU" sz="1800" dirty="0"/>
              <a:t> </a:t>
            </a:r>
            <a:r>
              <a:rPr lang="ru-RU" sz="1800" dirty="0" err="1"/>
              <a:t>вказівника</a:t>
            </a:r>
            <a:r>
              <a:rPr lang="ru-RU" sz="1800" dirty="0"/>
              <a:t> (</a:t>
            </a:r>
            <a:r>
              <a:rPr lang="ru-RU" sz="1800" dirty="0" err="1"/>
              <a:t>використовуйте</a:t>
            </a:r>
            <a:r>
              <a:rPr lang="ru-RU" sz="1800" dirty="0"/>
              <a:t> </a:t>
            </a:r>
            <a:r>
              <a:rPr lang="ru-RU" sz="1800" dirty="0" err="1"/>
              <a:t>повернення</a:t>
            </a:r>
            <a:r>
              <a:rPr lang="ru-RU" sz="1800" dirty="0"/>
              <a:t> по </a:t>
            </a:r>
            <a:r>
              <a:rPr lang="ru-RU" sz="1800" dirty="0" err="1"/>
              <a:t>адресі</a:t>
            </a:r>
            <a:r>
              <a:rPr lang="ru-RU" sz="1800" dirty="0"/>
              <a:t>).</a:t>
            </a:r>
            <a:endParaRPr lang="uk-UA" sz="1800" dirty="0"/>
          </a:p>
        </p:txBody>
      </p:sp>
    </p:spTree>
    <p:extLst>
      <p:ext uri="{BB962C8B-B14F-4D97-AF65-F5344CB8AC3E}">
        <p14:creationId xmlns:p14="http://schemas.microsoft.com/office/powerpoint/2010/main" val="9845969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У більшості випадків ідеальним варіантом для використання є повернення по значенню</a:t>
            </a:r>
            <a:r>
              <a:rPr lang="uk-UA" sz="1800" dirty="0"/>
              <a:t>. Це також найгнучкіший і найбезпечніший спосіб повернення даних у </a:t>
            </a:r>
            <a:r>
              <a:rPr lang="uk-UA" sz="1800" dirty="0" err="1"/>
              <a:t>викликаючий</a:t>
            </a:r>
            <a:r>
              <a:rPr lang="uk-UA" sz="1800" dirty="0"/>
              <a:t> об’єкт. Однак повернення по посиланню або по адресі також може бути корисним при роботі з динамічно виділеною пам’яттю. При використанні повернення по посиланню або по адресі переконайтеся, що ви не повертаєте посилання або адресу локальної змінної, яка вийде з області видимості, коли функція завершить своє виконання!</a:t>
            </a:r>
          </a:p>
        </p:txBody>
      </p:sp>
    </p:spTree>
    <p:extLst>
      <p:ext uri="{BB962C8B-B14F-4D97-AF65-F5344CB8AC3E}">
        <p14:creationId xmlns:p14="http://schemas.microsoft.com/office/powerpoint/2010/main" val="28383803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9FC66A2-3491-4F35-9652-2E5F29869689}"/>
              </a:ext>
            </a:extLst>
          </p:cNvPr>
          <p:cNvPicPr>
            <a:picLocks noChangeAspect="1"/>
          </p:cNvPicPr>
          <p:nvPr/>
        </p:nvPicPr>
        <p:blipFill>
          <a:blip r:embed="rId2"/>
          <a:stretch>
            <a:fillRect/>
          </a:stretch>
        </p:blipFill>
        <p:spPr>
          <a:xfrm>
            <a:off x="0" y="753290"/>
            <a:ext cx="12192000" cy="5351420"/>
          </a:xfrm>
          <a:prstGeom prst="rect">
            <a:avLst/>
          </a:prstGeom>
        </p:spPr>
      </p:pic>
    </p:spTree>
    <p:extLst>
      <p:ext uri="{BB962C8B-B14F-4D97-AF65-F5344CB8AC3E}">
        <p14:creationId xmlns:p14="http://schemas.microsoft.com/office/powerpoint/2010/main" val="9766947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FB42CF7-413F-4E46-AF7C-9875916F079C}"/>
              </a:ext>
            </a:extLst>
          </p:cNvPr>
          <p:cNvPicPr>
            <a:picLocks noChangeAspect="1"/>
          </p:cNvPicPr>
          <p:nvPr/>
        </p:nvPicPr>
        <p:blipFill>
          <a:blip r:embed="rId2"/>
          <a:stretch>
            <a:fillRect/>
          </a:stretch>
        </p:blipFill>
        <p:spPr>
          <a:xfrm>
            <a:off x="3333563" y="-1"/>
            <a:ext cx="5524873" cy="6858000"/>
          </a:xfrm>
          <a:prstGeom prst="rect">
            <a:avLst/>
          </a:prstGeom>
        </p:spPr>
      </p:pic>
    </p:spTree>
    <p:extLst>
      <p:ext uri="{BB962C8B-B14F-4D97-AF65-F5344CB8AC3E}">
        <p14:creationId xmlns:p14="http://schemas.microsoft.com/office/powerpoint/2010/main" val="36572548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16005667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2960535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3682586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Довжина векторів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відміну від стандартних динамічних масивів, які не знають свою довжину, </a:t>
            </a:r>
            <a:r>
              <a:rPr lang="en-US" sz="1800" b="1" dirty="0">
                <a:highlight>
                  <a:srgbClr val="00FF00"/>
                </a:highlight>
              </a:rPr>
              <a:t>std::vector </a:t>
            </a:r>
            <a:r>
              <a:rPr lang="uk-UA" sz="1800" b="1" dirty="0">
                <a:highlight>
                  <a:srgbClr val="00FF00"/>
                </a:highlight>
              </a:rPr>
              <a:t>свою довжину запам’ятовує</a:t>
            </a:r>
            <a:r>
              <a:rPr lang="uk-UA" sz="1800" dirty="0"/>
              <a:t>. Щоб її дізнатися, потрібно використати функцію </a:t>
            </a:r>
            <a:r>
              <a:rPr lang="en-US" sz="1800" dirty="0">
                <a:solidFill>
                  <a:schemeClr val="accent5">
                    <a:lumMod val="75000"/>
                  </a:schemeClr>
                </a:solidFill>
                <a:latin typeface="Consolas" panose="020B0609020204030204" pitchFamily="49" charset="0"/>
              </a:rPr>
              <a:t>size()</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Змінити</a:t>
            </a:r>
            <a:r>
              <a:rPr lang="ru-RU" sz="1800" dirty="0"/>
              <a:t> </a:t>
            </a:r>
            <a:r>
              <a:rPr lang="ru-RU" sz="1800" dirty="0" err="1"/>
              <a:t>довжину</a:t>
            </a:r>
            <a:r>
              <a:rPr lang="ru-RU" sz="1800" dirty="0"/>
              <a:t> стандартного динамічно </a:t>
            </a:r>
            <a:r>
              <a:rPr lang="ru-RU" sz="1800" dirty="0" err="1"/>
              <a:t>виділеного</a:t>
            </a:r>
            <a:r>
              <a:rPr lang="ru-RU" sz="1800" dirty="0"/>
              <a:t> </a:t>
            </a:r>
            <a:r>
              <a:rPr lang="ru-RU" sz="1800" dirty="0" err="1"/>
              <a:t>масиву</a:t>
            </a:r>
            <a:r>
              <a:rPr lang="ru-RU" sz="1800" dirty="0"/>
              <a:t> </a:t>
            </a:r>
            <a:r>
              <a:rPr lang="ru-RU" sz="1800" dirty="0" err="1"/>
              <a:t>досить</a:t>
            </a:r>
            <a:r>
              <a:rPr lang="ru-RU" sz="1800" dirty="0"/>
              <a:t> проблематично і складно. </a:t>
            </a:r>
            <a:r>
              <a:rPr lang="ru-RU" sz="1800" dirty="0" err="1"/>
              <a:t>Змінити</a:t>
            </a:r>
            <a:r>
              <a:rPr lang="ru-RU" sz="1800" dirty="0"/>
              <a:t> </a:t>
            </a:r>
            <a:r>
              <a:rPr lang="ru-RU" sz="1800" dirty="0" err="1"/>
              <a:t>довжину</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vecto</a:t>
            </a:r>
            <a:r>
              <a:rPr lang="ru-RU" sz="1800" dirty="0" err="1"/>
              <a:t>r</a:t>
            </a:r>
            <a:r>
              <a:rPr lang="ru-RU" sz="1800" dirty="0"/>
              <a:t> так само просто, як </a:t>
            </a:r>
            <a:r>
              <a:rPr lang="ru-RU" sz="1800" dirty="0" err="1"/>
              <a:t>викликати</a:t>
            </a:r>
            <a:r>
              <a:rPr lang="ru-RU" sz="1800" dirty="0"/>
              <a:t> </a:t>
            </a:r>
            <a:r>
              <a:rPr lang="ru-RU" sz="1800" dirty="0" err="1"/>
              <a:t>функцію</a:t>
            </a:r>
            <a:r>
              <a:rPr lang="ru-RU" sz="1800" dirty="0"/>
              <a:t> </a:t>
            </a:r>
            <a:r>
              <a:rPr lang="ru-RU" sz="1800" dirty="0" err="1">
                <a:solidFill>
                  <a:schemeClr val="accent5">
                    <a:lumMod val="75000"/>
                  </a:schemeClr>
                </a:solidFill>
                <a:latin typeface="Consolas" panose="020B0609020204030204" pitchFamily="49" charset="0"/>
              </a:rPr>
              <a:t>resize</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pic>
        <p:nvPicPr>
          <p:cNvPr id="5" name="Рисунок 4">
            <a:extLst>
              <a:ext uri="{FF2B5EF4-FFF2-40B4-BE49-F238E27FC236}">
                <a16:creationId xmlns:a16="http://schemas.microsoft.com/office/drawing/2014/main" id="{985179FF-FB86-4217-96EF-550872F7986C}"/>
              </a:ext>
            </a:extLst>
          </p:cNvPr>
          <p:cNvPicPr>
            <a:picLocks noChangeAspect="1"/>
          </p:cNvPicPr>
          <p:nvPr/>
        </p:nvPicPr>
        <p:blipFill>
          <a:blip r:embed="rId2"/>
          <a:stretch>
            <a:fillRect/>
          </a:stretch>
        </p:blipFill>
        <p:spPr>
          <a:xfrm>
            <a:off x="2768277" y="1837755"/>
            <a:ext cx="6655443" cy="3182489"/>
          </a:xfrm>
          <a:prstGeom prst="rect">
            <a:avLst/>
          </a:prstGeom>
        </p:spPr>
      </p:pic>
      <p:pic>
        <p:nvPicPr>
          <p:cNvPr id="7" name="Рисунок 6">
            <a:extLst>
              <a:ext uri="{FF2B5EF4-FFF2-40B4-BE49-F238E27FC236}">
                <a16:creationId xmlns:a16="http://schemas.microsoft.com/office/drawing/2014/main" id="{B919E296-4F55-4DA0-A3E7-7B7A9302F33B}"/>
              </a:ext>
            </a:extLst>
          </p:cNvPr>
          <p:cNvPicPr>
            <a:picLocks noChangeAspect="1"/>
          </p:cNvPicPr>
          <p:nvPr/>
        </p:nvPicPr>
        <p:blipFill>
          <a:blip r:embed="rId3"/>
          <a:stretch>
            <a:fillRect/>
          </a:stretch>
        </p:blipFill>
        <p:spPr>
          <a:xfrm>
            <a:off x="5038575" y="4648717"/>
            <a:ext cx="2114845" cy="371527"/>
          </a:xfrm>
          <a:prstGeom prst="rect">
            <a:avLst/>
          </a:prstGeom>
        </p:spPr>
      </p:pic>
    </p:spTree>
    <p:extLst>
      <p:ext uri="{BB962C8B-B14F-4D97-AF65-F5344CB8AC3E}">
        <p14:creationId xmlns:p14="http://schemas.microsoft.com/office/powerpoint/2010/main" val="59100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Перш </a:t>
            </a:r>
            <a:r>
              <a:rPr lang="ru-RU" sz="1800" dirty="0" err="1"/>
              <a:t>ніж</a:t>
            </a:r>
            <a:r>
              <a:rPr lang="ru-RU" sz="1800" dirty="0"/>
              <a:t> </a:t>
            </a:r>
            <a:r>
              <a:rPr lang="ru-RU" sz="1800" dirty="0" err="1"/>
              <a:t>почати</a:t>
            </a:r>
            <a:r>
              <a:rPr lang="ru-RU" sz="1800" dirty="0"/>
              <a:t> про </a:t>
            </a:r>
            <a:r>
              <a:rPr lang="ru-RU" sz="1800" dirty="0" err="1"/>
              <a:t>гіт</a:t>
            </a:r>
            <a:r>
              <a:rPr lang="ru-RU" sz="1800" dirty="0"/>
              <a:t>, давайте </a:t>
            </a:r>
            <a:r>
              <a:rPr lang="ru-RU" sz="1800" dirty="0" err="1"/>
              <a:t>довивчаємо</a:t>
            </a:r>
            <a:r>
              <a:rPr lang="ru-RU" sz="1800" dirty="0"/>
              <a:t> </a:t>
            </a:r>
            <a:r>
              <a:rPr lang="ru-RU" sz="1800" dirty="0" err="1"/>
              <a:t>деякі</a:t>
            </a:r>
            <a:r>
              <a:rPr lang="ru-RU" sz="1800" dirty="0"/>
              <a:t> </a:t>
            </a:r>
            <a:r>
              <a:rPr lang="ru-RU" sz="1800" dirty="0" err="1"/>
              <a:t>цікаві</a:t>
            </a:r>
            <a:r>
              <a:rPr lang="ru-RU" sz="1800" dirty="0"/>
              <a:t> теми.</a:t>
            </a:r>
            <a:endParaRPr lang="uk-UA" sz="1800" dirty="0"/>
          </a:p>
        </p:txBody>
      </p:sp>
    </p:spTree>
    <p:extLst>
      <p:ext uri="{BB962C8B-B14F-4D97-AF65-F5344CB8AC3E}">
        <p14:creationId xmlns:p14="http://schemas.microsoft.com/office/powerpoint/2010/main" val="177289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Довжина векторів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Змінити</a:t>
            </a:r>
            <a:r>
              <a:rPr lang="ru-RU" sz="1800" b="1" dirty="0">
                <a:highlight>
                  <a:srgbClr val="00FF00"/>
                </a:highlight>
              </a:rPr>
              <a:t> </a:t>
            </a:r>
            <a:r>
              <a:rPr lang="ru-RU" sz="1800" b="1" dirty="0" err="1">
                <a:highlight>
                  <a:srgbClr val="00FF00"/>
                </a:highlight>
              </a:rPr>
              <a:t>довжину</a:t>
            </a:r>
            <a:r>
              <a:rPr lang="ru-RU" sz="1800" dirty="0"/>
              <a:t> стандартного динамічно </a:t>
            </a:r>
            <a:r>
              <a:rPr lang="ru-RU" sz="1800" dirty="0" err="1"/>
              <a:t>виділеного</a:t>
            </a:r>
            <a:r>
              <a:rPr lang="ru-RU" sz="1800" dirty="0"/>
              <a:t> </a:t>
            </a:r>
            <a:r>
              <a:rPr lang="ru-RU" sz="1800" dirty="0" err="1"/>
              <a:t>масиву</a:t>
            </a:r>
            <a:r>
              <a:rPr lang="ru-RU" sz="1800" dirty="0"/>
              <a:t> </a:t>
            </a:r>
            <a:r>
              <a:rPr lang="ru-RU" sz="1800" dirty="0" err="1"/>
              <a:t>досить</a:t>
            </a:r>
            <a:r>
              <a:rPr lang="ru-RU" sz="1800" dirty="0"/>
              <a:t> проблематично і складно. </a:t>
            </a:r>
            <a:r>
              <a:rPr lang="ru-RU" sz="1800" dirty="0" err="1"/>
              <a:t>Змінити</a:t>
            </a:r>
            <a:r>
              <a:rPr lang="ru-RU" sz="1800" dirty="0"/>
              <a:t> </a:t>
            </a:r>
            <a:r>
              <a:rPr lang="ru-RU" sz="1800" dirty="0" err="1"/>
              <a:t>довжину</a:t>
            </a:r>
            <a:r>
              <a:rPr lang="ru-RU" sz="1800" dirty="0"/>
              <a:t>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vector</a:t>
            </a:r>
            <a:r>
              <a:rPr lang="ru-RU" sz="1800" dirty="0">
                <a:solidFill>
                  <a:schemeClr val="accent5">
                    <a:lumMod val="75000"/>
                  </a:schemeClr>
                </a:solidFill>
                <a:latin typeface="Consolas" panose="020B0609020204030204" pitchFamily="49" charset="0"/>
              </a:rPr>
              <a:t> </a:t>
            </a:r>
            <a:r>
              <a:rPr lang="ru-RU" sz="1800" dirty="0"/>
              <a:t>так само просто, як </a:t>
            </a:r>
            <a:r>
              <a:rPr lang="ru-RU" sz="1800" dirty="0" err="1"/>
              <a:t>викликати</a:t>
            </a:r>
            <a:r>
              <a:rPr lang="ru-RU" sz="1800" dirty="0"/>
              <a:t> </a:t>
            </a:r>
            <a:r>
              <a:rPr lang="ru-RU" sz="1800" dirty="0" err="1"/>
              <a:t>функцію</a:t>
            </a:r>
            <a:r>
              <a:rPr lang="ru-RU" sz="1800" dirty="0"/>
              <a:t> </a:t>
            </a:r>
            <a:r>
              <a:rPr lang="ru-RU" sz="1800" dirty="0" err="1">
                <a:solidFill>
                  <a:schemeClr val="accent5">
                    <a:lumMod val="75000"/>
                  </a:schemeClr>
                </a:solidFill>
                <a:latin typeface="Consolas" panose="020B0609020204030204" pitchFamily="49" charset="0"/>
              </a:rPr>
              <a:t>resize</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pic>
        <p:nvPicPr>
          <p:cNvPr id="7" name="Рисунок 6">
            <a:extLst>
              <a:ext uri="{FF2B5EF4-FFF2-40B4-BE49-F238E27FC236}">
                <a16:creationId xmlns:a16="http://schemas.microsoft.com/office/drawing/2014/main" id="{56DEC1F9-E7CE-4497-94D2-52B4E6125BD3}"/>
              </a:ext>
            </a:extLst>
          </p:cNvPr>
          <p:cNvPicPr>
            <a:picLocks noChangeAspect="1"/>
          </p:cNvPicPr>
          <p:nvPr/>
        </p:nvPicPr>
        <p:blipFill>
          <a:blip r:embed="rId2"/>
          <a:stretch>
            <a:fillRect/>
          </a:stretch>
        </p:blipFill>
        <p:spPr>
          <a:xfrm>
            <a:off x="2399851" y="1850314"/>
            <a:ext cx="7392297" cy="5007686"/>
          </a:xfrm>
          <a:prstGeom prst="rect">
            <a:avLst/>
          </a:prstGeom>
        </p:spPr>
      </p:pic>
      <p:pic>
        <p:nvPicPr>
          <p:cNvPr id="5" name="Рисунок 4">
            <a:extLst>
              <a:ext uri="{FF2B5EF4-FFF2-40B4-BE49-F238E27FC236}">
                <a16:creationId xmlns:a16="http://schemas.microsoft.com/office/drawing/2014/main" id="{3426A480-C804-4584-999D-D3463311C522}"/>
              </a:ext>
            </a:extLst>
          </p:cNvPr>
          <p:cNvPicPr>
            <a:picLocks noChangeAspect="1"/>
          </p:cNvPicPr>
          <p:nvPr/>
        </p:nvPicPr>
        <p:blipFill>
          <a:blip r:embed="rId3"/>
          <a:stretch>
            <a:fillRect/>
          </a:stretch>
        </p:blipFill>
        <p:spPr>
          <a:xfrm>
            <a:off x="7266395" y="6000308"/>
            <a:ext cx="2219635" cy="733527"/>
          </a:xfrm>
          <a:prstGeom prst="rect">
            <a:avLst/>
          </a:prstGeom>
        </p:spPr>
      </p:pic>
    </p:spTree>
    <p:extLst>
      <p:ext uri="{BB962C8B-B14F-4D97-AF65-F5344CB8AC3E}">
        <p14:creationId xmlns:p14="http://schemas.microsoft.com/office/powerpoint/2010/main" val="467437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Довжина векторів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є дві речі, на які слід звернути увагу. По-перше, коли ми змінили довжину </a:t>
            </a:r>
            <a:r>
              <a:rPr lang="en-US" sz="1800" dirty="0">
                <a:solidFill>
                  <a:schemeClr val="accent5">
                    <a:lumMod val="75000"/>
                  </a:schemeClr>
                </a:solidFill>
                <a:latin typeface="Consolas" panose="020B0609020204030204" pitchFamily="49" charset="0"/>
              </a:rPr>
              <a:t>array</a:t>
            </a:r>
            <a:r>
              <a:rPr lang="en-US" sz="1800" dirty="0"/>
              <a:t>, </a:t>
            </a:r>
            <a:r>
              <a:rPr lang="uk-UA" sz="1800" b="1" dirty="0">
                <a:highlight>
                  <a:srgbClr val="00FF00"/>
                </a:highlight>
              </a:rPr>
              <a:t>існуючі значення елементів збереглися</a:t>
            </a:r>
            <a:r>
              <a:rPr lang="uk-UA" sz="1800" dirty="0"/>
              <a:t>! По-друге, </a:t>
            </a:r>
            <a:r>
              <a:rPr lang="uk-UA" sz="1800" b="1" dirty="0">
                <a:highlight>
                  <a:srgbClr val="00FF00"/>
                </a:highlight>
              </a:rPr>
              <a:t>нові елементи були </a:t>
            </a:r>
            <a:r>
              <a:rPr lang="uk-UA" sz="1800" b="1" dirty="0" err="1">
                <a:highlight>
                  <a:srgbClr val="00FF00"/>
                </a:highlight>
              </a:rPr>
              <a:t>ініціалізовані</a:t>
            </a:r>
            <a:r>
              <a:rPr lang="uk-UA" sz="1800" b="1" dirty="0">
                <a:highlight>
                  <a:srgbClr val="00FF00"/>
                </a:highlight>
              </a:rPr>
              <a:t> значенням за замовчуванням у відповідність з певним типом даних </a:t>
            </a:r>
            <a:r>
              <a:rPr lang="uk-UA" sz="1800" dirty="0"/>
              <a:t>(значенням </a:t>
            </a:r>
            <a:r>
              <a:rPr lang="uk-UA" sz="1800" dirty="0">
                <a:solidFill>
                  <a:schemeClr val="accent5">
                    <a:lumMod val="75000"/>
                  </a:schemeClr>
                </a:solidFill>
                <a:latin typeface="Consolas" panose="020B0609020204030204" pitchFamily="49" charset="0"/>
              </a:rPr>
              <a:t>0</a:t>
            </a:r>
            <a:r>
              <a:rPr lang="uk-UA" sz="1800" dirty="0"/>
              <a:t> для типу </a:t>
            </a:r>
            <a:r>
              <a:rPr lang="en-US" sz="1800" dirty="0">
                <a:solidFill>
                  <a:schemeClr val="accent5">
                    <a:lumMod val="75000"/>
                  </a:schemeClr>
                </a:solidFill>
                <a:latin typeface="Consolas" panose="020B0609020204030204" pitchFamily="49" charset="0"/>
              </a:rPr>
              <a:t>int</a:t>
            </a:r>
            <a:r>
              <a:rPr lang="en-US" sz="1800" dirty="0"/>
              <a:t>).</a:t>
            </a:r>
            <a:endParaRPr lang="uk-UA" sz="1800" dirty="0"/>
          </a:p>
        </p:txBody>
      </p:sp>
      <p:pic>
        <p:nvPicPr>
          <p:cNvPr id="6" name="Рисунок 5">
            <a:extLst>
              <a:ext uri="{FF2B5EF4-FFF2-40B4-BE49-F238E27FC236}">
                <a16:creationId xmlns:a16="http://schemas.microsoft.com/office/drawing/2014/main" id="{66ACCFF7-B0FB-44C0-8B05-59F30393685B}"/>
              </a:ext>
            </a:extLst>
          </p:cNvPr>
          <p:cNvPicPr>
            <a:picLocks noChangeAspect="1"/>
          </p:cNvPicPr>
          <p:nvPr/>
        </p:nvPicPr>
        <p:blipFill>
          <a:blip r:embed="rId2"/>
          <a:stretch>
            <a:fillRect/>
          </a:stretch>
        </p:blipFill>
        <p:spPr>
          <a:xfrm>
            <a:off x="4587501" y="2211045"/>
            <a:ext cx="6859791" cy="4646955"/>
          </a:xfrm>
          <a:prstGeom prst="rect">
            <a:avLst/>
          </a:prstGeom>
        </p:spPr>
      </p:pic>
      <p:pic>
        <p:nvPicPr>
          <p:cNvPr id="8" name="Рисунок 7">
            <a:extLst>
              <a:ext uri="{FF2B5EF4-FFF2-40B4-BE49-F238E27FC236}">
                <a16:creationId xmlns:a16="http://schemas.microsoft.com/office/drawing/2014/main" id="{EC576D78-1B3A-4AAC-9A3D-F3C78AC4EAFD}"/>
              </a:ext>
            </a:extLst>
          </p:cNvPr>
          <p:cNvPicPr>
            <a:picLocks noChangeAspect="1"/>
          </p:cNvPicPr>
          <p:nvPr/>
        </p:nvPicPr>
        <p:blipFill>
          <a:blip r:embed="rId3"/>
          <a:stretch>
            <a:fillRect/>
          </a:stretch>
        </p:blipFill>
        <p:spPr>
          <a:xfrm>
            <a:off x="8738428" y="6000308"/>
            <a:ext cx="2238687" cy="752580"/>
          </a:xfrm>
          <a:prstGeom prst="rect">
            <a:avLst/>
          </a:prstGeom>
        </p:spPr>
      </p:pic>
      <p:sp>
        <p:nvSpPr>
          <p:cNvPr id="10" name="TextBox 9">
            <a:extLst>
              <a:ext uri="{FF2B5EF4-FFF2-40B4-BE49-F238E27FC236}">
                <a16:creationId xmlns:a16="http://schemas.microsoft.com/office/drawing/2014/main" id="{378D25D2-E264-48F3-896F-0B164FD75DE0}"/>
              </a:ext>
            </a:extLst>
          </p:cNvPr>
          <p:cNvSpPr txBox="1"/>
          <p:nvPr/>
        </p:nvSpPr>
        <p:spPr>
          <a:xfrm>
            <a:off x="462618" y="5111543"/>
            <a:ext cx="3654706" cy="1477328"/>
          </a:xfrm>
          <a:prstGeom prst="rect">
            <a:avLst/>
          </a:prstGeom>
          <a:noFill/>
        </p:spPr>
        <p:txBody>
          <a:bodyPr wrap="square">
            <a:spAutoFit/>
          </a:bodyPr>
          <a:lstStyle/>
          <a:p>
            <a:r>
              <a:rPr lang="ru-RU" b="0" i="0" dirty="0" err="1">
                <a:solidFill>
                  <a:srgbClr val="000000"/>
                </a:solidFill>
                <a:effectLst/>
                <a:latin typeface="Open Sans" pitchFamily="2" charset="0"/>
              </a:rPr>
              <a:t>Зміна</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довжини</a:t>
            </a:r>
            <a:r>
              <a:rPr lang="ru-RU" b="0" i="0" dirty="0">
                <a:solidFill>
                  <a:srgbClr val="000000"/>
                </a:solidFill>
                <a:effectLst/>
                <a:latin typeface="Open Sans" pitchFamily="2" charset="0"/>
              </a:rPr>
              <a:t> вектора є </a:t>
            </a:r>
            <a:r>
              <a:rPr lang="ru-RU" b="0" i="0" dirty="0" err="1">
                <a:solidFill>
                  <a:srgbClr val="000000"/>
                </a:solidFill>
                <a:effectLst/>
                <a:latin typeface="Open Sans" pitchFamily="2" charset="0"/>
              </a:rPr>
              <a:t>витратною</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операцією</a:t>
            </a:r>
            <a:r>
              <a:rPr lang="ru-RU" b="0" i="0" dirty="0">
                <a:solidFill>
                  <a:srgbClr val="000000"/>
                </a:solidFill>
                <a:effectLst/>
                <a:latin typeface="Open Sans" pitchFamily="2" charset="0"/>
              </a:rPr>
              <a:t>, тому </a:t>
            </a:r>
            <a:r>
              <a:rPr lang="ru-RU" b="0" i="0" dirty="0" err="1">
                <a:solidFill>
                  <a:srgbClr val="000000"/>
                </a:solidFill>
                <a:effectLst/>
                <a:latin typeface="Open Sans" pitchFamily="2" charset="0"/>
              </a:rPr>
              <a:t>рекомендується</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мінімізувати</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кількість</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подібних</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виконуваних</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операцій</a:t>
            </a:r>
            <a:r>
              <a:rPr lang="ru-RU" b="0" i="0" dirty="0">
                <a:solidFill>
                  <a:srgbClr val="000000"/>
                </a:solidFill>
                <a:effectLst/>
                <a:latin typeface="Open Sans" pitchFamily="2" charset="0"/>
              </a:rPr>
              <a:t>.</a:t>
            </a:r>
            <a:endParaRPr lang="uk-UA" dirty="0"/>
          </a:p>
        </p:txBody>
      </p:sp>
    </p:spTree>
    <p:extLst>
      <p:ext uri="{BB962C8B-B14F-4D97-AF65-F5344CB8AC3E}">
        <p14:creationId xmlns:p14="http://schemas.microsoft.com/office/powerpoint/2010/main" val="3981589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Цикл </a:t>
            </a:r>
            <a:r>
              <a:rPr lang="en-US" b="1" dirty="0"/>
              <a:t>foreach</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C2DD369-8E2A-4059-B246-4019C7B03F6F}"/>
              </a:ext>
            </a:extLst>
          </p:cNvPr>
          <p:cNvPicPr>
            <a:picLocks noChangeAspect="1"/>
          </p:cNvPicPr>
          <p:nvPr/>
        </p:nvPicPr>
        <p:blipFill>
          <a:blip r:embed="rId2"/>
          <a:stretch>
            <a:fillRect/>
          </a:stretch>
        </p:blipFill>
        <p:spPr>
          <a:xfrm>
            <a:off x="2245624" y="857691"/>
            <a:ext cx="7700749" cy="5069926"/>
          </a:xfrm>
          <a:prstGeom prst="rect">
            <a:avLst/>
          </a:prstGeom>
        </p:spPr>
      </p:pic>
    </p:spTree>
    <p:extLst>
      <p:ext uri="{BB962C8B-B14F-4D97-AF65-F5344CB8AC3E}">
        <p14:creationId xmlns:p14="http://schemas.microsoft.com/office/powerpoint/2010/main" val="3578745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Цикл </a:t>
            </a:r>
            <a:r>
              <a:rPr lang="en-US" b="1" dirty="0"/>
              <a:t>foreach</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той час як цикли </a:t>
            </a:r>
            <a:r>
              <a:rPr lang="en-US" sz="1800" dirty="0">
                <a:solidFill>
                  <a:schemeClr val="accent5">
                    <a:lumMod val="75000"/>
                  </a:schemeClr>
                </a:solidFill>
                <a:latin typeface="Consolas" panose="020B0609020204030204" pitchFamily="49" charset="0"/>
              </a:rPr>
              <a:t>for</a:t>
            </a:r>
            <a:r>
              <a:rPr lang="en-US" sz="1800" dirty="0"/>
              <a:t> </a:t>
            </a:r>
            <a:r>
              <a:rPr lang="uk-UA" sz="1800" dirty="0"/>
              <a:t>надають зручний і гнучкий спосіб ітерації по масиву, в них так само легко можна заплутатися і наробити «помилок неврахованих одиниць».</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Тому в </a:t>
            </a:r>
            <a:r>
              <a:rPr lang="en-US" sz="1800" dirty="0"/>
              <a:t>C++11 </a:t>
            </a:r>
            <a:r>
              <a:rPr lang="uk-UA" sz="1800" dirty="0"/>
              <a:t>додали новий тип циклу — </a:t>
            </a:r>
            <a:r>
              <a:rPr lang="en-US" sz="1800" dirty="0">
                <a:solidFill>
                  <a:schemeClr val="accent5">
                    <a:lumMod val="75000"/>
                  </a:schemeClr>
                </a:solidFill>
                <a:latin typeface="Consolas" panose="020B0609020204030204" pitchFamily="49" charset="0"/>
              </a:rPr>
              <a:t>foreach</a:t>
            </a:r>
            <a:r>
              <a:rPr lang="en-US" sz="1800" dirty="0"/>
              <a:t> (</a:t>
            </a:r>
            <a:r>
              <a:rPr lang="uk-UA" sz="1800" dirty="0"/>
              <a:t>або «цикл діапазону»), </a:t>
            </a:r>
            <a:r>
              <a:rPr lang="uk-UA" sz="1800" b="1" dirty="0">
                <a:highlight>
                  <a:srgbClr val="00FF00"/>
                </a:highlight>
              </a:rPr>
              <a:t>який надає простіший і безпечніший спосіб ітерації по масиву (або по будь-якій іншій структурі типу </a:t>
            </a:r>
            <a:r>
              <a:rPr lang="uk-UA" sz="1800" b="1" dirty="0" err="1">
                <a:highlight>
                  <a:srgbClr val="00FF00"/>
                </a:highlight>
              </a:rPr>
              <a:t>списка</a:t>
            </a:r>
            <a:r>
              <a:rPr lang="uk-UA" sz="1800" b="1" dirty="0">
                <a:highlight>
                  <a:srgbClr val="00FF00"/>
                </a:highlight>
              </a:rPr>
              <a:t>)</a:t>
            </a:r>
            <a:r>
              <a:rPr lang="uk-UA" sz="1800" dirty="0"/>
              <a:t>.</a:t>
            </a:r>
            <a:endParaRPr lang="en-US" sz="1800" dirty="0"/>
          </a:p>
          <a:p>
            <a:pPr marL="540000" indent="360000">
              <a:lnSpc>
                <a:spcPct val="150000"/>
              </a:lnSpc>
              <a:spcBef>
                <a:spcPts val="0"/>
              </a:spcBef>
              <a:buNone/>
            </a:pPr>
            <a:r>
              <a:rPr lang="ru-RU" sz="1800" dirty="0"/>
              <a:t>Синтаксис циклу </a:t>
            </a:r>
            <a:r>
              <a:rPr lang="ru-RU" sz="1800" dirty="0" err="1">
                <a:solidFill>
                  <a:schemeClr val="accent5">
                    <a:lumMod val="75000"/>
                  </a:schemeClr>
                </a:solidFill>
                <a:latin typeface="Consolas" panose="020B0609020204030204" pitchFamily="49" charset="0"/>
              </a:rPr>
              <a:t>foreach</a:t>
            </a:r>
            <a:r>
              <a:rPr lang="ru-RU" sz="1800" dirty="0"/>
              <a:t> </a:t>
            </a:r>
            <a:r>
              <a:rPr lang="ru-RU" sz="1800" dirty="0" err="1"/>
              <a:t>наступний</a:t>
            </a:r>
            <a:r>
              <a:rPr lang="ru-RU" sz="1800" dirty="0"/>
              <a:t>:</a:t>
            </a:r>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for</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оголошення_елемента</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масив</a:t>
            </a:r>
            <a:r>
              <a:rPr lang="ru-RU" sz="1800" dirty="0">
                <a:solidFill>
                  <a:schemeClr val="accent5">
                    <a:lumMod val="75000"/>
                  </a:schemeClr>
                </a:solidFill>
                <a:latin typeface="Consolas" panose="020B0609020204030204" pitchFamily="49" charset="0"/>
              </a:rPr>
              <a:t>)</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стейтмент</a:t>
            </a:r>
            <a:r>
              <a:rPr lang="ru-RU" sz="1800" dirty="0">
                <a:solidFill>
                  <a:schemeClr val="accent5">
                    <a:lumMod val="75000"/>
                  </a:schemeClr>
                </a:solidFill>
                <a:latin typeface="Consolas" panose="020B0609020204030204" pitchFamily="49" charset="0"/>
              </a:rPr>
              <a:t>;</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Виконується ітерація по кожному елементу масиву, присвоюючи значення поточного елементу масиву змінній, оголошеній як елемент (</a:t>
            </a:r>
            <a:r>
              <a:rPr lang="uk-UA" sz="1800" b="1" dirty="0" err="1">
                <a:solidFill>
                  <a:schemeClr val="accent5">
                    <a:lumMod val="75000"/>
                  </a:schemeClr>
                </a:solidFill>
                <a:highlight>
                  <a:srgbClr val="00FF00"/>
                </a:highlight>
                <a:latin typeface="Consolas" panose="020B0609020204030204" pitchFamily="49" charset="0"/>
              </a:rPr>
              <a:t>оголошення_елемента</a:t>
            </a:r>
            <a:r>
              <a:rPr lang="uk-UA" sz="1800" b="1" dirty="0">
                <a:highlight>
                  <a:srgbClr val="00FF00"/>
                </a:highlight>
              </a:rPr>
              <a:t>)</a:t>
            </a:r>
            <a:r>
              <a:rPr lang="uk-UA" sz="1800" dirty="0"/>
              <a:t>. З метою поліпшення продуктивності оголошений елемент повинен бути того ж типу, що й елементи масиву, інакше станеться неявна конвертація. Розглянемо простий приклад використання циклу </a:t>
            </a:r>
            <a:r>
              <a:rPr lang="en-US" sz="1800" dirty="0"/>
              <a:t>foreach </a:t>
            </a:r>
            <a:r>
              <a:rPr lang="uk-UA" sz="1800" dirty="0"/>
              <a:t>для виводу всіх елементів масиву </a:t>
            </a:r>
            <a:r>
              <a:rPr lang="en-US" sz="1800" dirty="0">
                <a:solidFill>
                  <a:schemeClr val="accent5">
                    <a:lumMod val="75000"/>
                  </a:schemeClr>
                </a:solidFill>
                <a:latin typeface="Consolas" panose="020B0609020204030204" pitchFamily="49" charset="0"/>
              </a:rPr>
              <a:t>math</a:t>
            </a:r>
            <a:r>
              <a:rPr lang="en-US" sz="1800" dirty="0"/>
              <a:t> </a:t>
            </a:r>
            <a:r>
              <a:rPr lang="uk-UA" sz="1800" dirty="0"/>
              <a:t>на екран:</a:t>
            </a:r>
          </a:p>
        </p:txBody>
      </p:sp>
    </p:spTree>
    <p:extLst>
      <p:ext uri="{BB962C8B-B14F-4D97-AF65-F5344CB8AC3E}">
        <p14:creationId xmlns:p14="http://schemas.microsoft.com/office/powerpoint/2010/main" val="2397015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Цикл </a:t>
            </a:r>
            <a:r>
              <a:rPr lang="en-US" b="1"/>
              <a:t>foreach</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1FECA6E-1E7E-46A9-BE84-0535C7E921A9}"/>
              </a:ext>
            </a:extLst>
          </p:cNvPr>
          <p:cNvPicPr>
            <a:picLocks noChangeAspect="1"/>
          </p:cNvPicPr>
          <p:nvPr/>
        </p:nvPicPr>
        <p:blipFill>
          <a:blip r:embed="rId2"/>
          <a:stretch>
            <a:fillRect/>
          </a:stretch>
        </p:blipFill>
        <p:spPr>
          <a:xfrm>
            <a:off x="1078373" y="1060408"/>
            <a:ext cx="10035251" cy="2797437"/>
          </a:xfrm>
          <a:prstGeom prst="rect">
            <a:avLst/>
          </a:prstGeom>
        </p:spPr>
      </p:pic>
      <p:pic>
        <p:nvPicPr>
          <p:cNvPr id="7" name="Рисунок 6">
            <a:extLst>
              <a:ext uri="{FF2B5EF4-FFF2-40B4-BE49-F238E27FC236}">
                <a16:creationId xmlns:a16="http://schemas.microsoft.com/office/drawing/2014/main" id="{CD917B14-CFE0-496B-A081-2B49FB12AC7B}"/>
              </a:ext>
            </a:extLst>
          </p:cNvPr>
          <p:cNvPicPr>
            <a:picLocks noChangeAspect="1"/>
          </p:cNvPicPr>
          <p:nvPr/>
        </p:nvPicPr>
        <p:blipFill>
          <a:blip r:embed="rId3"/>
          <a:stretch>
            <a:fillRect/>
          </a:stretch>
        </p:blipFill>
        <p:spPr>
          <a:xfrm>
            <a:off x="4190732" y="4060560"/>
            <a:ext cx="3810532" cy="438211"/>
          </a:xfrm>
          <a:prstGeom prst="rect">
            <a:avLst/>
          </a:prstGeom>
        </p:spPr>
      </p:pic>
    </p:spTree>
    <p:extLst>
      <p:ext uri="{BB962C8B-B14F-4D97-AF65-F5344CB8AC3E}">
        <p14:creationId xmlns:p14="http://schemas.microsoft.com/office/powerpoint/2010/main" val="2268311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Цикл </a:t>
            </a:r>
            <a:r>
              <a:rPr lang="en-US" b="1"/>
              <a:t>foreach</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виконанні циклу </a:t>
            </a:r>
            <a:r>
              <a:rPr lang="en-US" sz="1800" dirty="0"/>
              <a:t>foreach </a:t>
            </a:r>
            <a:r>
              <a:rPr lang="uk-UA" sz="1800" dirty="0"/>
              <a:t>змінній </a:t>
            </a:r>
            <a:r>
              <a:rPr lang="en-US" sz="1800" dirty="0">
                <a:solidFill>
                  <a:schemeClr val="accent5">
                    <a:lumMod val="75000"/>
                  </a:schemeClr>
                </a:solidFill>
                <a:latin typeface="Consolas" panose="020B0609020204030204" pitchFamily="49" charset="0"/>
              </a:rPr>
              <a:t>number</a:t>
            </a:r>
            <a:r>
              <a:rPr lang="en-US" sz="1800" dirty="0"/>
              <a:t> </a:t>
            </a:r>
            <a:r>
              <a:rPr lang="uk-UA" sz="1800" dirty="0"/>
              <a:t>присвоюється значення першого елементу (тобто значення </a:t>
            </a:r>
            <a:r>
              <a:rPr lang="uk-UA" sz="1800" dirty="0">
                <a:solidFill>
                  <a:schemeClr val="accent5">
                    <a:lumMod val="75000"/>
                  </a:schemeClr>
                </a:solidFill>
                <a:latin typeface="Consolas" panose="020B0609020204030204" pitchFamily="49" charset="0"/>
              </a:rPr>
              <a:t>0</a:t>
            </a:r>
            <a:r>
              <a:rPr lang="uk-UA" sz="1800" dirty="0"/>
              <a:t>). Далі програма виконує </a:t>
            </a:r>
            <a:r>
              <a:rPr lang="uk-UA" sz="1800" dirty="0" err="1"/>
              <a:t>стейтмент</a:t>
            </a:r>
            <a:r>
              <a:rPr lang="uk-UA" sz="1800" dirty="0"/>
              <a:t> виводу значення змінної </a:t>
            </a:r>
            <a:r>
              <a:rPr lang="en-US" sz="1800" dirty="0">
                <a:solidFill>
                  <a:schemeClr val="accent5">
                    <a:lumMod val="75000"/>
                  </a:schemeClr>
                </a:solidFill>
                <a:latin typeface="Consolas" panose="020B0609020204030204" pitchFamily="49" charset="0"/>
              </a:rPr>
              <a:t>number</a:t>
            </a:r>
            <a:r>
              <a:rPr lang="en-US" sz="1800" dirty="0"/>
              <a:t>, </a:t>
            </a:r>
            <a:r>
              <a:rPr lang="uk-UA" sz="1800" dirty="0"/>
              <a:t>тобто нуля. Потім цикл виконується знову, і значенням змінної </a:t>
            </a:r>
            <a:r>
              <a:rPr lang="en-US" sz="1800" dirty="0">
                <a:solidFill>
                  <a:schemeClr val="accent5">
                    <a:lumMod val="75000"/>
                  </a:schemeClr>
                </a:solidFill>
                <a:latin typeface="Consolas" panose="020B0609020204030204" pitchFamily="49" charset="0"/>
              </a:rPr>
              <a:t>number</a:t>
            </a:r>
            <a:r>
              <a:rPr lang="en-US" sz="1800" dirty="0"/>
              <a:t> </a:t>
            </a:r>
            <a:r>
              <a:rPr lang="uk-UA" sz="1800" dirty="0"/>
              <a:t>вже є </a:t>
            </a:r>
            <a:r>
              <a:rPr lang="uk-UA" sz="1800" dirty="0">
                <a:solidFill>
                  <a:schemeClr val="accent5">
                    <a:lumMod val="75000"/>
                  </a:schemeClr>
                </a:solidFill>
                <a:latin typeface="Consolas" panose="020B0609020204030204" pitchFamily="49" charset="0"/>
              </a:rPr>
              <a:t>1</a:t>
            </a:r>
            <a:r>
              <a:rPr lang="uk-UA" sz="1800" dirty="0"/>
              <a:t> (другий елемент масиву). Вивід значення </a:t>
            </a:r>
            <a:r>
              <a:rPr lang="en-US" sz="1800" dirty="0">
                <a:solidFill>
                  <a:schemeClr val="accent5">
                    <a:lumMod val="75000"/>
                  </a:schemeClr>
                </a:solidFill>
                <a:latin typeface="Consolas" panose="020B0609020204030204" pitchFamily="49" charset="0"/>
              </a:rPr>
              <a:t>number</a:t>
            </a:r>
            <a:r>
              <a:rPr lang="en-US" sz="1800" dirty="0"/>
              <a:t> </a:t>
            </a:r>
            <a:r>
              <a:rPr lang="uk-UA" sz="1800" dirty="0"/>
              <a:t>виконується знову. Цикл продовжує своє виконання до тих пір, поки в масиві не залишиться непройдених елементів. В кінці виконання програма повертає </a:t>
            </a:r>
            <a:r>
              <a:rPr lang="uk-UA" sz="1800" dirty="0">
                <a:solidFill>
                  <a:schemeClr val="accent5">
                    <a:lumMod val="75000"/>
                  </a:schemeClr>
                </a:solidFill>
                <a:latin typeface="Consolas" panose="020B0609020204030204" pitchFamily="49" charset="0"/>
              </a:rPr>
              <a:t>0</a:t>
            </a:r>
            <a:r>
              <a:rPr lang="uk-UA" sz="1800" dirty="0"/>
              <a:t> назад в операційну систему за допомогою оператора </a:t>
            </a:r>
            <a:r>
              <a:rPr lang="en-US" sz="1800" dirty="0">
                <a:solidFill>
                  <a:schemeClr val="accent5">
                    <a:lumMod val="75000"/>
                  </a:schemeClr>
                </a:solidFill>
                <a:latin typeface="Consolas" panose="020B0609020204030204" pitchFamily="49" charset="0"/>
              </a:rPr>
              <a:t>return</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змінна </a:t>
            </a:r>
            <a:r>
              <a:rPr lang="en-US" sz="1800" dirty="0">
                <a:solidFill>
                  <a:schemeClr val="accent5">
                    <a:lumMod val="75000"/>
                  </a:schemeClr>
                </a:solidFill>
                <a:latin typeface="Consolas" panose="020B0609020204030204" pitchFamily="49" charset="0"/>
              </a:rPr>
              <a:t>number</a:t>
            </a:r>
            <a:r>
              <a:rPr lang="en-US" sz="1800" dirty="0"/>
              <a:t> </a:t>
            </a:r>
            <a:r>
              <a:rPr lang="uk-UA" sz="1800" dirty="0"/>
              <a:t>не є індексом масиву. Їй просто присвоюється значення елементу масиву в поточній ітерації циклу.</a:t>
            </a:r>
          </a:p>
        </p:txBody>
      </p:sp>
    </p:spTree>
    <p:extLst>
      <p:ext uri="{BB962C8B-B14F-4D97-AF65-F5344CB8AC3E}">
        <p14:creationId xmlns:p14="http://schemas.microsoft.com/office/powerpoint/2010/main" val="3569766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Цикл </a:t>
            </a:r>
            <a:r>
              <a:rPr lang="en-US" b="1" dirty="0"/>
              <a:t>foreach </a:t>
            </a:r>
            <a:r>
              <a:rPr lang="uk-UA" b="1" dirty="0"/>
              <a:t>і </a:t>
            </a:r>
            <a:r>
              <a:rPr lang="uk-UA" b="1" dirty="0" err="1"/>
              <a:t>ключеве</a:t>
            </a:r>
            <a:r>
              <a:rPr lang="uk-UA" b="1" dirty="0"/>
              <a:t> слово </a:t>
            </a:r>
            <a:r>
              <a:rPr lang="en-US" b="1" dirty="0"/>
              <a:t>auto</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Оскільки оголошений елемент циклу </a:t>
            </a:r>
            <a:r>
              <a:rPr lang="en-US" sz="1800" b="1" dirty="0">
                <a:highlight>
                  <a:srgbClr val="00FF00"/>
                </a:highlight>
              </a:rPr>
              <a:t>foreach </a:t>
            </a:r>
            <a:r>
              <a:rPr lang="uk-UA" sz="1800" b="1" dirty="0">
                <a:highlight>
                  <a:srgbClr val="00FF00"/>
                </a:highlight>
              </a:rPr>
              <a:t>повинен бути того ж типу, що й елементи масиву, то це ідеальний випадок для використання ключового слова </a:t>
            </a:r>
            <a:r>
              <a:rPr lang="en-US" sz="1800" b="1" dirty="0">
                <a:solidFill>
                  <a:schemeClr val="accent5">
                    <a:lumMod val="75000"/>
                  </a:schemeClr>
                </a:solidFill>
                <a:highlight>
                  <a:srgbClr val="00FF00"/>
                </a:highlight>
                <a:latin typeface="Consolas" panose="020B0609020204030204" pitchFamily="49" charset="0"/>
              </a:rPr>
              <a:t>auto</a:t>
            </a:r>
            <a:r>
              <a:rPr lang="en-US" sz="1800" b="1" dirty="0">
                <a:highlight>
                  <a:srgbClr val="00FF00"/>
                </a:highlight>
              </a:rPr>
              <a:t>, </a:t>
            </a:r>
            <a:r>
              <a:rPr lang="uk-UA" sz="1800" b="1" dirty="0">
                <a:highlight>
                  <a:srgbClr val="00FF00"/>
                </a:highlight>
              </a:rPr>
              <a:t>коли ми дозволяємо мові </a:t>
            </a:r>
            <a:r>
              <a:rPr lang="en-US" sz="1800" b="1" dirty="0">
                <a:highlight>
                  <a:srgbClr val="00FF00"/>
                </a:highlight>
              </a:rPr>
              <a:t>C++ </a:t>
            </a:r>
            <a:r>
              <a:rPr lang="uk-UA" sz="1800" b="1" dirty="0">
                <a:highlight>
                  <a:srgbClr val="00FF00"/>
                </a:highlight>
              </a:rPr>
              <a:t>визначити тип даних елементів масиву замість нас</a:t>
            </a:r>
            <a:r>
              <a:rPr lang="uk-UA" sz="1800" dirty="0"/>
              <a:t>. Наприклад:</a:t>
            </a:r>
          </a:p>
        </p:txBody>
      </p:sp>
      <p:pic>
        <p:nvPicPr>
          <p:cNvPr id="5" name="Рисунок 4">
            <a:extLst>
              <a:ext uri="{FF2B5EF4-FFF2-40B4-BE49-F238E27FC236}">
                <a16:creationId xmlns:a16="http://schemas.microsoft.com/office/drawing/2014/main" id="{738E01AA-8F17-4789-9C66-E143AE0360A5}"/>
              </a:ext>
            </a:extLst>
          </p:cNvPr>
          <p:cNvPicPr>
            <a:picLocks noChangeAspect="1"/>
          </p:cNvPicPr>
          <p:nvPr/>
        </p:nvPicPr>
        <p:blipFill>
          <a:blip r:embed="rId2"/>
          <a:stretch>
            <a:fillRect/>
          </a:stretch>
        </p:blipFill>
        <p:spPr>
          <a:xfrm>
            <a:off x="1177723" y="2232258"/>
            <a:ext cx="9836553" cy="2695826"/>
          </a:xfrm>
          <a:prstGeom prst="rect">
            <a:avLst/>
          </a:prstGeom>
        </p:spPr>
      </p:pic>
    </p:spTree>
    <p:extLst>
      <p:ext uri="{BB962C8B-B14F-4D97-AF65-F5344CB8AC3E}">
        <p14:creationId xmlns:p14="http://schemas.microsoft.com/office/powerpoint/2010/main" val="135650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Цикл </a:t>
            </a:r>
            <a:r>
              <a:rPr lang="en-US" b="1" dirty="0"/>
              <a:t>foreach </a:t>
            </a:r>
            <a:r>
              <a:rPr lang="uk-UA" b="1" dirty="0"/>
              <a:t>і посилання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прикладах, </a:t>
            </a:r>
            <a:r>
              <a:rPr lang="ru-RU" sz="1800" dirty="0" err="1"/>
              <a:t>наведених</a:t>
            </a:r>
            <a:r>
              <a:rPr lang="ru-RU" sz="1800" dirty="0"/>
              <a:t> </a:t>
            </a:r>
            <a:r>
              <a:rPr lang="ru-RU" sz="1800" dirty="0" err="1"/>
              <a:t>вище</a:t>
            </a:r>
            <a:r>
              <a:rPr lang="ru-RU" sz="1800" dirty="0"/>
              <a:t>, </a:t>
            </a:r>
            <a:r>
              <a:rPr lang="ru-RU" sz="1800" dirty="0" err="1"/>
              <a:t>оголошений</a:t>
            </a:r>
            <a:r>
              <a:rPr lang="ru-RU" sz="1800" dirty="0"/>
              <a:t> </a:t>
            </a:r>
            <a:r>
              <a:rPr lang="ru-RU" sz="1800" dirty="0" err="1"/>
              <a:t>елемент</a:t>
            </a:r>
            <a:r>
              <a:rPr lang="ru-RU" sz="1800" dirty="0"/>
              <a:t> </a:t>
            </a:r>
            <a:r>
              <a:rPr lang="ru-RU" sz="1800" dirty="0" err="1"/>
              <a:t>завжди</a:t>
            </a:r>
            <a:r>
              <a:rPr lang="ru-RU" sz="1800" dirty="0"/>
              <a:t> є </a:t>
            </a:r>
            <a:r>
              <a:rPr lang="ru-RU" sz="1800" dirty="0" err="1"/>
              <a:t>змінною</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Тобто</a:t>
            </a:r>
            <a:r>
              <a:rPr lang="ru-RU" sz="1800" dirty="0"/>
              <a:t> </a:t>
            </a:r>
            <a:r>
              <a:rPr lang="ru-RU" sz="1800" b="1" dirty="0" err="1">
                <a:highlight>
                  <a:srgbClr val="FFFF00"/>
                </a:highlight>
              </a:rPr>
              <a:t>кожний</a:t>
            </a:r>
            <a:r>
              <a:rPr lang="ru-RU" sz="1800" b="1" dirty="0">
                <a:highlight>
                  <a:srgbClr val="FFFF00"/>
                </a:highlight>
              </a:rPr>
              <a:t> </a:t>
            </a:r>
            <a:r>
              <a:rPr lang="ru-RU" sz="1800" b="1" dirty="0" err="1">
                <a:highlight>
                  <a:srgbClr val="FFFF00"/>
                </a:highlight>
              </a:rPr>
              <a:t>опрацьований</a:t>
            </a:r>
            <a:r>
              <a:rPr lang="ru-RU" sz="1800" b="1" dirty="0">
                <a:highlight>
                  <a:srgbClr val="FFFF00"/>
                </a:highlight>
              </a:rPr>
              <a:t> </a:t>
            </a:r>
            <a:r>
              <a:rPr lang="ru-RU" sz="1800" b="1" dirty="0" err="1">
                <a:highlight>
                  <a:srgbClr val="FFFF00"/>
                </a:highlight>
              </a:rPr>
              <a:t>елемент</a:t>
            </a:r>
            <a:r>
              <a:rPr lang="ru-RU" sz="1800" b="1" dirty="0">
                <a:highlight>
                  <a:srgbClr val="FFFF00"/>
                </a:highlight>
              </a:rPr>
              <a:t> </a:t>
            </a:r>
            <a:r>
              <a:rPr lang="ru-RU" sz="1800" b="1" dirty="0" err="1">
                <a:highlight>
                  <a:srgbClr val="FFFF00"/>
                </a:highlight>
              </a:rPr>
              <a:t>масиву</a:t>
            </a:r>
            <a:r>
              <a:rPr lang="ru-RU" sz="1800" b="1" dirty="0">
                <a:highlight>
                  <a:srgbClr val="FFFF00"/>
                </a:highlight>
              </a:rPr>
              <a:t> </a:t>
            </a:r>
            <a:r>
              <a:rPr lang="ru-RU" sz="1800" b="1" dirty="0" err="1">
                <a:highlight>
                  <a:srgbClr val="FFFF00"/>
                </a:highlight>
              </a:rPr>
              <a:t>копіюється</a:t>
            </a:r>
            <a:r>
              <a:rPr lang="ru-RU" sz="1800" b="1" dirty="0">
                <a:highlight>
                  <a:srgbClr val="FFFF00"/>
                </a:highlight>
              </a:rPr>
              <a:t> в </a:t>
            </a:r>
            <a:r>
              <a:rPr lang="ru-RU" sz="1800" b="1" dirty="0" err="1">
                <a:highlight>
                  <a:srgbClr val="FFFF00"/>
                </a:highlight>
              </a:rPr>
              <a:t>змінну</a:t>
            </a:r>
            <a:r>
              <a:rPr lang="ru-RU" sz="1800" dirty="0">
                <a:highlight>
                  <a:srgbClr val="FFFF00"/>
                </a:highlight>
              </a:rPr>
              <a:t> </a:t>
            </a:r>
            <a:r>
              <a:rPr lang="ru-RU" sz="1800" dirty="0" err="1">
                <a:solidFill>
                  <a:schemeClr val="accent5">
                    <a:lumMod val="75000"/>
                  </a:schemeClr>
                </a:solidFill>
                <a:latin typeface="Consolas" panose="020B0609020204030204" pitchFamily="49" charset="0"/>
              </a:rPr>
              <a:t>element</a:t>
            </a:r>
            <a:r>
              <a:rPr lang="ru-RU" sz="1800" dirty="0"/>
              <a:t>, а </a:t>
            </a:r>
            <a:r>
              <a:rPr lang="ru-RU" sz="1800" dirty="0" err="1"/>
              <a:t>це</a:t>
            </a:r>
            <a:r>
              <a:rPr lang="ru-RU" sz="1800" dirty="0"/>
              <a:t> </a:t>
            </a:r>
            <a:r>
              <a:rPr lang="ru-RU" sz="1800" dirty="0" err="1"/>
              <a:t>копіювання</a:t>
            </a:r>
            <a:r>
              <a:rPr lang="ru-RU" sz="1800" dirty="0"/>
              <a:t> </a:t>
            </a:r>
            <a:r>
              <a:rPr lang="ru-RU" sz="1800" dirty="0" err="1"/>
              <a:t>може</a:t>
            </a:r>
            <a:r>
              <a:rPr lang="ru-RU" sz="1800" dirty="0"/>
              <a:t> </a:t>
            </a:r>
            <a:r>
              <a:rPr lang="ru-RU" sz="1800" dirty="0" err="1"/>
              <a:t>виявитися</a:t>
            </a:r>
            <a:r>
              <a:rPr lang="ru-RU" sz="1800" dirty="0"/>
              <a:t> </a:t>
            </a:r>
            <a:r>
              <a:rPr lang="ru-RU" sz="1800" dirty="0" err="1"/>
              <a:t>витратним</a:t>
            </a:r>
            <a:r>
              <a:rPr lang="ru-RU" sz="1800" dirty="0"/>
              <a:t>. </a:t>
            </a:r>
            <a:r>
              <a:rPr lang="ru-RU" sz="1800" b="1" dirty="0">
                <a:highlight>
                  <a:srgbClr val="00FF00"/>
                </a:highlight>
              </a:rPr>
              <a:t>В </a:t>
            </a:r>
            <a:r>
              <a:rPr lang="ru-RU" sz="1800" b="1" dirty="0" err="1">
                <a:highlight>
                  <a:srgbClr val="00FF00"/>
                </a:highlight>
              </a:rPr>
              <a:t>більшості</a:t>
            </a:r>
            <a:r>
              <a:rPr lang="ru-RU" sz="1800" b="1" dirty="0">
                <a:highlight>
                  <a:srgbClr val="00FF00"/>
                </a:highlight>
              </a:rPr>
              <a:t> </a:t>
            </a:r>
            <a:r>
              <a:rPr lang="ru-RU" sz="1800" b="1" dirty="0" err="1">
                <a:highlight>
                  <a:srgbClr val="00FF00"/>
                </a:highlight>
              </a:rPr>
              <a:t>випадків</a:t>
            </a:r>
            <a:r>
              <a:rPr lang="ru-RU" sz="1800" b="1" dirty="0">
                <a:highlight>
                  <a:srgbClr val="00FF00"/>
                </a:highlight>
              </a:rPr>
              <a:t> ми </a:t>
            </a:r>
            <a:r>
              <a:rPr lang="ru-RU" sz="1800" b="1" dirty="0" err="1">
                <a:highlight>
                  <a:srgbClr val="00FF00"/>
                </a:highlight>
              </a:rPr>
              <a:t>можемо</a:t>
            </a:r>
            <a:r>
              <a:rPr lang="ru-RU" sz="1800" b="1" dirty="0">
                <a:highlight>
                  <a:srgbClr val="00FF00"/>
                </a:highlight>
              </a:rPr>
              <a:t> просто </a:t>
            </a:r>
            <a:r>
              <a:rPr lang="ru-RU" sz="1800" b="1" dirty="0" err="1">
                <a:highlight>
                  <a:srgbClr val="00FF00"/>
                </a:highlight>
              </a:rPr>
              <a:t>посилатися</a:t>
            </a:r>
            <a:r>
              <a:rPr lang="ru-RU" sz="1800" b="1" dirty="0">
                <a:highlight>
                  <a:srgbClr val="00FF00"/>
                </a:highlight>
              </a:rPr>
              <a:t> на </a:t>
            </a:r>
            <a:r>
              <a:rPr lang="ru-RU" sz="1800" b="1" dirty="0" err="1">
                <a:highlight>
                  <a:srgbClr val="00FF00"/>
                </a:highlight>
              </a:rPr>
              <a:t>вихідний</a:t>
            </a:r>
            <a:r>
              <a:rPr lang="ru-RU" sz="1800" b="1" dirty="0">
                <a:highlight>
                  <a:srgbClr val="00FF00"/>
                </a:highlight>
              </a:rPr>
              <a:t> </a:t>
            </a:r>
            <a:r>
              <a:rPr lang="ru-RU" sz="1800" b="1" dirty="0" err="1">
                <a:highlight>
                  <a:srgbClr val="00FF00"/>
                </a:highlight>
              </a:rPr>
              <a:t>елемент</a:t>
            </a:r>
            <a:r>
              <a:rPr lang="ru-RU" sz="1800" b="1" dirty="0">
                <a:highlight>
                  <a:srgbClr val="00FF00"/>
                </a:highlight>
              </a:rPr>
              <a:t> за </a:t>
            </a:r>
            <a:r>
              <a:rPr lang="ru-RU" sz="1800" b="1" dirty="0" err="1">
                <a:highlight>
                  <a:srgbClr val="00FF00"/>
                </a:highlight>
              </a:rPr>
              <a:t>допомогою</a:t>
            </a:r>
            <a:r>
              <a:rPr lang="ru-RU" sz="1800" b="1" dirty="0">
                <a:highlight>
                  <a:srgbClr val="00FF00"/>
                </a:highlight>
              </a:rPr>
              <a:t> </a:t>
            </a:r>
            <a:r>
              <a:rPr lang="ru-RU" sz="1800" b="1" dirty="0" err="1">
                <a:highlight>
                  <a:srgbClr val="00FF00"/>
                </a:highlight>
              </a:rPr>
              <a:t>посилання</a:t>
            </a:r>
            <a:r>
              <a:rPr lang="ru-RU" sz="1800" dirty="0"/>
              <a:t>:</a:t>
            </a:r>
            <a:endParaRPr lang="uk-UA" sz="1800" dirty="0"/>
          </a:p>
        </p:txBody>
      </p:sp>
      <p:pic>
        <p:nvPicPr>
          <p:cNvPr id="5" name="Рисунок 4">
            <a:extLst>
              <a:ext uri="{FF2B5EF4-FFF2-40B4-BE49-F238E27FC236}">
                <a16:creationId xmlns:a16="http://schemas.microsoft.com/office/drawing/2014/main" id="{4CB24646-E63B-4E05-8D92-3B8D0C5F5927}"/>
              </a:ext>
            </a:extLst>
          </p:cNvPr>
          <p:cNvPicPr>
            <a:picLocks noChangeAspect="1"/>
          </p:cNvPicPr>
          <p:nvPr/>
        </p:nvPicPr>
        <p:blipFill>
          <a:blip r:embed="rId2"/>
          <a:stretch>
            <a:fillRect/>
          </a:stretch>
        </p:blipFill>
        <p:spPr>
          <a:xfrm>
            <a:off x="1338804" y="1408100"/>
            <a:ext cx="9514390" cy="1501143"/>
          </a:xfrm>
          <a:prstGeom prst="rect">
            <a:avLst/>
          </a:prstGeom>
        </p:spPr>
      </p:pic>
      <p:pic>
        <p:nvPicPr>
          <p:cNvPr id="8" name="Рисунок 7">
            <a:extLst>
              <a:ext uri="{FF2B5EF4-FFF2-40B4-BE49-F238E27FC236}">
                <a16:creationId xmlns:a16="http://schemas.microsoft.com/office/drawing/2014/main" id="{DE4C4C8F-98CF-41F4-A4BF-F9E2104A87A9}"/>
              </a:ext>
            </a:extLst>
          </p:cNvPr>
          <p:cNvPicPr>
            <a:picLocks noChangeAspect="1"/>
          </p:cNvPicPr>
          <p:nvPr/>
        </p:nvPicPr>
        <p:blipFill>
          <a:blip r:embed="rId3"/>
          <a:stretch>
            <a:fillRect/>
          </a:stretch>
        </p:blipFill>
        <p:spPr>
          <a:xfrm>
            <a:off x="92597" y="4192264"/>
            <a:ext cx="12192000" cy="1135649"/>
          </a:xfrm>
          <a:prstGeom prst="rect">
            <a:avLst/>
          </a:prstGeom>
        </p:spPr>
      </p:pic>
    </p:spTree>
    <p:extLst>
      <p:ext uri="{BB962C8B-B14F-4D97-AF65-F5344CB8AC3E}">
        <p14:creationId xmlns:p14="http://schemas.microsoft.com/office/powerpoint/2010/main" val="1902321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Цикл </a:t>
            </a:r>
            <a:r>
              <a:rPr lang="en-US" b="1" dirty="0"/>
              <a:t>foreach </a:t>
            </a:r>
            <a:r>
              <a:rPr lang="uk-UA" b="1" dirty="0"/>
              <a:t>і посилання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прикладі</a:t>
            </a:r>
            <a:r>
              <a:rPr lang="ru-RU" sz="1800" dirty="0"/>
              <a:t>, </a:t>
            </a:r>
            <a:r>
              <a:rPr lang="ru-RU" sz="1800" dirty="0" err="1"/>
              <a:t>наведеному</a:t>
            </a:r>
            <a:r>
              <a:rPr lang="ru-RU" sz="1800" dirty="0"/>
              <a:t> </a:t>
            </a:r>
            <a:r>
              <a:rPr lang="ru-RU" sz="1800" dirty="0" err="1"/>
              <a:t>вище</a:t>
            </a:r>
            <a:r>
              <a:rPr lang="ru-RU" sz="1800" dirty="0"/>
              <a:t>, в </a:t>
            </a:r>
            <a:r>
              <a:rPr lang="ru-RU" sz="1800" dirty="0" err="1"/>
              <a:t>якості</a:t>
            </a:r>
            <a:r>
              <a:rPr lang="ru-RU" sz="1800" dirty="0"/>
              <a:t> </a:t>
            </a:r>
            <a:r>
              <a:rPr lang="ru-RU" sz="1800" dirty="0" err="1"/>
              <a:t>оголошеного</a:t>
            </a:r>
            <a:r>
              <a:rPr lang="ru-RU" sz="1800" dirty="0"/>
              <a:t> </a:t>
            </a:r>
            <a:r>
              <a:rPr lang="ru-RU" sz="1800" dirty="0" err="1"/>
              <a:t>елемента</a:t>
            </a:r>
            <a:r>
              <a:rPr lang="ru-RU" sz="1800" dirty="0"/>
              <a:t> циклу </a:t>
            </a:r>
            <a:r>
              <a:rPr lang="ru-RU" sz="1800" dirty="0" err="1"/>
              <a:t>foreach</a:t>
            </a:r>
            <a:r>
              <a:rPr lang="ru-RU" sz="1800" dirty="0"/>
              <a:t> </a:t>
            </a:r>
            <a:r>
              <a:rPr lang="ru-RU" sz="1800" dirty="0" err="1"/>
              <a:t>використовується</a:t>
            </a:r>
            <a:r>
              <a:rPr lang="ru-RU" sz="1800" dirty="0"/>
              <a:t> </a:t>
            </a:r>
            <a:r>
              <a:rPr lang="ru-RU" sz="1800" dirty="0" err="1"/>
              <a:t>посилання</a:t>
            </a:r>
            <a:r>
              <a:rPr lang="ru-RU" sz="1800" dirty="0"/>
              <a:t> на </a:t>
            </a:r>
            <a:r>
              <a:rPr lang="ru-RU" sz="1800" dirty="0" err="1"/>
              <a:t>поточний</a:t>
            </a:r>
            <a:r>
              <a:rPr lang="ru-RU" sz="1800" dirty="0"/>
              <a:t> </a:t>
            </a:r>
            <a:r>
              <a:rPr lang="ru-RU" sz="1800" dirty="0" err="1"/>
              <a:t>елемент</a:t>
            </a:r>
            <a:r>
              <a:rPr lang="ru-RU" sz="1800" dirty="0"/>
              <a:t> </a:t>
            </a:r>
            <a:r>
              <a:rPr lang="ru-RU" sz="1800" dirty="0" err="1"/>
              <a:t>масиву</a:t>
            </a:r>
            <a:r>
              <a:rPr lang="ru-RU" sz="1800" dirty="0"/>
              <a:t>, при </a:t>
            </a:r>
            <a:r>
              <a:rPr lang="ru-RU" sz="1800" dirty="0" err="1"/>
              <a:t>цьому</a:t>
            </a:r>
            <a:r>
              <a:rPr lang="ru-RU" sz="1800" dirty="0"/>
              <a:t> </a:t>
            </a:r>
            <a:r>
              <a:rPr lang="ru-RU" sz="1800" dirty="0" err="1"/>
              <a:t>копіювання</a:t>
            </a:r>
            <a:r>
              <a:rPr lang="ru-RU" sz="1800" dirty="0"/>
              <a:t> </a:t>
            </a:r>
            <a:r>
              <a:rPr lang="ru-RU" sz="1800" dirty="0" err="1"/>
              <a:t>цього</a:t>
            </a:r>
            <a:r>
              <a:rPr lang="ru-RU" sz="1800" dirty="0"/>
              <a:t> </a:t>
            </a:r>
            <a:r>
              <a:rPr lang="ru-RU" sz="1800" dirty="0" err="1"/>
              <a:t>елементу</a:t>
            </a:r>
            <a:r>
              <a:rPr lang="ru-RU" sz="1800" dirty="0"/>
              <a:t> не </a:t>
            </a:r>
            <a:r>
              <a:rPr lang="ru-RU" sz="1800" dirty="0" err="1"/>
              <a:t>відбувається</a:t>
            </a:r>
            <a:r>
              <a:rPr lang="ru-RU" sz="1800" dirty="0"/>
              <a:t>. </a:t>
            </a:r>
            <a:r>
              <a:rPr lang="ru-RU" sz="1800" b="1" dirty="0">
                <a:highlight>
                  <a:srgbClr val="FFFF00"/>
                </a:highlight>
              </a:rPr>
              <a:t>Але, </a:t>
            </a:r>
            <a:r>
              <a:rPr lang="ru-RU" sz="1800" b="1" dirty="0" err="1">
                <a:highlight>
                  <a:srgbClr val="FFFF00"/>
                </a:highlight>
              </a:rPr>
              <a:t>вказуючи</a:t>
            </a:r>
            <a:r>
              <a:rPr lang="ru-RU" sz="1800" b="1" dirty="0">
                <a:highlight>
                  <a:srgbClr val="FFFF00"/>
                </a:highlight>
              </a:rPr>
              <a:t> </a:t>
            </a:r>
            <a:r>
              <a:rPr lang="ru-RU" sz="1800" b="1" dirty="0" err="1">
                <a:highlight>
                  <a:srgbClr val="FFFF00"/>
                </a:highlight>
              </a:rPr>
              <a:t>звичайне</a:t>
            </a:r>
            <a:r>
              <a:rPr lang="ru-RU" sz="1800" b="1" dirty="0">
                <a:highlight>
                  <a:srgbClr val="FFFF00"/>
                </a:highlight>
              </a:rPr>
              <a:t> </a:t>
            </a:r>
            <a:r>
              <a:rPr lang="ru-RU" sz="1800" b="1" dirty="0" err="1">
                <a:highlight>
                  <a:srgbClr val="FFFF00"/>
                </a:highlight>
              </a:rPr>
              <a:t>посилання</a:t>
            </a:r>
            <a:r>
              <a:rPr lang="ru-RU" sz="1800" b="1" dirty="0">
                <a:highlight>
                  <a:srgbClr val="FFFF00"/>
                </a:highlight>
              </a:rPr>
              <a:t>, будь-</a:t>
            </a:r>
            <a:r>
              <a:rPr lang="ru-RU" sz="1800" b="1" dirty="0" err="1">
                <a:highlight>
                  <a:srgbClr val="FFFF00"/>
                </a:highlight>
              </a:rPr>
              <a:t>які</a:t>
            </a:r>
            <a:r>
              <a:rPr lang="ru-RU" sz="1800" b="1" dirty="0">
                <a:highlight>
                  <a:srgbClr val="FFFF00"/>
                </a:highlight>
              </a:rPr>
              <a:t> </a:t>
            </a:r>
            <a:r>
              <a:rPr lang="ru-RU" sz="1800" b="1" dirty="0" err="1">
                <a:highlight>
                  <a:srgbClr val="FFFF00"/>
                </a:highlight>
              </a:rPr>
              <a:t>зміни</a:t>
            </a:r>
            <a:r>
              <a:rPr lang="ru-RU" sz="1800" b="1" dirty="0">
                <a:highlight>
                  <a:srgbClr val="FFFF00"/>
                </a:highlight>
              </a:rPr>
              <a:t> </a:t>
            </a:r>
            <a:r>
              <a:rPr lang="ru-RU" sz="1800" b="1" dirty="0" err="1">
                <a:highlight>
                  <a:srgbClr val="FFFF00"/>
                </a:highlight>
              </a:rPr>
              <a:t>елементу</a:t>
            </a:r>
            <a:r>
              <a:rPr lang="ru-RU" sz="1800" b="1" dirty="0">
                <a:highlight>
                  <a:srgbClr val="FFFF00"/>
                </a:highlight>
              </a:rPr>
              <a:t> </a:t>
            </a:r>
            <a:r>
              <a:rPr lang="ru-RU" sz="1800" b="1" dirty="0" err="1">
                <a:highlight>
                  <a:srgbClr val="FFFF00"/>
                </a:highlight>
              </a:rPr>
              <a:t>впливатимуть</a:t>
            </a:r>
            <a:r>
              <a:rPr lang="ru-RU" sz="1800" b="1" dirty="0">
                <a:highlight>
                  <a:srgbClr val="FFFF00"/>
                </a:highlight>
              </a:rPr>
              <a:t> на сам </a:t>
            </a:r>
            <a:r>
              <a:rPr lang="ru-RU" sz="1800" b="1" dirty="0" err="1">
                <a:highlight>
                  <a:srgbClr val="FFFF00"/>
                </a:highlight>
              </a:rPr>
              <a:t>масив</a:t>
            </a:r>
            <a:r>
              <a:rPr lang="ru-RU" sz="1800" b="1" dirty="0">
                <a:highlight>
                  <a:srgbClr val="FFFF00"/>
                </a:highlight>
              </a:rPr>
              <a:t>, </a:t>
            </a:r>
            <a:r>
              <a:rPr lang="ru-RU" sz="1800" b="1" dirty="0" err="1">
                <a:highlight>
                  <a:srgbClr val="FFFF00"/>
                </a:highlight>
              </a:rPr>
              <a:t>що</a:t>
            </a:r>
            <a:r>
              <a:rPr lang="ru-RU" sz="1800" b="1" dirty="0">
                <a:highlight>
                  <a:srgbClr val="FFFF00"/>
                </a:highlight>
              </a:rPr>
              <a:t> не </a:t>
            </a:r>
            <a:r>
              <a:rPr lang="ru-RU" sz="1800" b="1" dirty="0" err="1">
                <a:highlight>
                  <a:srgbClr val="FFFF00"/>
                </a:highlight>
              </a:rPr>
              <a:t>завжди</a:t>
            </a:r>
            <a:r>
              <a:rPr lang="ru-RU" sz="1800" b="1" dirty="0">
                <a:highlight>
                  <a:srgbClr val="FFFF00"/>
                </a:highlight>
              </a:rPr>
              <a:t> є </a:t>
            </a:r>
            <a:r>
              <a:rPr lang="ru-RU" sz="1800" b="1" dirty="0" err="1">
                <a:highlight>
                  <a:srgbClr val="FFFF00"/>
                </a:highlight>
              </a:rPr>
              <a:t>бажано</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00FF00"/>
                </a:highlight>
              </a:rPr>
              <a:t>Звичайно</a:t>
            </a:r>
            <a:r>
              <a:rPr lang="ru-RU" sz="1800" b="1" dirty="0">
                <a:highlight>
                  <a:srgbClr val="00FF00"/>
                </a:highlight>
              </a:rPr>
              <a:t> ж, </a:t>
            </a:r>
            <a:r>
              <a:rPr lang="ru-RU" sz="1800" b="1" dirty="0" err="1">
                <a:highlight>
                  <a:srgbClr val="00FF00"/>
                </a:highlight>
              </a:rPr>
              <a:t>хорошою</a:t>
            </a:r>
            <a:r>
              <a:rPr lang="ru-RU" sz="1800" b="1" dirty="0">
                <a:highlight>
                  <a:srgbClr val="00FF00"/>
                </a:highlight>
              </a:rPr>
              <a:t> </a:t>
            </a:r>
            <a:r>
              <a:rPr lang="ru-RU" sz="1800" b="1" dirty="0" err="1">
                <a:highlight>
                  <a:srgbClr val="00FF00"/>
                </a:highlight>
              </a:rPr>
              <a:t>ідеєю</a:t>
            </a:r>
            <a:r>
              <a:rPr lang="ru-RU" sz="1800" b="1" dirty="0">
                <a:highlight>
                  <a:srgbClr val="00FF00"/>
                </a:highlight>
              </a:rPr>
              <a:t> буде </a:t>
            </a:r>
            <a:r>
              <a:rPr lang="ru-RU" sz="1800" b="1" dirty="0" err="1">
                <a:highlight>
                  <a:srgbClr val="00FF00"/>
                </a:highlight>
              </a:rPr>
              <a:t>зробити</a:t>
            </a:r>
            <a:r>
              <a:rPr lang="ru-RU" sz="1800" b="1" dirty="0">
                <a:highlight>
                  <a:srgbClr val="00FF00"/>
                </a:highlight>
              </a:rPr>
              <a:t> </a:t>
            </a:r>
            <a:r>
              <a:rPr lang="ru-RU" sz="1800" b="1" dirty="0" err="1">
                <a:highlight>
                  <a:srgbClr val="00FF00"/>
                </a:highlight>
              </a:rPr>
              <a:t>оголошений</a:t>
            </a:r>
            <a:r>
              <a:rPr lang="ru-RU" sz="1800" b="1" dirty="0">
                <a:highlight>
                  <a:srgbClr val="00FF00"/>
                </a:highlight>
              </a:rPr>
              <a:t> </a:t>
            </a:r>
            <a:r>
              <a:rPr lang="ru-RU" sz="1800" b="1" dirty="0" err="1">
                <a:highlight>
                  <a:srgbClr val="00FF00"/>
                </a:highlight>
              </a:rPr>
              <a:t>елемент</a:t>
            </a:r>
            <a:r>
              <a:rPr lang="ru-RU" sz="1800" b="1" dirty="0">
                <a:highlight>
                  <a:srgbClr val="00FF00"/>
                </a:highlight>
              </a:rPr>
              <a:t> константою, </a:t>
            </a:r>
            <a:r>
              <a:rPr lang="ru-RU" sz="1800" b="1" dirty="0" err="1">
                <a:highlight>
                  <a:srgbClr val="00FF00"/>
                </a:highlight>
              </a:rPr>
              <a:t>тоді</a:t>
            </a:r>
            <a:r>
              <a:rPr lang="ru-RU" sz="1800" b="1" dirty="0">
                <a:highlight>
                  <a:srgbClr val="00FF00"/>
                </a:highlight>
              </a:rPr>
              <a:t> </a:t>
            </a:r>
            <a:r>
              <a:rPr lang="ru-RU" sz="1800" b="1" dirty="0" err="1">
                <a:highlight>
                  <a:srgbClr val="00FF00"/>
                </a:highlight>
              </a:rPr>
              <a:t>ви</a:t>
            </a:r>
            <a:r>
              <a:rPr lang="ru-RU" sz="1800" b="1" dirty="0">
                <a:highlight>
                  <a:srgbClr val="00FF00"/>
                </a:highlight>
              </a:rPr>
              <a:t> </a:t>
            </a:r>
            <a:r>
              <a:rPr lang="ru-RU" sz="1800" b="1" dirty="0" err="1">
                <a:highlight>
                  <a:srgbClr val="00FF00"/>
                </a:highlight>
              </a:rPr>
              <a:t>зможете</a:t>
            </a:r>
            <a:r>
              <a:rPr lang="ru-RU" sz="1800" b="1" dirty="0">
                <a:highlight>
                  <a:srgbClr val="00FF00"/>
                </a:highlight>
              </a:rPr>
              <a:t> </a:t>
            </a:r>
            <a:r>
              <a:rPr lang="ru-RU" sz="1800" b="1" dirty="0" err="1">
                <a:highlight>
                  <a:srgbClr val="00FF00"/>
                </a:highlight>
              </a:rPr>
              <a:t>його</a:t>
            </a:r>
            <a:r>
              <a:rPr lang="ru-RU" sz="1800" b="1" dirty="0">
                <a:highlight>
                  <a:srgbClr val="00FF00"/>
                </a:highlight>
              </a:rPr>
              <a:t> </a:t>
            </a:r>
            <a:r>
              <a:rPr lang="ru-RU" sz="1800" b="1" dirty="0" err="1">
                <a:highlight>
                  <a:srgbClr val="00FF00"/>
                </a:highlight>
              </a:rPr>
              <a:t>використовувати</a:t>
            </a:r>
            <a:r>
              <a:rPr lang="ru-RU" sz="1800" b="1" dirty="0">
                <a:highlight>
                  <a:srgbClr val="00FF00"/>
                </a:highlight>
              </a:rPr>
              <a:t> в </a:t>
            </a:r>
            <a:r>
              <a:rPr lang="ru-RU" sz="1800" b="1" dirty="0" err="1">
                <a:highlight>
                  <a:srgbClr val="00FF00"/>
                </a:highlight>
              </a:rPr>
              <a:t>режимі</a:t>
            </a:r>
            <a:r>
              <a:rPr lang="ru-RU" sz="1800" b="1" dirty="0">
                <a:highlight>
                  <a:srgbClr val="00FF00"/>
                </a:highlight>
              </a:rPr>
              <a:t> «</a:t>
            </a:r>
            <a:r>
              <a:rPr lang="ru-RU" sz="1800" b="1" dirty="0" err="1">
                <a:highlight>
                  <a:srgbClr val="00FF00"/>
                </a:highlight>
              </a:rPr>
              <a:t>тільки</a:t>
            </a:r>
            <a:r>
              <a:rPr lang="ru-RU" sz="1800" b="1" dirty="0">
                <a:highlight>
                  <a:srgbClr val="00FF00"/>
                </a:highlight>
              </a:rPr>
              <a:t> для </a:t>
            </a:r>
            <a:r>
              <a:rPr lang="ru-RU" sz="1800" b="1" dirty="0" err="1">
                <a:highlight>
                  <a:srgbClr val="00FF00"/>
                </a:highlight>
              </a:rPr>
              <a:t>читання</a:t>
            </a:r>
            <a:r>
              <a:rPr lang="ru-RU" sz="1800" b="1" dirty="0">
                <a:highlight>
                  <a:srgbClr val="00FF00"/>
                </a:highlight>
              </a:rPr>
              <a:t>»</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00FF00"/>
                </a:highlight>
              </a:rPr>
              <a:t>Правило: </a:t>
            </a:r>
            <a:r>
              <a:rPr lang="ru-RU" sz="1800" b="1" dirty="0" err="1">
                <a:highlight>
                  <a:srgbClr val="00FF00"/>
                </a:highlight>
              </a:rPr>
              <a:t>Використовуйте</a:t>
            </a:r>
            <a:r>
              <a:rPr lang="ru-RU" sz="1800" b="1" dirty="0">
                <a:highlight>
                  <a:srgbClr val="00FF00"/>
                </a:highlight>
              </a:rPr>
              <a:t> </a:t>
            </a:r>
            <a:r>
              <a:rPr lang="ru-RU" sz="1800" b="1" dirty="0" err="1">
                <a:highlight>
                  <a:srgbClr val="00FF00"/>
                </a:highlight>
              </a:rPr>
              <a:t>звичайні</a:t>
            </a:r>
            <a:r>
              <a:rPr lang="ru-RU" sz="1800" b="1" dirty="0">
                <a:highlight>
                  <a:srgbClr val="00FF00"/>
                </a:highlight>
              </a:rPr>
              <a:t> </a:t>
            </a:r>
            <a:r>
              <a:rPr lang="ru-RU" sz="1800" b="1" dirty="0" err="1">
                <a:highlight>
                  <a:srgbClr val="00FF00"/>
                </a:highlight>
              </a:rPr>
              <a:t>посилання</a:t>
            </a:r>
            <a:r>
              <a:rPr lang="ru-RU" sz="1800" b="1" dirty="0">
                <a:highlight>
                  <a:srgbClr val="00FF00"/>
                </a:highlight>
              </a:rPr>
              <a:t> </a:t>
            </a:r>
            <a:r>
              <a:rPr lang="ru-RU" sz="1800" b="1" dirty="0" err="1">
                <a:highlight>
                  <a:srgbClr val="00FF00"/>
                </a:highlight>
              </a:rPr>
              <a:t>або</a:t>
            </a:r>
            <a:r>
              <a:rPr lang="ru-RU" sz="1800" b="1" dirty="0">
                <a:highlight>
                  <a:srgbClr val="00FF00"/>
                </a:highlight>
              </a:rPr>
              <a:t> </a:t>
            </a:r>
            <a:r>
              <a:rPr lang="ru-RU" sz="1800" b="1" dirty="0" err="1">
                <a:highlight>
                  <a:srgbClr val="00FF00"/>
                </a:highlight>
              </a:rPr>
              <a:t>константні</a:t>
            </a:r>
            <a:r>
              <a:rPr lang="ru-RU" sz="1800" b="1" dirty="0">
                <a:highlight>
                  <a:srgbClr val="00FF00"/>
                </a:highlight>
              </a:rPr>
              <a:t> </a:t>
            </a:r>
            <a:r>
              <a:rPr lang="ru-RU" sz="1800" b="1" dirty="0" err="1">
                <a:highlight>
                  <a:srgbClr val="00FF00"/>
                </a:highlight>
              </a:rPr>
              <a:t>посилання</a:t>
            </a:r>
            <a:r>
              <a:rPr lang="ru-RU" sz="1800" b="1" dirty="0">
                <a:highlight>
                  <a:srgbClr val="00FF00"/>
                </a:highlight>
              </a:rPr>
              <a:t> в </a:t>
            </a:r>
            <a:r>
              <a:rPr lang="ru-RU" sz="1800" b="1" dirty="0" err="1">
                <a:highlight>
                  <a:srgbClr val="00FF00"/>
                </a:highlight>
              </a:rPr>
              <a:t>якості</a:t>
            </a:r>
            <a:r>
              <a:rPr lang="ru-RU" sz="1800" b="1" dirty="0">
                <a:highlight>
                  <a:srgbClr val="00FF00"/>
                </a:highlight>
              </a:rPr>
              <a:t> </a:t>
            </a:r>
            <a:r>
              <a:rPr lang="ru-RU" sz="1800" b="1" dirty="0" err="1">
                <a:highlight>
                  <a:srgbClr val="00FF00"/>
                </a:highlight>
              </a:rPr>
              <a:t>оголошеного</a:t>
            </a:r>
            <a:r>
              <a:rPr lang="ru-RU" sz="1800" b="1" dirty="0">
                <a:highlight>
                  <a:srgbClr val="00FF00"/>
                </a:highlight>
              </a:rPr>
              <a:t> </a:t>
            </a:r>
            <a:r>
              <a:rPr lang="ru-RU" sz="1800" b="1" dirty="0" err="1">
                <a:highlight>
                  <a:srgbClr val="00FF00"/>
                </a:highlight>
              </a:rPr>
              <a:t>елементу</a:t>
            </a:r>
            <a:r>
              <a:rPr lang="ru-RU" sz="1800" b="1" dirty="0">
                <a:highlight>
                  <a:srgbClr val="00FF00"/>
                </a:highlight>
              </a:rPr>
              <a:t> в </a:t>
            </a:r>
            <a:r>
              <a:rPr lang="ru-RU" sz="1800" b="1" dirty="0" err="1">
                <a:highlight>
                  <a:srgbClr val="00FF00"/>
                </a:highlight>
              </a:rPr>
              <a:t>циклі</a:t>
            </a:r>
            <a:r>
              <a:rPr lang="ru-RU" sz="1800" b="1" dirty="0">
                <a:highlight>
                  <a:srgbClr val="00FF00"/>
                </a:highlight>
              </a:rPr>
              <a:t> </a:t>
            </a:r>
            <a:r>
              <a:rPr lang="ru-RU" sz="1800" b="1" dirty="0" err="1">
                <a:highlight>
                  <a:srgbClr val="00FF00"/>
                </a:highlight>
              </a:rPr>
              <a:t>foreach</a:t>
            </a:r>
            <a:r>
              <a:rPr lang="ru-RU" sz="1800" b="1" dirty="0">
                <a:highlight>
                  <a:srgbClr val="00FF00"/>
                </a:highlight>
              </a:rPr>
              <a:t> (в </a:t>
            </a:r>
            <a:r>
              <a:rPr lang="ru-RU" sz="1800" b="1" dirty="0" err="1">
                <a:highlight>
                  <a:srgbClr val="00FF00"/>
                </a:highlight>
              </a:rPr>
              <a:t>цілях</a:t>
            </a:r>
            <a:r>
              <a:rPr lang="ru-RU" sz="1800" b="1" dirty="0">
                <a:highlight>
                  <a:srgbClr val="00FF00"/>
                </a:highlight>
              </a:rPr>
              <a:t> </a:t>
            </a:r>
            <a:r>
              <a:rPr lang="ru-RU" sz="1800" b="1" dirty="0" err="1">
                <a:highlight>
                  <a:srgbClr val="00FF00"/>
                </a:highlight>
              </a:rPr>
              <a:t>поліпшення</a:t>
            </a:r>
            <a:r>
              <a:rPr lang="ru-RU" sz="1800" b="1" dirty="0">
                <a:highlight>
                  <a:srgbClr val="00FF00"/>
                </a:highlight>
              </a:rPr>
              <a:t> </a:t>
            </a:r>
            <a:r>
              <a:rPr lang="ru-RU" sz="1800" b="1" dirty="0" err="1">
                <a:highlight>
                  <a:srgbClr val="00FF00"/>
                </a:highlight>
              </a:rPr>
              <a:t>продуктивності</a:t>
            </a:r>
            <a:r>
              <a:rPr lang="ru-RU" sz="1800" b="1" dirty="0">
                <a:highlight>
                  <a:srgbClr val="00FF00"/>
                </a:highlight>
              </a:rPr>
              <a:t>).</a:t>
            </a:r>
            <a:endParaRPr lang="uk-UA" sz="1800" b="1" dirty="0">
              <a:highlight>
                <a:srgbClr val="00FF00"/>
              </a:highlight>
            </a:endParaRPr>
          </a:p>
        </p:txBody>
      </p:sp>
      <p:pic>
        <p:nvPicPr>
          <p:cNvPr id="5" name="Рисунок 4">
            <a:extLst>
              <a:ext uri="{FF2B5EF4-FFF2-40B4-BE49-F238E27FC236}">
                <a16:creationId xmlns:a16="http://schemas.microsoft.com/office/drawing/2014/main" id="{725D16D6-8C23-4662-8993-FDCF88F5F75D}"/>
              </a:ext>
            </a:extLst>
          </p:cNvPr>
          <p:cNvPicPr>
            <a:picLocks noChangeAspect="1"/>
          </p:cNvPicPr>
          <p:nvPr/>
        </p:nvPicPr>
        <p:blipFill>
          <a:blip r:embed="rId2"/>
          <a:stretch>
            <a:fillRect/>
          </a:stretch>
        </p:blipFill>
        <p:spPr>
          <a:xfrm>
            <a:off x="0" y="3857845"/>
            <a:ext cx="12192000" cy="1670682"/>
          </a:xfrm>
          <a:prstGeom prst="rect">
            <a:avLst/>
          </a:prstGeom>
        </p:spPr>
      </p:pic>
    </p:spTree>
    <p:extLst>
      <p:ext uri="{BB962C8B-B14F-4D97-AF65-F5344CB8AC3E}">
        <p14:creationId xmlns:p14="http://schemas.microsoft.com/office/powerpoint/2010/main" val="3808759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Ще один приклад</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00FF00"/>
                </a:highlight>
              </a:rPr>
              <a:t>Зверніть</a:t>
            </a:r>
            <a:r>
              <a:rPr lang="ru-RU" sz="1800" b="1" dirty="0">
                <a:highlight>
                  <a:srgbClr val="00FF00"/>
                </a:highlight>
              </a:rPr>
              <a:t> </a:t>
            </a:r>
            <a:r>
              <a:rPr lang="ru-RU" sz="1800" b="1" dirty="0" err="1">
                <a:highlight>
                  <a:srgbClr val="00FF00"/>
                </a:highlight>
              </a:rPr>
              <a:t>увагу</a:t>
            </a:r>
            <a:r>
              <a:rPr lang="ru-RU" sz="1800" b="1" dirty="0">
                <a:highlight>
                  <a:srgbClr val="00FF00"/>
                </a:highlight>
              </a:rPr>
              <a:t>, тут нам </a:t>
            </a:r>
            <a:r>
              <a:rPr lang="ru-RU" sz="1800" b="1" dirty="0" err="1">
                <a:highlight>
                  <a:srgbClr val="00FF00"/>
                </a:highlight>
              </a:rPr>
              <a:t>вже</a:t>
            </a:r>
            <a:r>
              <a:rPr lang="ru-RU" sz="1800" b="1" dirty="0">
                <a:highlight>
                  <a:srgbClr val="00FF00"/>
                </a:highlight>
              </a:rPr>
              <a:t> не </a:t>
            </a:r>
            <a:r>
              <a:rPr lang="ru-RU" sz="1800" b="1" dirty="0" err="1">
                <a:highlight>
                  <a:srgbClr val="00FF00"/>
                </a:highlight>
              </a:rPr>
              <a:t>потрібно</a:t>
            </a:r>
            <a:r>
              <a:rPr lang="ru-RU" sz="1800" b="1" dirty="0">
                <a:highlight>
                  <a:srgbClr val="00FF00"/>
                </a:highlight>
              </a:rPr>
              <a:t> </a:t>
            </a:r>
            <a:r>
              <a:rPr lang="ru-RU" sz="1800" b="1" dirty="0" err="1">
                <a:highlight>
                  <a:srgbClr val="00FF00"/>
                </a:highlight>
              </a:rPr>
              <a:t>вручну</a:t>
            </a:r>
            <a:r>
              <a:rPr lang="ru-RU" sz="1800" b="1" dirty="0">
                <a:highlight>
                  <a:srgbClr val="00FF00"/>
                </a:highlight>
              </a:rPr>
              <a:t> </a:t>
            </a:r>
            <a:r>
              <a:rPr lang="ru-RU" sz="1800" b="1" dirty="0" err="1">
                <a:highlight>
                  <a:srgbClr val="00FF00"/>
                </a:highlight>
              </a:rPr>
              <a:t>прописувати</a:t>
            </a:r>
            <a:r>
              <a:rPr lang="ru-RU" sz="1800" b="1" dirty="0">
                <a:highlight>
                  <a:srgbClr val="00FF00"/>
                </a:highlight>
              </a:rPr>
              <a:t> </a:t>
            </a:r>
            <a:r>
              <a:rPr lang="ru-RU" sz="1800" b="1" dirty="0" err="1">
                <a:highlight>
                  <a:srgbClr val="00FF00"/>
                </a:highlight>
              </a:rPr>
              <a:t>індексацію</a:t>
            </a:r>
            <a:r>
              <a:rPr lang="ru-RU" sz="1800" b="1" dirty="0">
                <a:highlight>
                  <a:srgbClr val="00FF00"/>
                </a:highlight>
              </a:rPr>
              <a:t> </a:t>
            </a:r>
            <a:r>
              <a:rPr lang="ru-RU" sz="1800" b="1" dirty="0" err="1">
                <a:highlight>
                  <a:srgbClr val="00FF00"/>
                </a:highlight>
              </a:rPr>
              <a:t>масиву</a:t>
            </a:r>
            <a:r>
              <a:rPr lang="ru-RU" sz="1800" dirty="0"/>
              <a:t>. Ми </a:t>
            </a:r>
            <a:r>
              <a:rPr lang="ru-RU" sz="1800" dirty="0" err="1"/>
              <a:t>можемо</a:t>
            </a:r>
            <a:r>
              <a:rPr lang="ru-RU" sz="1800" dirty="0"/>
              <a:t> </a:t>
            </a:r>
            <a:r>
              <a:rPr lang="ru-RU" sz="1800" dirty="0" err="1"/>
              <a:t>отримати</a:t>
            </a:r>
            <a:r>
              <a:rPr lang="ru-RU" sz="1800" dirty="0"/>
              <a:t> доступ до кожного </a:t>
            </a:r>
            <a:r>
              <a:rPr lang="ru-RU" sz="1800" dirty="0" err="1"/>
              <a:t>елементу</a:t>
            </a:r>
            <a:r>
              <a:rPr lang="ru-RU" sz="1800" dirty="0"/>
              <a:t> </a:t>
            </a:r>
            <a:r>
              <a:rPr lang="ru-RU" sz="1800" dirty="0" err="1"/>
              <a:t>масиву</a:t>
            </a:r>
            <a:r>
              <a:rPr lang="ru-RU" sz="1800" dirty="0"/>
              <a:t> </a:t>
            </a:r>
            <a:r>
              <a:rPr lang="ru-RU" sz="1800" dirty="0" err="1"/>
              <a:t>безпосередньо</a:t>
            </a:r>
            <a:r>
              <a:rPr lang="ru-RU" sz="1800" dirty="0"/>
              <a:t> через </a:t>
            </a:r>
            <a:r>
              <a:rPr lang="ru-RU" sz="1800" dirty="0" err="1"/>
              <a:t>змінну</a:t>
            </a:r>
            <a:r>
              <a:rPr lang="ru-RU" sz="1800" dirty="0"/>
              <a:t> </a:t>
            </a:r>
            <a:r>
              <a:rPr lang="ru-RU" sz="1800" dirty="0" err="1">
                <a:solidFill>
                  <a:schemeClr val="accent5">
                    <a:lumMod val="75000"/>
                  </a:schemeClr>
                </a:solidFill>
                <a:latin typeface="Consolas" panose="020B0609020204030204" pitchFamily="49" charset="0"/>
              </a:rPr>
              <a:t>score</a:t>
            </a:r>
            <a:r>
              <a:rPr lang="ru-RU" sz="1800" dirty="0"/>
              <a:t>.</a:t>
            </a:r>
            <a:endParaRPr lang="uk-UA" sz="1800" dirty="0"/>
          </a:p>
        </p:txBody>
      </p:sp>
      <p:pic>
        <p:nvPicPr>
          <p:cNvPr id="5" name="Рисунок 4">
            <a:extLst>
              <a:ext uri="{FF2B5EF4-FFF2-40B4-BE49-F238E27FC236}">
                <a16:creationId xmlns:a16="http://schemas.microsoft.com/office/drawing/2014/main" id="{2FA84743-E240-4414-AF45-2DABBF86DD46}"/>
              </a:ext>
            </a:extLst>
          </p:cNvPr>
          <p:cNvPicPr>
            <a:picLocks noChangeAspect="1"/>
          </p:cNvPicPr>
          <p:nvPr/>
        </p:nvPicPr>
        <p:blipFill>
          <a:blip r:embed="rId2"/>
          <a:stretch>
            <a:fillRect/>
          </a:stretch>
        </p:blipFill>
        <p:spPr>
          <a:xfrm>
            <a:off x="-1" y="857691"/>
            <a:ext cx="12192000" cy="4543365"/>
          </a:xfrm>
          <a:prstGeom prst="rect">
            <a:avLst/>
          </a:prstGeom>
        </p:spPr>
      </p:pic>
    </p:spTree>
    <p:extLst>
      <p:ext uri="{BB962C8B-B14F-4D97-AF65-F5344CB8AC3E}">
        <p14:creationId xmlns:p14="http://schemas.microsoft.com/office/powerpoint/2010/main" val="2136938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Введення в </a:t>
            </a:r>
            <a:r>
              <a:rPr lang="en-US" b="1" dirty="0"/>
              <a:t>std::array</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попередніх </a:t>
            </a:r>
            <a:r>
              <a:rPr lang="uk-UA" sz="1800" dirty="0" err="1"/>
              <a:t>уроках</a:t>
            </a:r>
            <a:r>
              <a:rPr lang="uk-UA" sz="1800" dirty="0"/>
              <a:t> ми розглядали </a:t>
            </a:r>
            <a:r>
              <a:rPr lang="uk-UA" sz="1800" b="1" dirty="0">
                <a:highlight>
                  <a:srgbClr val="FFFF00"/>
                </a:highlight>
              </a:rPr>
              <a:t>фіксовані</a:t>
            </a:r>
            <a:r>
              <a:rPr lang="uk-UA" sz="1800" dirty="0"/>
              <a:t> і </a:t>
            </a:r>
            <a:r>
              <a:rPr lang="uk-UA" sz="1800" b="1" dirty="0">
                <a:highlight>
                  <a:srgbClr val="FFFF00"/>
                </a:highlight>
              </a:rPr>
              <a:t>динамічні масиви</a:t>
            </a:r>
            <a:r>
              <a:rPr lang="uk-UA" sz="1800" dirty="0"/>
              <a:t>. Хоча вони дуже корисні і активно використовуються в мові </a:t>
            </a:r>
            <a:r>
              <a:rPr lang="en-US" sz="1800" dirty="0"/>
              <a:t>C++, </a:t>
            </a:r>
            <a:r>
              <a:rPr lang="uk-UA" sz="1800" dirty="0"/>
              <a:t>у них також є свої </a:t>
            </a:r>
            <a:r>
              <a:rPr lang="uk-UA" sz="1800" b="1" dirty="0">
                <a:highlight>
                  <a:srgbClr val="FF0000"/>
                </a:highlight>
              </a:rPr>
              <a:t>недоліки</a:t>
            </a:r>
            <a:r>
              <a:rPr lang="uk-UA" sz="1800" dirty="0"/>
              <a:t>: фіксовані масиви конвертуються у вказівники, втрачаючи інформацію про свою довжину; в динамічних масивах проблеми можуть виникнути зі звільненням пам’яті і зі спробами змінити довжину масивів після виділення.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Тому в Стандартну бібліотеку </a:t>
            </a:r>
            <a:r>
              <a:rPr lang="en-US" sz="1800" dirty="0"/>
              <a:t>C++ </a:t>
            </a:r>
            <a:r>
              <a:rPr lang="uk-UA" sz="1800" dirty="0"/>
              <a:t>додали функціонал, який спрощує процес управління масивами: </a:t>
            </a:r>
            <a:r>
              <a:rPr lang="en-US" sz="1800" dirty="0">
                <a:solidFill>
                  <a:schemeClr val="accent5">
                    <a:lumMod val="75000"/>
                  </a:schemeClr>
                </a:solidFill>
                <a:latin typeface="Consolas" panose="020B0609020204030204" pitchFamily="49" charset="0"/>
              </a:rPr>
              <a:t>std::array</a:t>
            </a:r>
            <a:r>
              <a:rPr lang="en-US" sz="1800" dirty="0"/>
              <a:t> </a:t>
            </a:r>
            <a:r>
              <a:rPr lang="uk-UA" sz="1800" dirty="0"/>
              <a:t>і </a:t>
            </a:r>
            <a:r>
              <a:rPr lang="en-US" sz="1800" dirty="0">
                <a:solidFill>
                  <a:schemeClr val="accent5">
                    <a:lumMod val="75000"/>
                  </a:schemeClr>
                </a:solidFill>
                <a:latin typeface="Consolas" panose="020B0609020204030204" pitchFamily="49" charset="0"/>
              </a:rPr>
              <a:t>std::vector</a:t>
            </a:r>
            <a:r>
              <a:rPr lang="en-US" sz="1800" dirty="0"/>
              <a:t>.</a:t>
            </a:r>
            <a:endParaRPr lang="uk-UA" sz="1800" dirty="0"/>
          </a:p>
        </p:txBody>
      </p:sp>
    </p:spTree>
    <p:extLst>
      <p:ext uri="{BB962C8B-B14F-4D97-AF65-F5344CB8AC3E}">
        <p14:creationId xmlns:p14="http://schemas.microsoft.com/office/powerpoint/2010/main" val="4198984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Цикл </a:t>
            </a:r>
            <a:r>
              <a:rPr lang="ru-RU" b="1" dirty="0" err="1"/>
              <a:t>foreach</a:t>
            </a:r>
            <a:r>
              <a:rPr lang="ru-RU" b="1" dirty="0"/>
              <a:t> і не </a:t>
            </a:r>
            <a:r>
              <a:rPr lang="ru-RU" b="1" dirty="0" err="1"/>
              <a:t>масиви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Цикли </a:t>
            </a:r>
            <a:r>
              <a:rPr lang="en-US" sz="1800" dirty="0"/>
              <a:t>foreach </a:t>
            </a:r>
            <a:r>
              <a:rPr lang="uk-UA" sz="1800" dirty="0"/>
              <a:t>працюють не тільки з фіксованими масивами, але </a:t>
            </a:r>
            <a:r>
              <a:rPr lang="uk-UA" sz="1800" b="1" dirty="0">
                <a:highlight>
                  <a:srgbClr val="00FFFF"/>
                </a:highlight>
              </a:rPr>
              <a:t>також і з багатьма іншими структурами: вектори (наприклад, </a:t>
            </a:r>
            <a:r>
              <a:rPr lang="en-US" sz="1800" b="1" dirty="0">
                <a:highlight>
                  <a:srgbClr val="00FFFF"/>
                </a:highlight>
              </a:rPr>
              <a:t>std::vector), </a:t>
            </a:r>
            <a:r>
              <a:rPr lang="uk-UA" sz="1800" b="1" dirty="0">
                <a:highlight>
                  <a:srgbClr val="00FFFF"/>
                </a:highlight>
              </a:rPr>
              <a:t>зв’язані списки, дерева тощо</a:t>
            </a:r>
            <a:r>
              <a:rPr lang="uk-UA" sz="1800" dirty="0"/>
              <a:t>. Не турбуйтеся, якщо ви не знаєте, що це таке, просто пам’ятайте, що цикли </a:t>
            </a:r>
            <a:r>
              <a:rPr lang="en-US" sz="1800" dirty="0"/>
              <a:t>foreach </a:t>
            </a:r>
            <a:r>
              <a:rPr lang="uk-UA" sz="1800" dirty="0"/>
              <a:t>забезпечують гнучкий і зручний спосіб ітерації не тільки по масивах:</a:t>
            </a:r>
          </a:p>
        </p:txBody>
      </p:sp>
      <p:pic>
        <p:nvPicPr>
          <p:cNvPr id="5" name="Рисунок 4">
            <a:extLst>
              <a:ext uri="{FF2B5EF4-FFF2-40B4-BE49-F238E27FC236}">
                <a16:creationId xmlns:a16="http://schemas.microsoft.com/office/drawing/2014/main" id="{4A6DB9C0-4C94-4F38-AB66-FAA9C3487010}"/>
              </a:ext>
            </a:extLst>
          </p:cNvPr>
          <p:cNvPicPr>
            <a:picLocks noChangeAspect="1"/>
          </p:cNvPicPr>
          <p:nvPr/>
        </p:nvPicPr>
        <p:blipFill>
          <a:blip r:embed="rId2"/>
          <a:stretch>
            <a:fillRect/>
          </a:stretch>
        </p:blipFill>
        <p:spPr>
          <a:xfrm>
            <a:off x="0" y="2561764"/>
            <a:ext cx="12192000" cy="2799341"/>
          </a:xfrm>
          <a:prstGeom prst="rect">
            <a:avLst/>
          </a:prstGeom>
        </p:spPr>
      </p:pic>
    </p:spTree>
    <p:extLst>
      <p:ext uri="{BB962C8B-B14F-4D97-AF65-F5344CB8AC3E}">
        <p14:creationId xmlns:p14="http://schemas.microsoft.com/office/powerpoint/2010/main" val="3712875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Цикл </a:t>
            </a:r>
            <a:r>
              <a:rPr lang="ru-RU" b="1" dirty="0" err="1"/>
              <a:t>foreach</a:t>
            </a:r>
            <a:r>
              <a:rPr lang="ru-RU" b="1" dirty="0"/>
              <a:t> і не </a:t>
            </a:r>
            <a:r>
              <a:rPr lang="ru-RU" b="1" dirty="0" err="1"/>
              <a:t>масиви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Для </a:t>
            </a:r>
            <a:r>
              <a:rPr lang="ru-RU" sz="1800" dirty="0" err="1"/>
              <a:t>ітерації</a:t>
            </a:r>
            <a:r>
              <a:rPr lang="ru-RU" sz="1800" dirty="0"/>
              <a:t> по </a:t>
            </a:r>
            <a:r>
              <a:rPr lang="ru-RU" sz="1800" dirty="0" err="1"/>
              <a:t>масиву</a:t>
            </a:r>
            <a:r>
              <a:rPr lang="ru-RU" sz="1800" dirty="0"/>
              <a:t>, цикл </a:t>
            </a:r>
            <a:r>
              <a:rPr lang="ru-RU" sz="1800" dirty="0" err="1"/>
              <a:t>foreach</a:t>
            </a:r>
            <a:r>
              <a:rPr lang="ru-RU" sz="1800" dirty="0"/>
              <a:t> повинен знати </a:t>
            </a:r>
            <a:r>
              <a:rPr lang="ru-RU" sz="1800" dirty="0" err="1"/>
              <a:t>довжину</a:t>
            </a:r>
            <a:r>
              <a:rPr lang="ru-RU" sz="1800" dirty="0"/>
              <a:t> </a:t>
            </a:r>
            <a:r>
              <a:rPr lang="ru-RU" sz="1800" dirty="0" err="1"/>
              <a:t>масиву</a:t>
            </a:r>
            <a:r>
              <a:rPr lang="ru-RU" sz="1800" dirty="0"/>
              <a:t>. </a:t>
            </a:r>
            <a:r>
              <a:rPr lang="ru-RU" sz="1800" b="1" dirty="0" err="1">
                <a:highlight>
                  <a:srgbClr val="FFFF00"/>
                </a:highlight>
              </a:rPr>
              <a:t>Оскільки</a:t>
            </a:r>
            <a:r>
              <a:rPr lang="ru-RU" sz="1800" b="1" dirty="0">
                <a:highlight>
                  <a:srgbClr val="FFFF00"/>
                </a:highlight>
              </a:rPr>
              <a:t> </a:t>
            </a:r>
            <a:r>
              <a:rPr lang="ru-RU" sz="1800" b="1" dirty="0" err="1">
                <a:highlight>
                  <a:srgbClr val="FFFF00"/>
                </a:highlight>
              </a:rPr>
              <a:t>масиви</a:t>
            </a:r>
            <a:r>
              <a:rPr lang="ru-RU" sz="1800" b="1" dirty="0">
                <a:highlight>
                  <a:srgbClr val="FFFF00"/>
                </a:highlight>
              </a:rPr>
              <a:t>, </a:t>
            </a:r>
            <a:r>
              <a:rPr lang="ru-RU" sz="1800" b="1" dirty="0" err="1">
                <a:highlight>
                  <a:srgbClr val="FFFF00"/>
                </a:highlight>
              </a:rPr>
              <a:t>які</a:t>
            </a:r>
            <a:r>
              <a:rPr lang="ru-RU" sz="1800" b="1" dirty="0">
                <a:highlight>
                  <a:srgbClr val="FFFF00"/>
                </a:highlight>
              </a:rPr>
              <a:t> </a:t>
            </a:r>
            <a:r>
              <a:rPr lang="ru-RU" sz="1800" b="1" dirty="0" err="1">
                <a:highlight>
                  <a:srgbClr val="FFFF00"/>
                </a:highlight>
              </a:rPr>
              <a:t>конвертуються</a:t>
            </a:r>
            <a:r>
              <a:rPr lang="ru-RU" sz="1800" b="1" dirty="0">
                <a:highlight>
                  <a:srgbClr val="FFFF00"/>
                </a:highlight>
              </a:rPr>
              <a:t> у </a:t>
            </a:r>
            <a:r>
              <a:rPr lang="ru-RU" sz="1800" b="1" dirty="0" err="1">
                <a:highlight>
                  <a:srgbClr val="FFFF00"/>
                </a:highlight>
              </a:rPr>
              <a:t>вказівник</a:t>
            </a:r>
            <a:r>
              <a:rPr lang="ru-RU" sz="1800" b="1" dirty="0">
                <a:highlight>
                  <a:srgbClr val="FFFF00"/>
                </a:highlight>
              </a:rPr>
              <a:t>, не </a:t>
            </a:r>
            <a:r>
              <a:rPr lang="ru-RU" sz="1800" b="1" dirty="0" err="1">
                <a:highlight>
                  <a:srgbClr val="FFFF00"/>
                </a:highlight>
              </a:rPr>
              <a:t>знають</a:t>
            </a:r>
            <a:r>
              <a:rPr lang="ru-RU" sz="1800" b="1" dirty="0">
                <a:highlight>
                  <a:srgbClr val="FFFF00"/>
                </a:highlight>
              </a:rPr>
              <a:t> </a:t>
            </a:r>
            <a:r>
              <a:rPr lang="ru-RU" sz="1800" b="1" dirty="0" err="1">
                <a:highlight>
                  <a:srgbClr val="FFFF00"/>
                </a:highlight>
              </a:rPr>
              <a:t>своєї</a:t>
            </a:r>
            <a:r>
              <a:rPr lang="ru-RU" sz="1800" b="1" dirty="0">
                <a:highlight>
                  <a:srgbClr val="FFFF00"/>
                </a:highlight>
              </a:rPr>
              <a:t> </a:t>
            </a:r>
            <a:r>
              <a:rPr lang="ru-RU" sz="1800" b="1" dirty="0" err="1">
                <a:highlight>
                  <a:srgbClr val="FFFF00"/>
                </a:highlight>
              </a:rPr>
              <a:t>довжини</a:t>
            </a:r>
            <a:r>
              <a:rPr lang="ru-RU" sz="1800" b="1" dirty="0">
                <a:highlight>
                  <a:srgbClr val="FFFF00"/>
                </a:highlight>
              </a:rPr>
              <a:t>, то цикли </a:t>
            </a:r>
            <a:r>
              <a:rPr lang="ru-RU" sz="1800" b="1" dirty="0" err="1">
                <a:highlight>
                  <a:srgbClr val="FFFF00"/>
                </a:highlight>
              </a:rPr>
              <a:t>foreach</a:t>
            </a:r>
            <a:r>
              <a:rPr lang="ru-RU" sz="1800" b="1" dirty="0">
                <a:highlight>
                  <a:srgbClr val="FFFF00"/>
                </a:highlight>
              </a:rPr>
              <a:t> з ними </a:t>
            </a:r>
            <a:r>
              <a:rPr lang="ru-RU" sz="1800" b="1" dirty="0" err="1">
                <a:highlight>
                  <a:srgbClr val="FFFF00"/>
                </a:highlight>
              </a:rPr>
              <a:t>працювати</a:t>
            </a:r>
            <a:r>
              <a:rPr lang="ru-RU" sz="1800" b="1" dirty="0">
                <a:highlight>
                  <a:srgbClr val="FFFF00"/>
                </a:highlight>
              </a:rPr>
              <a:t> не </a:t>
            </a:r>
            <a:r>
              <a:rPr lang="ru-RU" sz="1800" b="1" dirty="0" err="1">
                <a:highlight>
                  <a:srgbClr val="FFFF00"/>
                </a:highlight>
              </a:rPr>
              <a:t>можуть</a:t>
            </a:r>
            <a:r>
              <a:rPr lang="ru-RU" sz="1800" dirty="0"/>
              <a:t>!</a:t>
            </a:r>
            <a:endParaRPr lang="uk-UA" sz="1800" dirty="0"/>
          </a:p>
        </p:txBody>
      </p:sp>
      <p:pic>
        <p:nvPicPr>
          <p:cNvPr id="5" name="Рисунок 4">
            <a:extLst>
              <a:ext uri="{FF2B5EF4-FFF2-40B4-BE49-F238E27FC236}">
                <a16:creationId xmlns:a16="http://schemas.microsoft.com/office/drawing/2014/main" id="{484492D6-4E32-4BA1-8352-E389AACCDB6C}"/>
              </a:ext>
            </a:extLst>
          </p:cNvPr>
          <p:cNvPicPr>
            <a:picLocks noChangeAspect="1"/>
          </p:cNvPicPr>
          <p:nvPr/>
        </p:nvPicPr>
        <p:blipFill>
          <a:blip r:embed="rId2"/>
          <a:stretch>
            <a:fillRect/>
          </a:stretch>
        </p:blipFill>
        <p:spPr>
          <a:xfrm>
            <a:off x="1714981" y="1830275"/>
            <a:ext cx="8762035" cy="4911910"/>
          </a:xfrm>
          <a:prstGeom prst="rect">
            <a:avLst/>
          </a:prstGeom>
        </p:spPr>
      </p:pic>
    </p:spTree>
    <p:extLst>
      <p:ext uri="{BB962C8B-B14F-4D97-AF65-F5344CB8AC3E}">
        <p14:creationId xmlns:p14="http://schemas.microsoft.com/office/powerpoint/2010/main" val="1198540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Цикл </a:t>
            </a:r>
            <a:r>
              <a:rPr lang="ru-RU" b="1" dirty="0" err="1"/>
              <a:t>foreach</a:t>
            </a:r>
            <a:r>
              <a:rPr lang="ru-RU" b="1" dirty="0"/>
              <a:t> і не </a:t>
            </a:r>
            <a:r>
              <a:rPr lang="ru-RU" b="1" dirty="0" err="1"/>
              <a:t>масиви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З </a:t>
            </a:r>
            <a:r>
              <a:rPr lang="ru-RU" sz="1800" b="1" dirty="0" err="1">
                <a:highlight>
                  <a:srgbClr val="00FF00"/>
                </a:highlight>
              </a:rPr>
              <a:t>цієї</a:t>
            </a:r>
            <a:r>
              <a:rPr lang="ru-RU" sz="1800" b="1" dirty="0">
                <a:highlight>
                  <a:srgbClr val="00FF00"/>
                </a:highlight>
              </a:rPr>
              <a:t> ж причини цикли </a:t>
            </a:r>
            <a:r>
              <a:rPr lang="ru-RU" sz="1800" b="1" dirty="0" err="1">
                <a:highlight>
                  <a:srgbClr val="00FF00"/>
                </a:highlight>
              </a:rPr>
              <a:t>foreach</a:t>
            </a:r>
            <a:r>
              <a:rPr lang="ru-RU" sz="1800" b="1" dirty="0">
                <a:highlight>
                  <a:srgbClr val="00FF00"/>
                </a:highlight>
              </a:rPr>
              <a:t> не </a:t>
            </a:r>
            <a:r>
              <a:rPr lang="ru-RU" sz="1800" b="1" dirty="0" err="1">
                <a:highlight>
                  <a:srgbClr val="00FF00"/>
                </a:highlight>
              </a:rPr>
              <a:t>працюють</a:t>
            </a:r>
            <a:r>
              <a:rPr lang="ru-RU" sz="1800" b="1" dirty="0">
                <a:highlight>
                  <a:srgbClr val="00FF00"/>
                </a:highlight>
              </a:rPr>
              <a:t> з </a:t>
            </a:r>
            <a:r>
              <a:rPr lang="ru-RU" sz="1800" b="1" dirty="0" err="1">
                <a:highlight>
                  <a:srgbClr val="00FF00"/>
                </a:highlight>
              </a:rPr>
              <a:t>динамічними</a:t>
            </a:r>
            <a:r>
              <a:rPr lang="ru-RU" sz="1800" b="1" dirty="0">
                <a:highlight>
                  <a:srgbClr val="00FF00"/>
                </a:highlight>
              </a:rPr>
              <a:t> </a:t>
            </a:r>
            <a:r>
              <a:rPr lang="ru-RU" sz="1800" b="1" dirty="0" err="1">
                <a:highlight>
                  <a:srgbClr val="00FF00"/>
                </a:highlight>
              </a:rPr>
              <a:t>масивами</a:t>
            </a:r>
            <a:r>
              <a:rPr lang="ru-RU" sz="1800" b="1" dirty="0">
                <a:highlight>
                  <a:srgbClr val="00FF00"/>
                </a:highlight>
              </a:rPr>
              <a:t>.</a:t>
            </a:r>
            <a:endParaRPr lang="en-US" sz="1800" b="1" dirty="0">
              <a:highlight>
                <a:srgbClr val="00FF00"/>
              </a:highlight>
            </a:endParaRPr>
          </a:p>
          <a:p>
            <a:pPr marL="540000" indent="360000">
              <a:lnSpc>
                <a:spcPct val="150000"/>
              </a:lnSpc>
              <a:spcBef>
                <a:spcPts val="0"/>
              </a:spcBef>
              <a:buNone/>
            </a:pPr>
            <a:endParaRPr lang="en-US" sz="1800" b="1" dirty="0">
              <a:highlight>
                <a:srgbClr val="00FF00"/>
              </a:highlight>
            </a:endParaRPr>
          </a:p>
          <a:p>
            <a:pPr marL="540000" indent="360000">
              <a:lnSpc>
                <a:spcPct val="150000"/>
              </a:lnSpc>
              <a:spcBef>
                <a:spcPts val="0"/>
              </a:spcBef>
              <a:buNone/>
            </a:pPr>
            <a:r>
              <a:rPr lang="uk-UA" sz="1800" b="1" dirty="0">
                <a:highlight>
                  <a:srgbClr val="FFFF00"/>
                </a:highlight>
              </a:rPr>
              <a:t>Чи можна отримати індекс поточного елементу?</a:t>
            </a:r>
          </a:p>
          <a:p>
            <a:pPr marL="540000" indent="360000">
              <a:lnSpc>
                <a:spcPct val="150000"/>
              </a:lnSpc>
              <a:spcBef>
                <a:spcPts val="0"/>
              </a:spcBef>
              <a:buNone/>
            </a:pPr>
            <a:r>
              <a:rPr lang="uk-UA" sz="1800" dirty="0"/>
              <a:t>Цикли </a:t>
            </a:r>
            <a:r>
              <a:rPr lang="en-US" sz="1800" dirty="0"/>
              <a:t>foreach </a:t>
            </a:r>
            <a:r>
              <a:rPr lang="uk-UA" sz="1800" dirty="0"/>
              <a:t>не пропонують прямий спосіб отримання індексу поточного елементу масиву. Це пов’язано з тим, що більшість структур, з якими можуть використовуватися цикли </a:t>
            </a:r>
            <a:r>
              <a:rPr lang="en-US" sz="1800" dirty="0"/>
              <a:t>foreach (</a:t>
            </a:r>
            <a:r>
              <a:rPr lang="uk-UA" sz="1800" dirty="0"/>
              <a:t>наприклад, зв’язані списки), напряму не індексуються!</a:t>
            </a:r>
          </a:p>
        </p:txBody>
      </p:sp>
    </p:spTree>
    <p:extLst>
      <p:ext uri="{BB962C8B-B14F-4D97-AF65-F5344CB8AC3E}">
        <p14:creationId xmlns:p14="http://schemas.microsoft.com/office/powerpoint/2010/main" val="36497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Цикли </a:t>
            </a:r>
            <a:r>
              <a:rPr lang="ru-RU" sz="1800" dirty="0" err="1"/>
              <a:t>foreach</a:t>
            </a:r>
            <a:r>
              <a:rPr lang="ru-RU" sz="1800" dirty="0"/>
              <a:t> </a:t>
            </a:r>
            <a:r>
              <a:rPr lang="ru-RU" sz="1800" dirty="0" err="1"/>
              <a:t>забезпечують</a:t>
            </a:r>
            <a:r>
              <a:rPr lang="ru-RU" sz="1800" dirty="0"/>
              <a:t> </a:t>
            </a:r>
            <a:r>
              <a:rPr lang="ru-RU" sz="1800" dirty="0" err="1"/>
              <a:t>кращий</a:t>
            </a:r>
            <a:r>
              <a:rPr lang="ru-RU" sz="1800" dirty="0"/>
              <a:t> синтаксис для </a:t>
            </a:r>
            <a:r>
              <a:rPr lang="ru-RU" sz="1800" dirty="0" err="1"/>
              <a:t>ітерації</a:t>
            </a:r>
            <a:r>
              <a:rPr lang="ru-RU" sz="1800" dirty="0"/>
              <a:t> по </a:t>
            </a:r>
            <a:r>
              <a:rPr lang="ru-RU" sz="1800" dirty="0" err="1"/>
              <a:t>масиву</a:t>
            </a:r>
            <a:r>
              <a:rPr lang="ru-RU" sz="1800" dirty="0"/>
              <a:t>, коли нам </a:t>
            </a:r>
            <a:r>
              <a:rPr lang="ru-RU" sz="1800" dirty="0" err="1"/>
              <a:t>потрібно</a:t>
            </a:r>
            <a:r>
              <a:rPr lang="ru-RU" sz="1800" dirty="0"/>
              <a:t> </a:t>
            </a:r>
            <a:r>
              <a:rPr lang="ru-RU" sz="1800" dirty="0" err="1"/>
              <a:t>отримати</a:t>
            </a:r>
            <a:r>
              <a:rPr lang="ru-RU" sz="1800" dirty="0"/>
              <a:t> доступ до </a:t>
            </a:r>
            <a:r>
              <a:rPr lang="ru-RU" sz="1800" dirty="0" err="1"/>
              <a:t>всіх</a:t>
            </a:r>
            <a:r>
              <a:rPr lang="ru-RU" sz="1800" dirty="0"/>
              <a:t> </a:t>
            </a:r>
            <a:r>
              <a:rPr lang="ru-RU" sz="1800" dirty="0" err="1"/>
              <a:t>елементів</a:t>
            </a:r>
            <a:r>
              <a:rPr lang="ru-RU" sz="1800" dirty="0"/>
              <a:t> </a:t>
            </a:r>
            <a:r>
              <a:rPr lang="ru-RU" sz="1800" dirty="0" err="1"/>
              <a:t>масиву</a:t>
            </a:r>
            <a:r>
              <a:rPr lang="ru-RU" sz="1800" dirty="0"/>
              <a:t> в </a:t>
            </a:r>
            <a:r>
              <a:rPr lang="ru-RU" sz="1800" dirty="0" err="1"/>
              <a:t>послідовному</a:t>
            </a:r>
            <a:r>
              <a:rPr lang="ru-RU" sz="1800" dirty="0"/>
              <a:t> порядку. </a:t>
            </a:r>
            <a:r>
              <a:rPr lang="ru-RU" sz="1800" dirty="0" err="1"/>
              <a:t>Ці</a:t>
            </a:r>
            <a:r>
              <a:rPr lang="ru-RU" sz="1800" dirty="0"/>
              <a:t> цикли </a:t>
            </a:r>
            <a:r>
              <a:rPr lang="ru-RU" sz="1800" dirty="0" err="1"/>
              <a:t>краще</a:t>
            </a:r>
            <a:r>
              <a:rPr lang="ru-RU" sz="1800" dirty="0"/>
              <a:t> </a:t>
            </a:r>
            <a:r>
              <a:rPr lang="ru-RU" sz="1800" dirty="0" err="1"/>
              <a:t>використовувати</a:t>
            </a:r>
            <a:r>
              <a:rPr lang="ru-RU" sz="1800" dirty="0"/>
              <a:t> </a:t>
            </a:r>
            <a:r>
              <a:rPr lang="ru-RU" sz="1800" dirty="0" err="1"/>
              <a:t>замість</a:t>
            </a:r>
            <a:r>
              <a:rPr lang="ru-RU" sz="1800" dirty="0"/>
              <a:t> </a:t>
            </a:r>
            <a:r>
              <a:rPr lang="ru-RU" sz="1800" dirty="0" err="1"/>
              <a:t>стандартних</a:t>
            </a:r>
            <a:r>
              <a:rPr lang="ru-RU" sz="1800" dirty="0"/>
              <a:t> </a:t>
            </a:r>
            <a:r>
              <a:rPr lang="ru-RU" sz="1800" dirty="0" err="1"/>
              <a:t>циклів</a:t>
            </a:r>
            <a:r>
              <a:rPr lang="ru-RU" sz="1800" dirty="0"/>
              <a:t> </a:t>
            </a:r>
            <a:r>
              <a:rPr lang="ru-RU" sz="1800" dirty="0" err="1"/>
              <a:t>for</a:t>
            </a:r>
            <a:r>
              <a:rPr lang="ru-RU" sz="1800" dirty="0"/>
              <a:t> в тих </a:t>
            </a:r>
            <a:r>
              <a:rPr lang="ru-RU" sz="1800" dirty="0" err="1"/>
              <a:t>випадках</a:t>
            </a:r>
            <a:r>
              <a:rPr lang="ru-RU" sz="1800" dirty="0"/>
              <a:t>, коли вони (цикли </a:t>
            </a:r>
            <a:r>
              <a:rPr lang="ru-RU" sz="1800" dirty="0" err="1"/>
              <a:t>foreach</a:t>
            </a:r>
            <a:r>
              <a:rPr lang="ru-RU" sz="1800" dirty="0"/>
              <a:t>) </a:t>
            </a:r>
            <a:r>
              <a:rPr lang="ru-RU" sz="1800" dirty="0" err="1"/>
              <a:t>можуть</a:t>
            </a:r>
            <a:r>
              <a:rPr lang="ru-RU" sz="1800" dirty="0"/>
              <a:t> </a:t>
            </a:r>
            <a:r>
              <a:rPr lang="ru-RU" sz="1800" dirty="0" err="1"/>
              <a:t>використовуватися</a:t>
            </a:r>
            <a:r>
              <a:rPr lang="ru-RU" sz="1800" dirty="0"/>
              <a:t>. Для </a:t>
            </a:r>
            <a:r>
              <a:rPr lang="ru-RU" sz="1800" dirty="0" err="1"/>
              <a:t>запобігання</a:t>
            </a:r>
            <a:r>
              <a:rPr lang="ru-RU" sz="1800" dirty="0"/>
              <a:t> </a:t>
            </a:r>
            <a:r>
              <a:rPr lang="ru-RU" sz="1800" dirty="0" err="1"/>
              <a:t>створенню</a:t>
            </a:r>
            <a:r>
              <a:rPr lang="ru-RU" sz="1800" dirty="0"/>
              <a:t> </a:t>
            </a:r>
            <a:r>
              <a:rPr lang="ru-RU" sz="1800" dirty="0" err="1"/>
              <a:t>копій</a:t>
            </a:r>
            <a:r>
              <a:rPr lang="ru-RU" sz="1800" dirty="0"/>
              <a:t> кожного </a:t>
            </a:r>
            <a:r>
              <a:rPr lang="ru-RU" sz="1800" dirty="0" err="1"/>
              <a:t>елементу</a:t>
            </a:r>
            <a:r>
              <a:rPr lang="ru-RU" sz="1800" dirty="0"/>
              <a:t>, в </a:t>
            </a:r>
            <a:r>
              <a:rPr lang="ru-RU" sz="1800" dirty="0" err="1"/>
              <a:t>якості</a:t>
            </a:r>
            <a:r>
              <a:rPr lang="ru-RU" sz="1800" dirty="0"/>
              <a:t> </a:t>
            </a:r>
            <a:r>
              <a:rPr lang="ru-RU" sz="1800" dirty="0" err="1"/>
              <a:t>оголошеного</a:t>
            </a:r>
            <a:r>
              <a:rPr lang="ru-RU" sz="1800" dirty="0"/>
              <a:t> </a:t>
            </a:r>
            <a:r>
              <a:rPr lang="ru-RU" sz="1800" dirty="0" err="1"/>
              <a:t>елемента</a:t>
            </a:r>
            <a:r>
              <a:rPr lang="ru-RU" sz="1800" dirty="0"/>
              <a:t> </a:t>
            </a:r>
            <a:r>
              <a:rPr lang="ru-RU" sz="1800" dirty="0" err="1"/>
              <a:t>слід</a:t>
            </a:r>
            <a:r>
              <a:rPr lang="ru-RU" sz="1800" dirty="0"/>
              <a:t> </a:t>
            </a:r>
            <a:r>
              <a:rPr lang="ru-RU" sz="1800" dirty="0" err="1"/>
              <a:t>використовувати</a:t>
            </a:r>
            <a:r>
              <a:rPr lang="ru-RU" sz="1800" dirty="0"/>
              <a:t> </a:t>
            </a:r>
            <a:r>
              <a:rPr lang="ru-RU" sz="1800" dirty="0" err="1"/>
              <a:t>посилання</a:t>
            </a:r>
            <a:r>
              <a:rPr lang="ru-RU" sz="1800" dirty="0"/>
              <a:t>.</a:t>
            </a:r>
            <a:endParaRPr lang="uk-UA" sz="1800" dirty="0"/>
          </a:p>
        </p:txBody>
      </p:sp>
    </p:spTree>
    <p:extLst>
      <p:ext uri="{BB962C8B-B14F-4D97-AF65-F5344CB8AC3E}">
        <p14:creationId xmlns:p14="http://schemas.microsoft.com/office/powerpoint/2010/main" val="788984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Завдання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Оголосіть фіксований масив з наступними іменами: </a:t>
            </a:r>
            <a:r>
              <a:rPr lang="en-US" sz="1800" dirty="0">
                <a:solidFill>
                  <a:schemeClr val="accent5">
                    <a:lumMod val="75000"/>
                  </a:schemeClr>
                </a:solidFill>
                <a:latin typeface="Consolas" panose="020B0609020204030204" pitchFamily="49" charset="0"/>
              </a:rPr>
              <a:t>Sasha</a:t>
            </a:r>
            <a:r>
              <a:rPr lang="en-US" sz="1800" dirty="0"/>
              <a:t>, </a:t>
            </a:r>
            <a:r>
              <a:rPr lang="en-US" sz="1800" dirty="0">
                <a:solidFill>
                  <a:schemeClr val="accent5">
                    <a:lumMod val="75000"/>
                  </a:schemeClr>
                </a:solidFill>
                <a:latin typeface="Consolas" panose="020B0609020204030204" pitchFamily="49" charset="0"/>
              </a:rPr>
              <a:t>Ivan</a:t>
            </a:r>
            <a:r>
              <a:rPr lang="en-US" sz="1800" dirty="0"/>
              <a:t>, </a:t>
            </a:r>
            <a:r>
              <a:rPr lang="en-US" sz="1800" dirty="0">
                <a:solidFill>
                  <a:schemeClr val="accent5">
                    <a:lumMod val="75000"/>
                  </a:schemeClr>
                </a:solidFill>
                <a:latin typeface="Consolas" panose="020B0609020204030204" pitchFamily="49" charset="0"/>
              </a:rPr>
              <a:t>John</a:t>
            </a:r>
            <a:r>
              <a:rPr lang="en-US" sz="1800" dirty="0"/>
              <a:t>, </a:t>
            </a:r>
            <a:r>
              <a:rPr lang="en-US" sz="1800" dirty="0">
                <a:solidFill>
                  <a:schemeClr val="accent5">
                    <a:lumMod val="75000"/>
                  </a:schemeClr>
                </a:solidFill>
                <a:latin typeface="Consolas" panose="020B0609020204030204" pitchFamily="49" charset="0"/>
              </a:rPr>
              <a:t>Orlando</a:t>
            </a:r>
            <a:r>
              <a:rPr lang="en-US" sz="1800" dirty="0"/>
              <a:t>, </a:t>
            </a:r>
            <a:r>
              <a:rPr lang="en-US" sz="1800" dirty="0">
                <a:solidFill>
                  <a:schemeClr val="accent5">
                    <a:lumMod val="75000"/>
                  </a:schemeClr>
                </a:solidFill>
                <a:latin typeface="Consolas" panose="020B0609020204030204" pitchFamily="49" charset="0"/>
              </a:rPr>
              <a:t>Leonardo</a:t>
            </a:r>
            <a:r>
              <a:rPr lang="en-US" sz="1800" dirty="0"/>
              <a:t>, </a:t>
            </a:r>
            <a:r>
              <a:rPr lang="en-US" sz="1800" dirty="0">
                <a:solidFill>
                  <a:schemeClr val="accent5">
                    <a:lumMod val="75000"/>
                  </a:schemeClr>
                </a:solidFill>
                <a:latin typeface="Consolas" panose="020B0609020204030204" pitchFamily="49" charset="0"/>
              </a:rPr>
              <a:t>Nina</a:t>
            </a:r>
            <a:r>
              <a:rPr lang="en-US" sz="1800" dirty="0"/>
              <a:t>, </a:t>
            </a:r>
            <a:r>
              <a:rPr lang="en-US" sz="1800" dirty="0">
                <a:solidFill>
                  <a:schemeClr val="accent5">
                    <a:lumMod val="75000"/>
                  </a:schemeClr>
                </a:solidFill>
                <a:latin typeface="Consolas" panose="020B0609020204030204" pitchFamily="49" charset="0"/>
              </a:rPr>
              <a:t>Anton</a:t>
            </a:r>
            <a:r>
              <a:rPr lang="en-US" sz="1800" dirty="0"/>
              <a:t> </a:t>
            </a:r>
            <a:r>
              <a:rPr lang="uk-UA" sz="1800" dirty="0"/>
              <a:t>і </a:t>
            </a:r>
            <a:r>
              <a:rPr lang="en-US" sz="1800" dirty="0">
                <a:solidFill>
                  <a:schemeClr val="accent5">
                    <a:lumMod val="75000"/>
                  </a:schemeClr>
                </a:solidFill>
                <a:latin typeface="Consolas" panose="020B0609020204030204" pitchFamily="49" charset="0"/>
              </a:rPr>
              <a:t>Molly</a:t>
            </a:r>
            <a:r>
              <a:rPr lang="en-US" sz="1800" dirty="0"/>
              <a:t>. </a:t>
            </a:r>
            <a:r>
              <a:rPr lang="uk-UA" sz="1800" dirty="0"/>
              <a:t>Попросіть користувача ввести ім’я. Використовуйте цикл </a:t>
            </a:r>
            <a:r>
              <a:rPr lang="en-US" sz="1800" dirty="0">
                <a:solidFill>
                  <a:schemeClr val="accent5">
                    <a:lumMod val="75000"/>
                  </a:schemeClr>
                </a:solidFill>
                <a:latin typeface="Consolas" panose="020B0609020204030204" pitchFamily="49" charset="0"/>
              </a:rPr>
              <a:t>foreach</a:t>
            </a:r>
            <a:r>
              <a:rPr lang="en-US" sz="1800" dirty="0"/>
              <a:t> </a:t>
            </a:r>
            <a:r>
              <a:rPr lang="uk-UA" sz="1800" dirty="0"/>
              <a:t>для перевірки того, чи не знаходиться ім’я, введене користувачем, вже в масиві.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Приклад результату виконання програми:</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Enter a name: Sasha</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Sasha was found.</a:t>
            </a:r>
          </a:p>
          <a:p>
            <a:pPr marL="540000" indent="360000">
              <a:lnSpc>
                <a:spcPct val="150000"/>
              </a:lnSpc>
              <a:spcBef>
                <a:spcPts val="0"/>
              </a:spcBef>
              <a:buNone/>
            </a:pP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Enter a name: Masha</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Masha was not found.</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698130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04DF0F3-0D79-4A7A-8FEC-7630537CC2A4}"/>
              </a:ext>
            </a:extLst>
          </p:cNvPr>
          <p:cNvPicPr>
            <a:picLocks noChangeAspect="1"/>
          </p:cNvPicPr>
          <p:nvPr/>
        </p:nvPicPr>
        <p:blipFill>
          <a:blip r:embed="rId2"/>
          <a:stretch>
            <a:fillRect/>
          </a:stretch>
        </p:blipFill>
        <p:spPr>
          <a:xfrm>
            <a:off x="962353" y="0"/>
            <a:ext cx="10267293" cy="6858000"/>
          </a:xfrm>
          <a:prstGeom prst="rect">
            <a:avLst/>
          </a:prstGeom>
        </p:spPr>
      </p:pic>
    </p:spTree>
    <p:extLst>
      <p:ext uri="{BB962C8B-B14F-4D97-AF65-F5344CB8AC3E}">
        <p14:creationId xmlns:p14="http://schemas.microsoft.com/office/powerpoint/2010/main" val="206306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Введення в </a:t>
            </a:r>
            <a:r>
              <a:rPr lang="uk-UA" b="1" dirty="0" err="1"/>
              <a:t>ітератори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Ітерація по елементам структур даних</a:t>
            </a:r>
          </a:p>
          <a:p>
            <a:pPr marL="540000" indent="360000">
              <a:lnSpc>
                <a:spcPct val="150000"/>
              </a:lnSpc>
              <a:spcBef>
                <a:spcPts val="0"/>
              </a:spcBef>
              <a:buNone/>
            </a:pPr>
            <a:r>
              <a:rPr lang="uk-UA" sz="1800" dirty="0"/>
              <a:t>Ітерація/переміщення по елементах масиву (або будь-якої іншої структури) є досить поширеною дією в програмуванні. Ми вже розглядали безліч різних способів виконання даного завдання, а саме: з </a:t>
            </a:r>
            <a:r>
              <a:rPr lang="uk-UA" sz="1800" b="1" dirty="0">
                <a:highlight>
                  <a:srgbClr val="00FFFF"/>
                </a:highlight>
              </a:rPr>
              <a:t>використанням циклів </a:t>
            </a:r>
            <a:r>
              <a:rPr lang="uk-UA" sz="1800" dirty="0"/>
              <a:t>і </a:t>
            </a:r>
            <a:r>
              <a:rPr lang="uk-UA" sz="1800" b="1" dirty="0">
                <a:highlight>
                  <a:srgbClr val="00FFFF"/>
                </a:highlight>
              </a:rPr>
              <a:t>індексів</a:t>
            </a:r>
            <a:r>
              <a:rPr lang="uk-UA" sz="1800" dirty="0"/>
              <a:t> (цикли </a:t>
            </a:r>
            <a:r>
              <a:rPr lang="en-US" sz="1800" b="1" dirty="0">
                <a:highlight>
                  <a:srgbClr val="00FFFF"/>
                </a:highlight>
              </a:rPr>
              <a:t>for</a:t>
            </a:r>
            <a:r>
              <a:rPr lang="en-US" sz="1800" dirty="0"/>
              <a:t> </a:t>
            </a:r>
            <a:r>
              <a:rPr lang="uk-UA" sz="1800" dirty="0"/>
              <a:t>і </a:t>
            </a:r>
            <a:r>
              <a:rPr lang="en-US" sz="1800" b="1" dirty="0">
                <a:highlight>
                  <a:srgbClr val="00FFFF"/>
                </a:highlight>
              </a:rPr>
              <a:t>while</a:t>
            </a:r>
            <a:r>
              <a:rPr lang="en-US" sz="1800" dirty="0"/>
              <a:t>), </a:t>
            </a:r>
            <a:r>
              <a:rPr lang="uk-UA" sz="1800" b="1" dirty="0">
                <a:highlight>
                  <a:srgbClr val="00FFFF"/>
                </a:highlight>
              </a:rPr>
              <a:t>за допомогою вказівників і адресної арифметики</a:t>
            </a:r>
            <a:r>
              <a:rPr lang="uk-UA" sz="1800" dirty="0"/>
              <a:t>, а </a:t>
            </a:r>
            <a:r>
              <a:rPr lang="uk-UA" sz="1800" b="1" dirty="0">
                <a:highlight>
                  <a:srgbClr val="00FFFF"/>
                </a:highlight>
              </a:rPr>
              <a:t>також за допомогою циклів </a:t>
            </a:r>
            <a:r>
              <a:rPr lang="en-US" sz="1800" b="1" dirty="0">
                <a:highlight>
                  <a:srgbClr val="00FFFF"/>
                </a:highlight>
              </a:rPr>
              <a:t>for </a:t>
            </a:r>
            <a:r>
              <a:rPr lang="uk-UA" sz="1800" b="1" dirty="0">
                <a:highlight>
                  <a:srgbClr val="00FFFF"/>
                </a:highlight>
              </a:rPr>
              <a:t>з явним вказуванням діапазону</a:t>
            </a:r>
            <a:r>
              <a:rPr lang="uk-UA" sz="1800" dirty="0"/>
              <a:t>:</a:t>
            </a:r>
          </a:p>
        </p:txBody>
      </p:sp>
    </p:spTree>
    <p:extLst>
      <p:ext uri="{BB962C8B-B14F-4D97-AF65-F5344CB8AC3E}">
        <p14:creationId xmlns:p14="http://schemas.microsoft.com/office/powerpoint/2010/main" val="2261820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51C2A98-017C-41B4-BE87-8DB8483B2527}"/>
              </a:ext>
            </a:extLst>
          </p:cNvPr>
          <p:cNvPicPr>
            <a:picLocks noChangeAspect="1"/>
          </p:cNvPicPr>
          <p:nvPr/>
        </p:nvPicPr>
        <p:blipFill>
          <a:blip r:embed="rId2"/>
          <a:stretch>
            <a:fillRect/>
          </a:stretch>
        </p:blipFill>
        <p:spPr>
          <a:xfrm>
            <a:off x="1728106" y="-1"/>
            <a:ext cx="8735786" cy="6858000"/>
          </a:xfrm>
          <a:prstGeom prst="rect">
            <a:avLst/>
          </a:prstGeom>
        </p:spPr>
      </p:pic>
    </p:spTree>
    <p:extLst>
      <p:ext uri="{BB962C8B-B14F-4D97-AF65-F5344CB8AC3E}">
        <p14:creationId xmlns:p14="http://schemas.microsoft.com/office/powerpoint/2010/main" val="246954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Введення в </a:t>
            </a:r>
            <a:r>
              <a:rPr lang="uk-UA" b="1" dirty="0" err="1"/>
              <a:t>ітератори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Використання</a:t>
            </a:r>
            <a:r>
              <a:rPr lang="ru-RU" sz="1800" dirty="0"/>
              <a:t> </a:t>
            </a:r>
            <a:r>
              <a:rPr lang="ru-RU" sz="1800" dirty="0" err="1"/>
              <a:t>циклів</a:t>
            </a:r>
            <a:r>
              <a:rPr lang="ru-RU" sz="1800" dirty="0"/>
              <a:t> з </a:t>
            </a:r>
            <a:r>
              <a:rPr lang="ru-RU" sz="1800" dirty="0" err="1"/>
              <a:t>індексами</a:t>
            </a:r>
            <a:r>
              <a:rPr lang="ru-RU" sz="1800" dirty="0"/>
              <a:t> в </a:t>
            </a:r>
            <a:r>
              <a:rPr lang="ru-RU" sz="1800" dirty="0" err="1"/>
              <a:t>ситуаціях</a:t>
            </a:r>
            <a:r>
              <a:rPr lang="ru-RU" sz="1800" dirty="0"/>
              <a:t>, коли ми </a:t>
            </a:r>
            <a:r>
              <a:rPr lang="ru-RU" sz="1800" dirty="0" err="1"/>
              <a:t>використовуємо</a:t>
            </a:r>
            <a:r>
              <a:rPr lang="ru-RU" sz="1800" dirty="0"/>
              <a:t> </a:t>
            </a:r>
            <a:r>
              <a:rPr lang="ru-RU" sz="1800" dirty="0" err="1"/>
              <a:t>їх</a:t>
            </a:r>
            <a:r>
              <a:rPr lang="ru-RU" sz="1800" dirty="0"/>
              <a:t> </a:t>
            </a:r>
            <a:r>
              <a:rPr lang="ru-RU" sz="1800" dirty="0" err="1"/>
              <a:t>лише</a:t>
            </a:r>
            <a:r>
              <a:rPr lang="ru-RU" sz="1800" dirty="0"/>
              <a:t> для доступу до </a:t>
            </a:r>
            <a:r>
              <a:rPr lang="ru-RU" sz="1800" dirty="0" err="1"/>
              <a:t>елементів</a:t>
            </a:r>
            <a:r>
              <a:rPr lang="ru-RU" sz="1800" dirty="0"/>
              <a:t>, </a:t>
            </a:r>
            <a:r>
              <a:rPr lang="ru-RU" sz="1800" dirty="0" err="1"/>
              <a:t>вимагає</a:t>
            </a:r>
            <a:r>
              <a:rPr lang="ru-RU" sz="1800" dirty="0"/>
              <a:t> </a:t>
            </a:r>
            <a:r>
              <a:rPr lang="ru-RU" sz="1800" dirty="0" err="1"/>
              <a:t>написання</a:t>
            </a:r>
            <a:r>
              <a:rPr lang="ru-RU" sz="1800" dirty="0"/>
              <a:t> </a:t>
            </a:r>
            <a:r>
              <a:rPr lang="ru-RU" sz="1800" dirty="0" err="1"/>
              <a:t>більшої</a:t>
            </a:r>
            <a:r>
              <a:rPr lang="ru-RU" sz="1800" dirty="0"/>
              <a:t> </a:t>
            </a:r>
            <a:r>
              <a:rPr lang="ru-RU" sz="1800" dirty="0" err="1"/>
              <a:t>кількості</a:t>
            </a:r>
            <a:r>
              <a:rPr lang="ru-RU" sz="1800" dirty="0"/>
              <a:t> коду, </a:t>
            </a:r>
            <a:r>
              <a:rPr lang="ru-RU" sz="1800" dirty="0" err="1"/>
              <a:t>ніж</a:t>
            </a:r>
            <a:r>
              <a:rPr lang="ru-RU" sz="1800" dirty="0"/>
              <a:t> могло б бути.</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При </a:t>
            </a:r>
            <a:r>
              <a:rPr lang="ru-RU" sz="1800" dirty="0" err="1"/>
              <a:t>цьому</a:t>
            </a:r>
            <a:r>
              <a:rPr lang="ru-RU" sz="1800" dirty="0"/>
              <a:t> даний </a:t>
            </a:r>
            <a:r>
              <a:rPr lang="ru-RU" sz="1800" dirty="0" err="1"/>
              <a:t>спосіб</a:t>
            </a:r>
            <a:r>
              <a:rPr lang="ru-RU" sz="1800" dirty="0"/>
              <a:t> </a:t>
            </a:r>
            <a:r>
              <a:rPr lang="ru-RU" sz="1800" dirty="0" err="1"/>
              <a:t>працює</a:t>
            </a:r>
            <a:r>
              <a:rPr lang="ru-RU" sz="1800" dirty="0"/>
              <a:t> </a:t>
            </a:r>
            <a:r>
              <a:rPr lang="ru-RU" sz="1800" dirty="0" err="1"/>
              <a:t>тільки</a:t>
            </a:r>
            <a:r>
              <a:rPr lang="ru-RU" sz="1800" dirty="0"/>
              <a:t> в тому </a:t>
            </a:r>
            <a:r>
              <a:rPr lang="ru-RU" sz="1800" dirty="0" err="1"/>
              <a:t>випадку</a:t>
            </a:r>
            <a:r>
              <a:rPr lang="ru-RU" sz="1800" dirty="0"/>
              <a:t>, </a:t>
            </a:r>
            <a:r>
              <a:rPr lang="ru-RU" sz="1800" dirty="0" err="1"/>
              <a:t>якщо</a:t>
            </a:r>
            <a:r>
              <a:rPr lang="ru-RU" sz="1800" dirty="0"/>
              <a:t> контейнер (</a:t>
            </a:r>
            <a:r>
              <a:rPr lang="ru-RU" sz="1800" dirty="0" err="1"/>
              <a:t>наприклад</a:t>
            </a:r>
            <a:r>
              <a:rPr lang="ru-RU" sz="1800" dirty="0"/>
              <a:t>, </a:t>
            </a:r>
            <a:r>
              <a:rPr lang="ru-RU" sz="1800" dirty="0" err="1"/>
              <a:t>масив</a:t>
            </a:r>
            <a:r>
              <a:rPr lang="ru-RU" sz="1800" dirty="0"/>
              <a:t>), </a:t>
            </a:r>
            <a:r>
              <a:rPr lang="ru-RU" sz="1800" dirty="0" err="1"/>
              <a:t>що</a:t>
            </a:r>
            <a:r>
              <a:rPr lang="ru-RU" sz="1800" dirty="0"/>
              <a:t> </a:t>
            </a:r>
            <a:r>
              <a:rPr lang="ru-RU" sz="1800" dirty="0" err="1"/>
              <a:t>містить</a:t>
            </a:r>
            <a:r>
              <a:rPr lang="ru-RU" sz="1800" dirty="0"/>
              <a:t> </a:t>
            </a:r>
            <a:r>
              <a:rPr lang="ru-RU" sz="1800" dirty="0" err="1"/>
              <a:t>дані</a:t>
            </a:r>
            <a:r>
              <a:rPr lang="ru-RU" sz="1800" dirty="0"/>
              <a:t>, </a:t>
            </a:r>
            <a:r>
              <a:rPr lang="ru-RU" sz="1800" b="1" dirty="0" err="1">
                <a:highlight>
                  <a:srgbClr val="FFFF00"/>
                </a:highlight>
              </a:rPr>
              <a:t>надає</a:t>
            </a:r>
            <a:r>
              <a:rPr lang="ru-RU" sz="1800" b="1" dirty="0">
                <a:highlight>
                  <a:srgbClr val="FFFF00"/>
                </a:highlight>
              </a:rPr>
              <a:t> </a:t>
            </a:r>
            <a:r>
              <a:rPr lang="ru-RU" sz="1800" b="1" dirty="0" err="1">
                <a:highlight>
                  <a:srgbClr val="FFFF00"/>
                </a:highlight>
              </a:rPr>
              <a:t>прямий</a:t>
            </a:r>
            <a:r>
              <a:rPr lang="ru-RU" sz="1800" b="1" dirty="0">
                <a:highlight>
                  <a:srgbClr val="FFFF00"/>
                </a:highlight>
              </a:rPr>
              <a:t> доступ до </a:t>
            </a:r>
            <a:r>
              <a:rPr lang="ru-RU" sz="1800" b="1" dirty="0" err="1">
                <a:highlight>
                  <a:srgbClr val="FFFF00"/>
                </a:highlight>
              </a:rPr>
              <a:t>своїх</a:t>
            </a:r>
            <a:r>
              <a:rPr lang="ru-RU" sz="1800" b="1" dirty="0">
                <a:highlight>
                  <a:srgbClr val="FFFF00"/>
                </a:highlight>
              </a:rPr>
              <a:t> </a:t>
            </a:r>
            <a:r>
              <a:rPr lang="ru-RU" sz="1800" b="1" dirty="0" err="1">
                <a:highlight>
                  <a:srgbClr val="FFFF00"/>
                </a:highlight>
              </a:rPr>
              <a:t>елементів</a:t>
            </a:r>
            <a:r>
              <a:rPr lang="ru-RU" sz="1800" b="1" dirty="0">
                <a:highlight>
                  <a:srgbClr val="FFFF00"/>
                </a:highlight>
              </a:rPr>
              <a:t> </a:t>
            </a:r>
            <a:r>
              <a:rPr lang="ru-RU" sz="1800" dirty="0"/>
              <a:t>(</a:t>
            </a:r>
            <a:r>
              <a:rPr lang="ru-RU" sz="1800" dirty="0" err="1"/>
              <a:t>що</a:t>
            </a:r>
            <a:r>
              <a:rPr lang="ru-RU" sz="1800" dirty="0"/>
              <a:t> </a:t>
            </a:r>
            <a:r>
              <a:rPr lang="ru-RU" sz="1800" dirty="0" err="1"/>
              <a:t>роблять</a:t>
            </a:r>
            <a:r>
              <a:rPr lang="ru-RU" sz="1800" dirty="0"/>
              <a:t> </a:t>
            </a:r>
            <a:r>
              <a:rPr lang="ru-RU" sz="1800" dirty="0" err="1"/>
              <a:t>масиви</a:t>
            </a:r>
            <a:r>
              <a:rPr lang="ru-RU" sz="1800" dirty="0"/>
              <a:t>, але не </a:t>
            </a:r>
            <a:r>
              <a:rPr lang="ru-RU" sz="1800" dirty="0" err="1"/>
              <a:t>роблять</a:t>
            </a:r>
            <a:r>
              <a:rPr lang="ru-RU" sz="1800" dirty="0"/>
              <a:t> </a:t>
            </a:r>
            <a:r>
              <a:rPr lang="ru-RU" sz="1800" dirty="0" err="1"/>
              <a:t>деякі</a:t>
            </a:r>
            <a:r>
              <a:rPr lang="ru-RU" sz="1800" dirty="0"/>
              <a:t> </a:t>
            </a:r>
            <a:r>
              <a:rPr lang="ru-RU" sz="1800" dirty="0" err="1"/>
              <a:t>інші</a:t>
            </a:r>
            <a:r>
              <a:rPr lang="ru-RU" sz="1800" dirty="0"/>
              <a:t> типи </a:t>
            </a:r>
            <a:r>
              <a:rPr lang="ru-RU" sz="1800" dirty="0" err="1"/>
              <a:t>контейнерів</a:t>
            </a:r>
            <a:r>
              <a:rPr lang="ru-RU" sz="1800" dirty="0"/>
              <a:t>, </a:t>
            </a:r>
            <a:r>
              <a:rPr lang="ru-RU" sz="1800" dirty="0" err="1"/>
              <a:t>наприклад</a:t>
            </a:r>
            <a:r>
              <a:rPr lang="ru-RU" sz="1800" dirty="0"/>
              <a:t>, списки).</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Використання</a:t>
            </a:r>
            <a:r>
              <a:rPr lang="ru-RU" sz="1800" dirty="0"/>
              <a:t> </a:t>
            </a:r>
            <a:r>
              <a:rPr lang="ru-RU" sz="1800" dirty="0" err="1"/>
              <a:t>циклів</a:t>
            </a:r>
            <a:r>
              <a:rPr lang="ru-RU" sz="1800" dirty="0"/>
              <a:t> з </a:t>
            </a:r>
            <a:r>
              <a:rPr lang="ru-RU" sz="1800" dirty="0" err="1"/>
              <a:t>вказівниками</a:t>
            </a:r>
            <a:r>
              <a:rPr lang="ru-RU" sz="1800" dirty="0"/>
              <a:t> і адресною арифметикою </a:t>
            </a:r>
            <a:r>
              <a:rPr lang="ru-RU" sz="1800" dirty="0" err="1"/>
              <a:t>вимагає</a:t>
            </a:r>
            <a:r>
              <a:rPr lang="ru-RU" sz="1800" dirty="0"/>
              <a:t> </a:t>
            </a:r>
            <a:r>
              <a:rPr lang="ru-RU" sz="1800" dirty="0" err="1"/>
              <a:t>досить</a:t>
            </a:r>
            <a:r>
              <a:rPr lang="ru-RU" sz="1800" dirty="0"/>
              <a:t> великого </a:t>
            </a:r>
            <a:r>
              <a:rPr lang="ru-RU" sz="1800" dirty="0" err="1"/>
              <a:t>обсягу</a:t>
            </a:r>
            <a:r>
              <a:rPr lang="ru-RU" sz="1800" dirty="0"/>
              <a:t> </a:t>
            </a:r>
            <a:r>
              <a:rPr lang="ru-RU" sz="1800" dirty="0" err="1"/>
              <a:t>теоретичних</a:t>
            </a:r>
            <a:r>
              <a:rPr lang="ru-RU" sz="1800" dirty="0"/>
              <a:t> </a:t>
            </a:r>
            <a:r>
              <a:rPr lang="ru-RU" sz="1800" dirty="0" err="1"/>
              <a:t>знань</a:t>
            </a:r>
            <a:r>
              <a:rPr lang="ru-RU" sz="1800" dirty="0"/>
              <a:t> і </a:t>
            </a:r>
            <a:r>
              <a:rPr lang="ru-RU" sz="1800" dirty="0" err="1"/>
              <a:t>може</a:t>
            </a:r>
            <a:r>
              <a:rPr lang="ru-RU" sz="1800" dirty="0"/>
              <a:t> </a:t>
            </a:r>
            <a:r>
              <a:rPr lang="ru-RU" sz="1800" dirty="0" err="1"/>
              <a:t>збити</a:t>
            </a:r>
            <a:r>
              <a:rPr lang="ru-RU" sz="1800" dirty="0"/>
              <a:t> з </a:t>
            </a:r>
            <a:r>
              <a:rPr lang="ru-RU" sz="1800" dirty="0" err="1"/>
              <a:t>пантелику</a:t>
            </a:r>
            <a:r>
              <a:rPr lang="ru-RU" sz="1800" dirty="0"/>
              <a:t> </a:t>
            </a:r>
            <a:r>
              <a:rPr lang="ru-RU" sz="1800" dirty="0" err="1"/>
              <a:t>читачів</a:t>
            </a:r>
            <a:r>
              <a:rPr lang="ru-RU" sz="1800" dirty="0"/>
              <a:t>, </a:t>
            </a:r>
            <a:r>
              <a:rPr lang="ru-RU" sz="1800" dirty="0" err="1"/>
              <a:t>які</a:t>
            </a:r>
            <a:r>
              <a:rPr lang="ru-RU" sz="1800" dirty="0"/>
              <a:t> не </a:t>
            </a:r>
            <a:r>
              <a:rPr lang="ru-RU" sz="1800" dirty="0" err="1"/>
              <a:t>знайомі</a:t>
            </a:r>
            <a:r>
              <a:rPr lang="ru-RU" sz="1800" dirty="0"/>
              <a:t> з адресною арифметикою і не </a:t>
            </a:r>
            <a:r>
              <a:rPr lang="ru-RU" sz="1800" dirty="0" err="1"/>
              <a:t>знають</a:t>
            </a:r>
            <a:r>
              <a:rPr lang="ru-RU" sz="1800" dirty="0"/>
              <a:t> </a:t>
            </a:r>
            <a:r>
              <a:rPr lang="ru-RU" sz="1800" dirty="0" err="1"/>
              <a:t>її</a:t>
            </a:r>
            <a:r>
              <a:rPr lang="ru-RU" sz="1800" dirty="0"/>
              <a:t> правил. </a:t>
            </a:r>
            <a:r>
              <a:rPr lang="ru-RU" sz="1800" b="1" dirty="0">
                <a:highlight>
                  <a:srgbClr val="FFFF00"/>
                </a:highlight>
              </a:rPr>
              <a:t>Та й сама </a:t>
            </a:r>
            <a:r>
              <a:rPr lang="ru-RU" sz="1800" b="1" dirty="0" err="1">
                <a:highlight>
                  <a:srgbClr val="FFFF00"/>
                </a:highlight>
              </a:rPr>
              <a:t>адресна</a:t>
            </a:r>
            <a:r>
              <a:rPr lang="ru-RU" sz="1800" b="1" dirty="0">
                <a:highlight>
                  <a:srgbClr val="FFFF00"/>
                </a:highlight>
              </a:rPr>
              <a:t> арифметика </a:t>
            </a:r>
            <a:r>
              <a:rPr lang="ru-RU" sz="1800" b="1" dirty="0" err="1">
                <a:highlight>
                  <a:srgbClr val="FFFF00"/>
                </a:highlight>
              </a:rPr>
              <a:t>може</a:t>
            </a:r>
            <a:r>
              <a:rPr lang="ru-RU" sz="1800" b="1" dirty="0">
                <a:highlight>
                  <a:srgbClr val="FFFF00"/>
                </a:highlight>
              </a:rPr>
              <a:t> бути </a:t>
            </a:r>
            <a:r>
              <a:rPr lang="ru-RU" sz="1800" b="1" dirty="0" err="1">
                <a:highlight>
                  <a:srgbClr val="FFFF00"/>
                </a:highlight>
              </a:rPr>
              <a:t>застосована</a:t>
            </a:r>
            <a:r>
              <a:rPr lang="ru-RU" sz="1800" b="1" dirty="0">
                <a:highlight>
                  <a:srgbClr val="FFFF00"/>
                </a:highlight>
              </a:rPr>
              <a:t> </a:t>
            </a:r>
            <a:r>
              <a:rPr lang="ru-RU" sz="1800" b="1" dirty="0" err="1">
                <a:highlight>
                  <a:srgbClr val="FFFF00"/>
                </a:highlight>
              </a:rPr>
              <a:t>лише</a:t>
            </a:r>
            <a:r>
              <a:rPr lang="ru-RU" sz="1800" b="1" dirty="0">
                <a:highlight>
                  <a:srgbClr val="FFFF00"/>
                </a:highlight>
              </a:rPr>
              <a:t> у тому </a:t>
            </a:r>
            <a:r>
              <a:rPr lang="ru-RU" sz="1800" b="1" dirty="0" err="1">
                <a:highlight>
                  <a:srgbClr val="FFFF00"/>
                </a:highlight>
              </a:rPr>
              <a:t>випадку</a:t>
            </a:r>
            <a:r>
              <a:rPr lang="ru-RU" sz="1800" b="1" dirty="0">
                <a:highlight>
                  <a:srgbClr val="FFFF00"/>
                </a:highlight>
              </a:rPr>
              <a:t>, </a:t>
            </a:r>
            <a:r>
              <a:rPr lang="ru-RU" sz="1800" b="1" dirty="0" err="1">
                <a:highlight>
                  <a:srgbClr val="FFFF00"/>
                </a:highlight>
              </a:rPr>
              <a:t>якщо</a:t>
            </a:r>
            <a:r>
              <a:rPr lang="ru-RU" sz="1800" b="1" dirty="0">
                <a:highlight>
                  <a:srgbClr val="FFFF00"/>
                </a:highlight>
              </a:rPr>
              <a:t> </a:t>
            </a:r>
            <a:r>
              <a:rPr lang="ru-RU" sz="1800" b="1" dirty="0" err="1">
                <a:highlight>
                  <a:srgbClr val="FFFF00"/>
                </a:highlight>
              </a:rPr>
              <a:t>елементи</a:t>
            </a:r>
            <a:r>
              <a:rPr lang="ru-RU" sz="1800" b="1" dirty="0">
                <a:highlight>
                  <a:srgbClr val="FFFF00"/>
                </a:highlight>
              </a:rPr>
              <a:t> </a:t>
            </a:r>
            <a:r>
              <a:rPr lang="ru-RU" sz="1800" b="1" dirty="0" err="1">
                <a:highlight>
                  <a:srgbClr val="FFFF00"/>
                </a:highlight>
              </a:rPr>
              <a:t>структури</a:t>
            </a:r>
            <a:r>
              <a:rPr lang="ru-RU" sz="1800" b="1" dirty="0">
                <a:highlight>
                  <a:srgbClr val="FFFF00"/>
                </a:highlight>
              </a:rPr>
              <a:t> </a:t>
            </a:r>
            <a:r>
              <a:rPr lang="ru-RU" sz="1800" b="1" dirty="0" err="1">
                <a:highlight>
                  <a:srgbClr val="FFFF00"/>
                </a:highlight>
              </a:rPr>
              <a:t>даних</a:t>
            </a:r>
            <a:r>
              <a:rPr lang="ru-RU" sz="1800" b="1" dirty="0">
                <a:highlight>
                  <a:srgbClr val="FFFF00"/>
                </a:highlight>
              </a:rPr>
              <a:t> </a:t>
            </a:r>
            <a:r>
              <a:rPr lang="ru-RU" sz="1800" b="1" dirty="0" err="1">
                <a:highlight>
                  <a:srgbClr val="FFFF00"/>
                </a:highlight>
              </a:rPr>
              <a:t>розташовані</a:t>
            </a:r>
            <a:r>
              <a:rPr lang="ru-RU" sz="1800" b="1" dirty="0">
                <a:highlight>
                  <a:srgbClr val="FFFF00"/>
                </a:highlight>
              </a:rPr>
              <a:t> в </a:t>
            </a:r>
            <a:r>
              <a:rPr lang="ru-RU" sz="1800" b="1" dirty="0" err="1">
                <a:highlight>
                  <a:srgbClr val="FFFF00"/>
                </a:highlight>
              </a:rPr>
              <a:t>пам’яті</a:t>
            </a:r>
            <a:r>
              <a:rPr lang="ru-RU" sz="1800" b="1" dirty="0">
                <a:highlight>
                  <a:srgbClr val="FFFF00"/>
                </a:highlight>
              </a:rPr>
              <a:t> </a:t>
            </a:r>
            <a:r>
              <a:rPr lang="ru-RU" sz="1800" b="1" dirty="0" err="1">
                <a:highlight>
                  <a:srgbClr val="FFFF00"/>
                </a:highlight>
              </a:rPr>
              <a:t>послідовно</a:t>
            </a:r>
            <a:r>
              <a:rPr lang="ru-RU" sz="1800" b="1" dirty="0">
                <a:highlight>
                  <a:srgbClr val="FFFF00"/>
                </a:highlight>
              </a:rPr>
              <a:t> </a:t>
            </a:r>
            <a:r>
              <a:rPr lang="ru-RU" sz="1800" dirty="0"/>
              <a:t>(</a:t>
            </a:r>
            <a:r>
              <a:rPr lang="ru-RU" sz="1800" dirty="0" err="1"/>
              <a:t>що</a:t>
            </a:r>
            <a:r>
              <a:rPr lang="ru-RU" sz="1800" dirty="0"/>
              <a:t> </a:t>
            </a:r>
            <a:r>
              <a:rPr lang="ru-RU" sz="1800" dirty="0" err="1"/>
              <a:t>підходить</a:t>
            </a:r>
            <a:r>
              <a:rPr lang="ru-RU" sz="1800" dirty="0"/>
              <a:t> для </a:t>
            </a:r>
            <a:r>
              <a:rPr lang="ru-RU" sz="1800" dirty="0" err="1"/>
              <a:t>масивів</a:t>
            </a:r>
            <a:r>
              <a:rPr lang="ru-RU" sz="1800" dirty="0"/>
              <a:t>, але не </a:t>
            </a:r>
            <a:r>
              <a:rPr lang="ru-RU" sz="1800" dirty="0" err="1"/>
              <a:t>завжди</a:t>
            </a:r>
            <a:r>
              <a:rPr lang="ru-RU" sz="1800" dirty="0"/>
              <a:t> </a:t>
            </a:r>
            <a:r>
              <a:rPr lang="ru-RU" sz="1800" dirty="0" err="1"/>
              <a:t>виконується</a:t>
            </a:r>
            <a:r>
              <a:rPr lang="ru-RU" sz="1800" dirty="0"/>
              <a:t> для </a:t>
            </a:r>
            <a:r>
              <a:rPr lang="ru-RU" sz="1800" dirty="0" err="1"/>
              <a:t>інших</a:t>
            </a:r>
            <a:r>
              <a:rPr lang="ru-RU" sz="1800" dirty="0"/>
              <a:t> </a:t>
            </a:r>
            <a:r>
              <a:rPr lang="ru-RU" sz="1800" dirty="0" err="1"/>
              <a:t>типів</a:t>
            </a:r>
            <a:r>
              <a:rPr lang="ru-RU" sz="1800" dirty="0"/>
              <a:t> </a:t>
            </a:r>
            <a:r>
              <a:rPr lang="ru-RU" sz="1800" dirty="0" err="1"/>
              <a:t>даних</a:t>
            </a:r>
            <a:r>
              <a:rPr lang="ru-RU" sz="1800" dirty="0"/>
              <a:t>, таких як списки, дерева, </a:t>
            </a:r>
            <a:r>
              <a:rPr lang="ru-RU" sz="1800" dirty="0" err="1"/>
              <a:t>карти</a:t>
            </a:r>
            <a:r>
              <a:rPr lang="ru-RU" sz="1800" dirty="0"/>
              <a:t>).</a:t>
            </a:r>
            <a:endParaRPr lang="uk-UA" sz="1800" dirty="0"/>
          </a:p>
        </p:txBody>
      </p:sp>
    </p:spTree>
    <p:extLst>
      <p:ext uri="{BB962C8B-B14F-4D97-AF65-F5344CB8AC3E}">
        <p14:creationId xmlns:p14="http://schemas.microsoft.com/office/powerpoint/2010/main" val="236877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Введення в </a:t>
            </a:r>
            <a:r>
              <a:rPr lang="uk-UA" b="1" dirty="0" err="1"/>
              <a:t>ітератори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Цикли </a:t>
            </a:r>
            <a:r>
              <a:rPr lang="ru-RU" sz="1800" dirty="0" err="1"/>
              <a:t>for</a:t>
            </a:r>
            <a:r>
              <a:rPr lang="ru-RU" sz="1800" dirty="0"/>
              <a:t> з </a:t>
            </a:r>
            <a:r>
              <a:rPr lang="ru-RU" sz="1800" dirty="0" err="1"/>
              <a:t>явним</a:t>
            </a:r>
            <a:r>
              <a:rPr lang="ru-RU" sz="1800" dirty="0"/>
              <a:t> </a:t>
            </a:r>
            <a:r>
              <a:rPr lang="ru-RU" sz="1800" dirty="0" err="1"/>
              <a:t>вказуванням</a:t>
            </a:r>
            <a:r>
              <a:rPr lang="ru-RU" sz="1800" dirty="0"/>
              <a:t> </a:t>
            </a:r>
            <a:r>
              <a:rPr lang="ru-RU" sz="1800" dirty="0" err="1"/>
              <a:t>діапазону</a:t>
            </a:r>
            <a:r>
              <a:rPr lang="ru-RU" sz="1800" dirty="0"/>
              <a:t> </a:t>
            </a:r>
            <a:r>
              <a:rPr lang="ru-RU" sz="1800" dirty="0" err="1"/>
              <a:t>більш</a:t>
            </a:r>
            <a:r>
              <a:rPr lang="ru-RU" sz="1800" dirty="0"/>
              <a:t> </a:t>
            </a:r>
            <a:r>
              <a:rPr lang="ru-RU" sz="1800" dirty="0" err="1"/>
              <a:t>цікаві</a:t>
            </a:r>
            <a:r>
              <a:rPr lang="ru-RU" sz="1800" dirty="0"/>
              <a:t>, </a:t>
            </a:r>
            <a:r>
              <a:rPr lang="ru-RU" sz="1800" dirty="0" err="1"/>
              <a:t>оскільки</a:t>
            </a:r>
            <a:r>
              <a:rPr lang="ru-RU" sz="1800" dirty="0"/>
              <a:t> у них </a:t>
            </a:r>
            <a:r>
              <a:rPr lang="ru-RU" sz="1800" dirty="0" err="1"/>
              <a:t>прихований</a:t>
            </a:r>
            <a:r>
              <a:rPr lang="ru-RU" sz="1800" dirty="0"/>
              <a:t> </a:t>
            </a:r>
            <a:r>
              <a:rPr lang="ru-RU" sz="1800" dirty="0" err="1"/>
              <a:t>механізм</a:t>
            </a:r>
            <a:r>
              <a:rPr lang="ru-RU" sz="1800" dirty="0"/>
              <a:t> перебору </a:t>
            </a:r>
            <a:r>
              <a:rPr lang="ru-RU" sz="1800" dirty="0" err="1"/>
              <a:t>елементів</a:t>
            </a:r>
            <a:r>
              <a:rPr lang="ru-RU" sz="1800" dirty="0"/>
              <a:t> </a:t>
            </a:r>
            <a:r>
              <a:rPr lang="ru-RU" sz="1800" dirty="0" err="1"/>
              <a:t>нашого</a:t>
            </a:r>
            <a:r>
              <a:rPr lang="ru-RU" sz="1800" dirty="0"/>
              <a:t> контейнера, але при </a:t>
            </a:r>
            <a:r>
              <a:rPr lang="ru-RU" sz="1800" dirty="0" err="1"/>
              <a:t>цьому</a:t>
            </a:r>
            <a:r>
              <a:rPr lang="ru-RU" sz="1800" dirty="0"/>
              <a:t> вони все одно </a:t>
            </a:r>
            <a:r>
              <a:rPr lang="ru-RU" sz="1800" dirty="0" err="1"/>
              <a:t>можуть</a:t>
            </a:r>
            <a:r>
              <a:rPr lang="ru-RU" sz="1800" dirty="0"/>
              <a:t> </a:t>
            </a:r>
            <a:r>
              <a:rPr lang="ru-RU" sz="1800" dirty="0" err="1"/>
              <a:t>застосовуватися</a:t>
            </a:r>
            <a:r>
              <a:rPr lang="ru-RU" sz="1800" dirty="0"/>
              <a:t> з </a:t>
            </a:r>
            <a:r>
              <a:rPr lang="ru-RU" sz="1800" dirty="0" err="1"/>
              <a:t>різними</a:t>
            </a:r>
            <a:r>
              <a:rPr lang="ru-RU" sz="1800" dirty="0"/>
              <a:t> типами структур </a:t>
            </a:r>
            <a:r>
              <a:rPr lang="ru-RU" sz="1800" dirty="0" err="1"/>
              <a:t>даних</a:t>
            </a:r>
            <a:r>
              <a:rPr lang="ru-RU" sz="1800" dirty="0"/>
              <a:t> (</a:t>
            </a:r>
            <a:r>
              <a:rPr lang="ru-RU" sz="1800" dirty="0" err="1"/>
              <a:t>масиви</a:t>
            </a:r>
            <a:r>
              <a:rPr lang="ru-RU" sz="1800" dirty="0"/>
              <a:t>, списки, дерева, </a:t>
            </a:r>
            <a:r>
              <a:rPr lang="ru-RU" sz="1800" dirty="0" err="1"/>
              <a:t>карти</a:t>
            </a:r>
            <a:r>
              <a:rPr lang="ru-RU" sz="1800" dirty="0"/>
              <a:t> </a:t>
            </a:r>
            <a:r>
              <a:rPr lang="ru-RU" sz="1800" dirty="0" err="1"/>
              <a:t>тощо</a:t>
            </a:r>
            <a:r>
              <a:rPr lang="ru-RU" sz="1800" dirty="0"/>
              <a:t>). </a:t>
            </a:r>
            <a:r>
              <a:rPr lang="ru-RU" sz="1800" b="1" dirty="0">
                <a:highlight>
                  <a:srgbClr val="00FF00"/>
                </a:highlight>
              </a:rPr>
              <a:t>«Як же вони </a:t>
            </a:r>
            <a:r>
              <a:rPr lang="ru-RU" sz="1800" b="1" dirty="0" err="1">
                <a:highlight>
                  <a:srgbClr val="00FF00"/>
                </a:highlight>
              </a:rPr>
              <a:t>працюють</a:t>
            </a:r>
            <a:r>
              <a:rPr lang="ru-RU" sz="1800" b="1" dirty="0">
                <a:highlight>
                  <a:srgbClr val="00FF00"/>
                </a:highlight>
              </a:rPr>
              <a:t>?» — </a:t>
            </a:r>
            <a:r>
              <a:rPr lang="ru-RU" sz="1800" b="1" dirty="0" err="1">
                <a:highlight>
                  <a:srgbClr val="00FF00"/>
                </a:highlight>
              </a:rPr>
              <a:t>запитаєте</a:t>
            </a:r>
            <a:r>
              <a:rPr lang="ru-RU" sz="1800" b="1" dirty="0">
                <a:highlight>
                  <a:srgbClr val="00FF00"/>
                </a:highlight>
              </a:rPr>
              <a:t> </a:t>
            </a:r>
            <a:r>
              <a:rPr lang="ru-RU" sz="1800" b="1" dirty="0" err="1">
                <a:highlight>
                  <a:srgbClr val="00FF00"/>
                </a:highlight>
              </a:rPr>
              <a:t>ви</a:t>
            </a:r>
            <a:r>
              <a:rPr lang="ru-RU" sz="1800" b="1" dirty="0">
                <a:highlight>
                  <a:srgbClr val="00FF00"/>
                </a:highlight>
              </a:rPr>
              <a:t>. Вони </a:t>
            </a:r>
            <a:r>
              <a:rPr lang="ru-RU" sz="1800" b="1" dirty="0" err="1">
                <a:highlight>
                  <a:srgbClr val="00FF00"/>
                </a:highlight>
              </a:rPr>
              <a:t>використовують</a:t>
            </a:r>
            <a:r>
              <a:rPr lang="ru-RU" sz="1800" b="1" dirty="0">
                <a:highlight>
                  <a:srgbClr val="00FF00"/>
                </a:highlight>
              </a:rPr>
              <a:t> </a:t>
            </a:r>
            <a:r>
              <a:rPr lang="ru-RU" sz="1800" b="1" dirty="0" err="1">
                <a:highlight>
                  <a:srgbClr val="00FF00"/>
                </a:highlight>
              </a:rPr>
              <a:t>ітератори</a:t>
            </a:r>
            <a:r>
              <a:rPr lang="ru-RU" sz="1800" dirty="0"/>
              <a:t>.</a:t>
            </a:r>
            <a:endParaRPr lang="uk-UA" sz="1800" dirty="0"/>
          </a:p>
        </p:txBody>
      </p:sp>
    </p:spTree>
    <p:extLst>
      <p:ext uri="{BB962C8B-B14F-4D97-AF65-F5344CB8AC3E}">
        <p14:creationId xmlns:p14="http://schemas.microsoft.com/office/powerpoint/2010/main" val="1500726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Введення в </a:t>
            </a:r>
            <a:r>
              <a:rPr lang="en-US" b="1" dirty="0"/>
              <a:t>std::array</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Представлений в </a:t>
            </a:r>
            <a:r>
              <a:rPr lang="en-US" sz="1800" dirty="0"/>
              <a:t>C++11, </a:t>
            </a:r>
            <a:r>
              <a:rPr lang="en-US" sz="1800" dirty="0">
                <a:solidFill>
                  <a:schemeClr val="accent5">
                    <a:lumMod val="75000"/>
                  </a:schemeClr>
                </a:solidFill>
                <a:latin typeface="Consolas" panose="020B0609020204030204" pitchFamily="49" charset="0"/>
              </a:rPr>
              <a:t>std::array</a:t>
            </a:r>
            <a:r>
              <a:rPr lang="en-US" sz="1800" dirty="0"/>
              <a:t> — </a:t>
            </a:r>
            <a:r>
              <a:rPr lang="uk-UA" sz="1800" dirty="0"/>
              <a:t>це фіксований масив, який не конвертується у вказівник при передачі в функцію. </a:t>
            </a:r>
            <a:r>
              <a:rPr lang="en-US" sz="1800" dirty="0">
                <a:solidFill>
                  <a:schemeClr val="accent5">
                    <a:lumMod val="75000"/>
                  </a:schemeClr>
                </a:solidFill>
                <a:latin typeface="Consolas" panose="020B0609020204030204" pitchFamily="49" charset="0"/>
              </a:rPr>
              <a:t>std::array</a:t>
            </a:r>
            <a:r>
              <a:rPr lang="en-US" sz="1800" dirty="0"/>
              <a:t> </a:t>
            </a:r>
            <a:r>
              <a:rPr lang="uk-UA" sz="1800" dirty="0"/>
              <a:t>визначається в заголовковому файлі </a:t>
            </a:r>
            <a:r>
              <a:rPr lang="en-US" sz="1800" dirty="0">
                <a:solidFill>
                  <a:schemeClr val="accent5">
                    <a:lumMod val="75000"/>
                  </a:schemeClr>
                </a:solidFill>
                <a:latin typeface="Consolas" panose="020B0609020204030204" pitchFamily="49" charset="0"/>
              </a:rPr>
              <a:t>array</a:t>
            </a:r>
            <a:r>
              <a:rPr lang="en-US" sz="1800" dirty="0"/>
              <a:t>, </a:t>
            </a:r>
            <a:r>
              <a:rPr lang="uk-UA" sz="1800" dirty="0"/>
              <a:t>всередині простору імен </a:t>
            </a:r>
            <a:r>
              <a:rPr lang="en-US" sz="1800" dirty="0">
                <a:solidFill>
                  <a:schemeClr val="accent5">
                    <a:lumMod val="75000"/>
                  </a:schemeClr>
                </a:solidFill>
                <a:latin typeface="Consolas" panose="020B0609020204030204" pitchFamily="49" charset="0"/>
              </a:rPr>
              <a:t>std</a:t>
            </a:r>
            <a:r>
              <a:rPr lang="en-US" sz="1800" dirty="0"/>
              <a:t>. </a:t>
            </a:r>
            <a:r>
              <a:rPr lang="uk-UA" sz="1800" dirty="0"/>
              <a:t>Оголошення змінної </a:t>
            </a:r>
            <a:r>
              <a:rPr lang="en-US" sz="1800" dirty="0">
                <a:solidFill>
                  <a:schemeClr val="accent5">
                    <a:lumMod val="75000"/>
                  </a:schemeClr>
                </a:solidFill>
                <a:latin typeface="Consolas" panose="020B0609020204030204" pitchFamily="49" charset="0"/>
              </a:rPr>
              <a:t>std::array</a:t>
            </a:r>
            <a:r>
              <a:rPr lang="en-US" sz="1800" dirty="0"/>
              <a:t> </a:t>
            </a:r>
            <a:r>
              <a:rPr lang="uk-UA" sz="1800" dirty="0"/>
              <a:t>наступне:</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Подібно звичайним фіксованим масивам, довжина </a:t>
            </a:r>
            <a:r>
              <a:rPr lang="en-US" sz="1800" dirty="0">
                <a:solidFill>
                  <a:schemeClr val="accent5">
                    <a:lumMod val="75000"/>
                  </a:schemeClr>
                </a:solidFill>
                <a:latin typeface="Consolas" panose="020B0609020204030204" pitchFamily="49" charset="0"/>
              </a:rPr>
              <a:t>std::array</a:t>
            </a:r>
            <a:r>
              <a:rPr lang="en-US" sz="1800" dirty="0"/>
              <a:t> </a:t>
            </a:r>
            <a:r>
              <a:rPr lang="uk-UA" sz="1800" dirty="0"/>
              <a:t>повинна бути встановлена під час компіляції. </a:t>
            </a:r>
            <a:r>
              <a:rPr lang="en-US" sz="1800" dirty="0">
                <a:solidFill>
                  <a:schemeClr val="accent5">
                    <a:lumMod val="75000"/>
                  </a:schemeClr>
                </a:solidFill>
                <a:latin typeface="Consolas" panose="020B0609020204030204" pitchFamily="49" charset="0"/>
              </a:rPr>
              <a:t>std::array</a:t>
            </a:r>
            <a:r>
              <a:rPr lang="en-US" sz="1800" dirty="0"/>
              <a:t> </a:t>
            </a:r>
            <a:r>
              <a:rPr lang="uk-UA" sz="1800" dirty="0"/>
              <a:t>можна </a:t>
            </a:r>
            <a:r>
              <a:rPr lang="uk-UA" sz="1800" dirty="0" err="1"/>
              <a:t>ініціалізувати</a:t>
            </a:r>
            <a:r>
              <a:rPr lang="uk-UA" sz="1800" dirty="0"/>
              <a:t> </a:t>
            </a:r>
            <a:r>
              <a:rPr lang="uk-UA" sz="1800" b="1" dirty="0">
                <a:highlight>
                  <a:srgbClr val="00FF00"/>
                </a:highlight>
              </a:rPr>
              <a:t>за допомогою списку </a:t>
            </a:r>
            <a:r>
              <a:rPr lang="uk-UA" sz="1800" b="1" dirty="0" err="1">
                <a:highlight>
                  <a:srgbClr val="00FF00"/>
                </a:highlight>
              </a:rPr>
              <a:t>ініціалізаторів</a:t>
            </a:r>
            <a:r>
              <a:rPr lang="uk-UA" sz="1800" dirty="0"/>
              <a:t> або </a:t>
            </a:r>
            <a:r>
              <a:rPr lang="en-US" sz="1800" b="1" dirty="0">
                <a:highlight>
                  <a:srgbClr val="00FF00"/>
                </a:highlight>
              </a:rPr>
              <a:t>uniform-</a:t>
            </a:r>
            <a:r>
              <a:rPr lang="uk-UA" sz="1800" b="1" dirty="0">
                <a:highlight>
                  <a:srgbClr val="00FF00"/>
                </a:highlight>
              </a:rPr>
              <a:t>ініціалізації</a:t>
            </a:r>
            <a:r>
              <a:rPr lang="uk-UA" sz="1800" dirty="0"/>
              <a:t>:</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EAC2744C-E03D-4BF3-8C98-59C18D5ACB74}"/>
              </a:ext>
            </a:extLst>
          </p:cNvPr>
          <p:cNvPicPr>
            <a:picLocks noChangeAspect="1"/>
          </p:cNvPicPr>
          <p:nvPr/>
        </p:nvPicPr>
        <p:blipFill>
          <a:blip r:embed="rId2"/>
          <a:stretch>
            <a:fillRect/>
          </a:stretch>
        </p:blipFill>
        <p:spPr>
          <a:xfrm>
            <a:off x="2068009" y="2148658"/>
            <a:ext cx="8055980" cy="1456527"/>
          </a:xfrm>
          <a:prstGeom prst="rect">
            <a:avLst/>
          </a:prstGeom>
        </p:spPr>
      </p:pic>
      <p:pic>
        <p:nvPicPr>
          <p:cNvPr id="7" name="Рисунок 6">
            <a:extLst>
              <a:ext uri="{FF2B5EF4-FFF2-40B4-BE49-F238E27FC236}">
                <a16:creationId xmlns:a16="http://schemas.microsoft.com/office/drawing/2014/main" id="{3647EE9D-B1B5-44D7-B42A-61AA4CC5CC4B}"/>
              </a:ext>
            </a:extLst>
          </p:cNvPr>
          <p:cNvPicPr>
            <a:picLocks noChangeAspect="1"/>
          </p:cNvPicPr>
          <p:nvPr/>
        </p:nvPicPr>
        <p:blipFill>
          <a:blip r:embed="rId3"/>
          <a:stretch>
            <a:fillRect/>
          </a:stretch>
        </p:blipFill>
        <p:spPr>
          <a:xfrm>
            <a:off x="1280930" y="5110758"/>
            <a:ext cx="9630138" cy="1339291"/>
          </a:xfrm>
          <a:prstGeom prst="rect">
            <a:avLst/>
          </a:prstGeom>
        </p:spPr>
      </p:pic>
    </p:spTree>
    <p:extLst>
      <p:ext uri="{BB962C8B-B14F-4D97-AF65-F5344CB8AC3E}">
        <p14:creationId xmlns:p14="http://schemas.microsoft.com/office/powerpoint/2010/main" val="80436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err="1"/>
              <a:t>Ітератори</a:t>
            </a:r>
            <a:r>
              <a:rPr lang="uk-UA" b="1" dirty="0"/>
              <a:t> в С++</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Ітератор</a:t>
            </a:r>
            <a:r>
              <a:rPr lang="ru-RU" sz="1800" dirty="0"/>
              <a:t> — </a:t>
            </a:r>
            <a:r>
              <a:rPr lang="ru-RU" sz="1800" dirty="0" err="1"/>
              <a:t>це</a:t>
            </a:r>
            <a:r>
              <a:rPr lang="ru-RU" sz="1800" dirty="0"/>
              <a:t> </a:t>
            </a:r>
            <a:r>
              <a:rPr lang="ru-RU" sz="1800" dirty="0" err="1"/>
              <a:t>об’єкт</a:t>
            </a:r>
            <a:r>
              <a:rPr lang="ru-RU" sz="1800" dirty="0"/>
              <a:t>, </a:t>
            </a:r>
            <a:r>
              <a:rPr lang="ru-RU" sz="1800" dirty="0" err="1"/>
              <a:t>розроблений</a:t>
            </a:r>
            <a:r>
              <a:rPr lang="ru-RU" sz="1800" dirty="0"/>
              <a:t> </a:t>
            </a:r>
            <a:r>
              <a:rPr lang="ru-RU" sz="1800" dirty="0" err="1"/>
              <a:t>спеціально</a:t>
            </a:r>
            <a:r>
              <a:rPr lang="ru-RU" sz="1800" dirty="0"/>
              <a:t> для перебору </a:t>
            </a:r>
            <a:r>
              <a:rPr lang="ru-RU" sz="1800" dirty="0" err="1"/>
              <a:t>елементів</a:t>
            </a:r>
            <a:r>
              <a:rPr lang="ru-RU" sz="1800" dirty="0"/>
              <a:t> контейнера (</a:t>
            </a:r>
            <a:r>
              <a:rPr lang="ru-RU" sz="1800" dirty="0" err="1"/>
              <a:t>наприклад</a:t>
            </a:r>
            <a:r>
              <a:rPr lang="ru-RU" sz="1800" dirty="0"/>
              <a:t>, </a:t>
            </a:r>
            <a:r>
              <a:rPr lang="ru-RU" sz="1800" dirty="0" err="1"/>
              <a:t>значень</a:t>
            </a:r>
            <a:r>
              <a:rPr lang="ru-RU" sz="1800" dirty="0"/>
              <a:t> </a:t>
            </a:r>
            <a:r>
              <a:rPr lang="ru-RU" sz="1800" dirty="0" err="1"/>
              <a:t>масиву</a:t>
            </a:r>
            <a:r>
              <a:rPr lang="ru-RU" sz="1800" dirty="0"/>
              <a:t> </a:t>
            </a:r>
            <a:r>
              <a:rPr lang="ru-RU" sz="1800" dirty="0" err="1"/>
              <a:t>або</a:t>
            </a:r>
            <a:r>
              <a:rPr lang="ru-RU" sz="1800" dirty="0"/>
              <a:t> </a:t>
            </a:r>
            <a:r>
              <a:rPr lang="ru-RU" sz="1800" dirty="0" err="1"/>
              <a:t>символів</a:t>
            </a:r>
            <a:r>
              <a:rPr lang="ru-RU" sz="1800" dirty="0"/>
              <a:t> в рядку), </a:t>
            </a:r>
            <a:r>
              <a:rPr lang="ru-RU" sz="1800" dirty="0" err="1"/>
              <a:t>що</a:t>
            </a:r>
            <a:r>
              <a:rPr lang="ru-RU" sz="1800" dirty="0"/>
              <a:t> </a:t>
            </a:r>
            <a:r>
              <a:rPr lang="ru-RU" sz="1800" dirty="0" err="1"/>
              <a:t>забезпечує</a:t>
            </a:r>
            <a:r>
              <a:rPr lang="ru-RU" sz="1800" dirty="0"/>
              <a:t> доступ до кожного з </a:t>
            </a:r>
            <a:r>
              <a:rPr lang="ru-RU" sz="1800" dirty="0" err="1"/>
              <a:t>елементів</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Контейнер </a:t>
            </a:r>
            <a:r>
              <a:rPr lang="ru-RU" sz="1800" dirty="0" err="1"/>
              <a:t>може</a:t>
            </a:r>
            <a:r>
              <a:rPr lang="ru-RU" sz="1800" dirty="0"/>
              <a:t> </a:t>
            </a:r>
            <a:r>
              <a:rPr lang="ru-RU" sz="1800" dirty="0" err="1"/>
              <a:t>надавати</a:t>
            </a:r>
            <a:r>
              <a:rPr lang="ru-RU" sz="1800" dirty="0"/>
              <a:t> </a:t>
            </a:r>
            <a:r>
              <a:rPr lang="ru-RU" sz="1800" dirty="0" err="1"/>
              <a:t>різні</a:t>
            </a:r>
            <a:r>
              <a:rPr lang="ru-RU" sz="1800" dirty="0"/>
              <a:t> типи </a:t>
            </a:r>
            <a:r>
              <a:rPr lang="ru-RU" sz="1800" dirty="0" err="1"/>
              <a:t>ітераторів</a:t>
            </a:r>
            <a:r>
              <a:rPr lang="ru-RU" sz="1800" dirty="0"/>
              <a:t>. </a:t>
            </a:r>
            <a:r>
              <a:rPr lang="ru-RU" sz="1800" dirty="0" err="1"/>
              <a:t>Наприклад</a:t>
            </a:r>
            <a:r>
              <a:rPr lang="ru-RU" sz="1800" dirty="0"/>
              <a:t>, контейнер на </a:t>
            </a:r>
            <a:r>
              <a:rPr lang="ru-RU" sz="1800" dirty="0" err="1"/>
              <a:t>основі</a:t>
            </a:r>
            <a:r>
              <a:rPr lang="ru-RU" sz="1800" dirty="0"/>
              <a:t> </a:t>
            </a:r>
            <a:r>
              <a:rPr lang="ru-RU" sz="1800" dirty="0" err="1"/>
              <a:t>масиву</a:t>
            </a:r>
            <a:r>
              <a:rPr lang="ru-RU" sz="1800" dirty="0"/>
              <a:t> </a:t>
            </a:r>
            <a:r>
              <a:rPr lang="ru-RU" sz="1800" dirty="0" err="1"/>
              <a:t>може</a:t>
            </a:r>
            <a:r>
              <a:rPr lang="ru-RU" sz="1800" dirty="0"/>
              <a:t> </a:t>
            </a:r>
            <a:r>
              <a:rPr lang="ru-RU" sz="1800" dirty="0" err="1"/>
              <a:t>пропонувати</a:t>
            </a:r>
            <a:r>
              <a:rPr lang="ru-RU" sz="1800" dirty="0"/>
              <a:t> </a:t>
            </a:r>
            <a:r>
              <a:rPr lang="ru-RU" sz="1800" b="1" dirty="0" err="1">
                <a:highlight>
                  <a:srgbClr val="00FF00"/>
                </a:highlight>
              </a:rPr>
              <a:t>прямий</a:t>
            </a:r>
            <a:r>
              <a:rPr lang="ru-RU" sz="1800" b="1" dirty="0">
                <a:highlight>
                  <a:srgbClr val="00FF00"/>
                </a:highlight>
              </a:rPr>
              <a:t> </a:t>
            </a:r>
            <a:r>
              <a:rPr lang="ru-RU" sz="1800" b="1" dirty="0" err="1">
                <a:highlight>
                  <a:srgbClr val="00FF00"/>
                </a:highlight>
              </a:rPr>
              <a:t>ітератор</a:t>
            </a:r>
            <a:r>
              <a:rPr lang="ru-RU" sz="1800" dirty="0"/>
              <a:t>, </a:t>
            </a:r>
            <a:r>
              <a:rPr lang="ru-RU" sz="1800" dirty="0" err="1"/>
              <a:t>який</a:t>
            </a:r>
            <a:r>
              <a:rPr lang="ru-RU" sz="1800" dirty="0"/>
              <a:t> проходиться по </a:t>
            </a:r>
            <a:r>
              <a:rPr lang="ru-RU" sz="1800" dirty="0" err="1"/>
              <a:t>масиву</a:t>
            </a:r>
            <a:r>
              <a:rPr lang="ru-RU" sz="1800" dirty="0"/>
              <a:t> в прямому порядку, і </a:t>
            </a:r>
            <a:r>
              <a:rPr lang="ru-RU" sz="1800" b="1" dirty="0" err="1">
                <a:highlight>
                  <a:srgbClr val="00FF00"/>
                </a:highlight>
              </a:rPr>
              <a:t>реверсивний</a:t>
            </a:r>
            <a:r>
              <a:rPr lang="ru-RU" sz="1800" b="1" dirty="0">
                <a:highlight>
                  <a:srgbClr val="00FF00"/>
                </a:highlight>
              </a:rPr>
              <a:t> </a:t>
            </a:r>
            <a:r>
              <a:rPr lang="ru-RU" sz="1800" b="1" dirty="0" err="1">
                <a:highlight>
                  <a:srgbClr val="00FF00"/>
                </a:highlight>
              </a:rPr>
              <a:t>ітератор</a:t>
            </a:r>
            <a:r>
              <a:rPr lang="ru-RU" sz="1800" dirty="0"/>
              <a:t>, </a:t>
            </a:r>
            <a:r>
              <a:rPr lang="ru-RU" sz="1800" dirty="0" err="1"/>
              <a:t>який</a:t>
            </a:r>
            <a:r>
              <a:rPr lang="ru-RU" sz="1800" dirty="0"/>
              <a:t> проходиться по </a:t>
            </a:r>
            <a:r>
              <a:rPr lang="ru-RU" sz="1800" dirty="0" err="1"/>
              <a:t>масиву</a:t>
            </a:r>
            <a:r>
              <a:rPr lang="ru-RU" sz="1800" dirty="0"/>
              <a:t> в </a:t>
            </a:r>
            <a:r>
              <a:rPr lang="ru-RU" sz="1800" dirty="0" err="1"/>
              <a:t>зворотному</a:t>
            </a:r>
            <a:r>
              <a:rPr lang="ru-RU" sz="1800" dirty="0"/>
              <a:t> порядку.</a:t>
            </a:r>
            <a:endParaRPr lang="uk-UA" sz="1800" dirty="0"/>
          </a:p>
        </p:txBody>
      </p:sp>
    </p:spTree>
    <p:extLst>
      <p:ext uri="{BB962C8B-B14F-4D97-AF65-F5344CB8AC3E}">
        <p14:creationId xmlns:p14="http://schemas.microsoft.com/office/powerpoint/2010/main" val="301832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err="1"/>
              <a:t>Ітератори</a:t>
            </a:r>
            <a:r>
              <a:rPr lang="uk-UA" b="1" dirty="0"/>
              <a:t> в С++</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Після</a:t>
            </a:r>
            <a:r>
              <a:rPr lang="ru-RU" sz="1800" dirty="0"/>
              <a:t> того, як </a:t>
            </a:r>
            <a:r>
              <a:rPr lang="ru-RU" sz="1800" dirty="0" err="1"/>
              <a:t>ітератор</a:t>
            </a:r>
            <a:r>
              <a:rPr lang="ru-RU" sz="1800" dirty="0"/>
              <a:t> </a:t>
            </a:r>
            <a:r>
              <a:rPr lang="ru-RU" sz="1800" dirty="0" err="1"/>
              <a:t>відповідного</a:t>
            </a:r>
            <a:r>
              <a:rPr lang="ru-RU" sz="1800" dirty="0"/>
              <a:t> типу </a:t>
            </a:r>
            <a:r>
              <a:rPr lang="ru-RU" sz="1800" dirty="0" err="1"/>
              <a:t>створений</a:t>
            </a:r>
            <a:r>
              <a:rPr lang="ru-RU" sz="1800" dirty="0"/>
              <a:t>, </a:t>
            </a:r>
            <a:r>
              <a:rPr lang="ru-RU" sz="1800" dirty="0" err="1"/>
              <a:t>програміст</a:t>
            </a:r>
            <a:r>
              <a:rPr lang="ru-RU" sz="1800" dirty="0"/>
              <a:t> </a:t>
            </a:r>
            <a:r>
              <a:rPr lang="ru-RU" sz="1800" dirty="0" err="1"/>
              <a:t>може</a:t>
            </a:r>
            <a:r>
              <a:rPr lang="ru-RU" sz="1800" dirty="0"/>
              <a:t> </a:t>
            </a:r>
            <a:r>
              <a:rPr lang="ru-RU" sz="1800" dirty="0" err="1"/>
              <a:t>використовувати</a:t>
            </a:r>
            <a:r>
              <a:rPr lang="ru-RU" sz="1800" dirty="0"/>
              <a:t> </a:t>
            </a:r>
            <a:r>
              <a:rPr lang="ru-RU" sz="1800" dirty="0" err="1"/>
              <a:t>інтерфейс</a:t>
            </a:r>
            <a:r>
              <a:rPr lang="ru-RU" sz="1800" dirty="0"/>
              <a:t>, </a:t>
            </a:r>
            <a:r>
              <a:rPr lang="ru-RU" sz="1800" dirty="0" err="1"/>
              <a:t>що</a:t>
            </a:r>
            <a:r>
              <a:rPr lang="ru-RU" sz="1800" dirty="0"/>
              <a:t> </a:t>
            </a:r>
            <a:r>
              <a:rPr lang="ru-RU" sz="1800" dirty="0" err="1"/>
              <a:t>надається</a:t>
            </a:r>
            <a:r>
              <a:rPr lang="ru-RU" sz="1800" dirty="0"/>
              <a:t> </a:t>
            </a:r>
            <a:r>
              <a:rPr lang="ru-RU" sz="1800" dirty="0" err="1"/>
              <a:t>даним</a:t>
            </a:r>
            <a:r>
              <a:rPr lang="ru-RU" sz="1800" dirty="0"/>
              <a:t> </a:t>
            </a:r>
            <a:r>
              <a:rPr lang="ru-RU" sz="1800" dirty="0" err="1"/>
              <a:t>ітератором</a:t>
            </a:r>
            <a:r>
              <a:rPr lang="ru-RU" sz="1800" dirty="0"/>
              <a:t>, для </a:t>
            </a:r>
            <a:r>
              <a:rPr lang="ru-RU" sz="1800" dirty="0" err="1"/>
              <a:t>переміщення</a:t>
            </a:r>
            <a:r>
              <a:rPr lang="ru-RU" sz="1800" dirty="0"/>
              <a:t> по </a:t>
            </a:r>
            <a:r>
              <a:rPr lang="ru-RU" sz="1800" dirty="0" err="1"/>
              <a:t>елементах</a:t>
            </a:r>
            <a:r>
              <a:rPr lang="ru-RU" sz="1800" dirty="0"/>
              <a:t> контейнеру </a:t>
            </a:r>
            <a:r>
              <a:rPr lang="ru-RU" sz="1800" dirty="0" err="1"/>
              <a:t>або</a:t>
            </a:r>
            <a:r>
              <a:rPr lang="ru-RU" sz="1800" dirty="0"/>
              <a:t> доступу до </a:t>
            </a:r>
            <a:r>
              <a:rPr lang="ru-RU" sz="1800" dirty="0" err="1"/>
              <a:t>його</a:t>
            </a:r>
            <a:r>
              <a:rPr lang="ru-RU" sz="1800" dirty="0"/>
              <a:t> </a:t>
            </a:r>
            <a:r>
              <a:rPr lang="ru-RU" sz="1800" dirty="0" err="1"/>
              <a:t>елементів</a:t>
            </a:r>
            <a:r>
              <a:rPr lang="ru-RU" sz="1800" dirty="0"/>
              <a:t>, не </a:t>
            </a:r>
            <a:r>
              <a:rPr lang="ru-RU" sz="1800" dirty="0" err="1"/>
              <a:t>турбуючись</a:t>
            </a:r>
            <a:r>
              <a:rPr lang="ru-RU" sz="1800" dirty="0"/>
              <a:t> при </a:t>
            </a:r>
            <a:r>
              <a:rPr lang="ru-RU" sz="1800" dirty="0" err="1"/>
              <a:t>цьому</a:t>
            </a:r>
            <a:r>
              <a:rPr lang="ru-RU" sz="1800" dirty="0"/>
              <a:t> про те, </a:t>
            </a:r>
            <a:r>
              <a:rPr lang="ru-RU" sz="1800" dirty="0" err="1"/>
              <a:t>який</a:t>
            </a:r>
            <a:r>
              <a:rPr lang="ru-RU" sz="1800" dirty="0"/>
              <a:t> тип перебору </a:t>
            </a:r>
            <a:r>
              <a:rPr lang="ru-RU" sz="1800" dirty="0" err="1"/>
              <a:t>елементів</a:t>
            </a:r>
            <a:r>
              <a:rPr lang="ru-RU" sz="1800" dirty="0"/>
              <a:t> </a:t>
            </a:r>
            <a:r>
              <a:rPr lang="ru-RU" sz="1800" dirty="0" err="1"/>
              <a:t>задіяний</a:t>
            </a:r>
            <a:r>
              <a:rPr lang="ru-RU" sz="1800" dirty="0"/>
              <a:t> </a:t>
            </a:r>
            <a:r>
              <a:rPr lang="ru-RU" sz="1800" dirty="0" err="1"/>
              <a:t>або</a:t>
            </a:r>
            <a:r>
              <a:rPr lang="ru-RU" sz="1800" dirty="0"/>
              <a:t> </a:t>
            </a:r>
            <a:r>
              <a:rPr lang="ru-RU" sz="1800" dirty="0" err="1"/>
              <a:t>яким</a:t>
            </a:r>
            <a:r>
              <a:rPr lang="ru-RU" sz="1800" dirty="0"/>
              <a:t> чином в </a:t>
            </a:r>
            <a:r>
              <a:rPr lang="ru-RU" sz="1800" dirty="0" err="1"/>
              <a:t>контейнері</a:t>
            </a:r>
            <a:r>
              <a:rPr lang="ru-RU" sz="1800" dirty="0"/>
              <a:t> </a:t>
            </a:r>
            <a:r>
              <a:rPr lang="ru-RU" sz="1800" dirty="0" err="1"/>
              <a:t>зберігаються</a:t>
            </a:r>
            <a:r>
              <a:rPr lang="ru-RU" sz="1800" dirty="0"/>
              <a:t> </a:t>
            </a:r>
            <a:r>
              <a:rPr lang="ru-RU" sz="1800" dirty="0" err="1"/>
              <a:t>дані</a:t>
            </a:r>
            <a:r>
              <a:rPr lang="ru-RU" sz="1800" dirty="0"/>
              <a:t>. І, </a:t>
            </a:r>
            <a:r>
              <a:rPr lang="ru-RU" sz="1800" dirty="0" err="1"/>
              <a:t>оскільки</a:t>
            </a:r>
            <a:r>
              <a:rPr lang="ru-RU" sz="1800" dirty="0"/>
              <a:t> </a:t>
            </a:r>
            <a:r>
              <a:rPr lang="ru-RU" sz="1800" dirty="0" err="1"/>
              <a:t>ітератори</a:t>
            </a:r>
            <a:r>
              <a:rPr lang="ru-RU" sz="1800" dirty="0"/>
              <a:t> в </a:t>
            </a:r>
            <a:r>
              <a:rPr lang="ru-RU" sz="1800" dirty="0" err="1"/>
              <a:t>мові</a:t>
            </a:r>
            <a:r>
              <a:rPr lang="ru-RU" sz="1800" dirty="0"/>
              <a:t> С++ </a:t>
            </a:r>
            <a:r>
              <a:rPr lang="ru-RU" sz="1800" dirty="0" err="1"/>
              <a:t>зазвичай</a:t>
            </a:r>
            <a:r>
              <a:rPr lang="ru-RU" sz="1800" dirty="0"/>
              <a:t> </a:t>
            </a:r>
            <a:r>
              <a:rPr lang="ru-RU" sz="1800" dirty="0" err="1"/>
              <a:t>використовують</a:t>
            </a:r>
            <a:r>
              <a:rPr lang="ru-RU" sz="1800" dirty="0"/>
              <a:t> один і той же </a:t>
            </a:r>
            <a:r>
              <a:rPr lang="ru-RU" sz="1800" dirty="0" err="1"/>
              <a:t>інтерфейс</a:t>
            </a:r>
            <a:r>
              <a:rPr lang="ru-RU" sz="1800" dirty="0"/>
              <a:t> як </a:t>
            </a:r>
            <a:r>
              <a:rPr lang="ru-RU" sz="1800" b="1" dirty="0">
                <a:highlight>
                  <a:srgbClr val="00FF00"/>
                </a:highlight>
              </a:rPr>
              <a:t>для </a:t>
            </a:r>
            <a:r>
              <a:rPr lang="ru-RU" sz="1800" b="1" dirty="0" err="1">
                <a:highlight>
                  <a:srgbClr val="00FF00"/>
                </a:highlight>
              </a:rPr>
              <a:t>переміщення</a:t>
            </a:r>
            <a:r>
              <a:rPr lang="ru-RU" sz="1800" b="1" dirty="0">
                <a:highlight>
                  <a:srgbClr val="00FF00"/>
                </a:highlight>
              </a:rPr>
              <a:t> по </a:t>
            </a:r>
            <a:r>
              <a:rPr lang="ru-RU" sz="1800" b="1" dirty="0" err="1">
                <a:highlight>
                  <a:srgbClr val="00FF00"/>
                </a:highlight>
              </a:rPr>
              <a:t>елементах</a:t>
            </a:r>
            <a:r>
              <a:rPr lang="ru-RU" sz="1800" b="1" dirty="0">
                <a:highlight>
                  <a:srgbClr val="00FF00"/>
                </a:highlight>
              </a:rPr>
              <a:t> контейнеру</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для переходу до </a:t>
            </a:r>
            <a:r>
              <a:rPr lang="ru-RU" sz="1800" dirty="0" err="1"/>
              <a:t>наступного</a:t>
            </a:r>
            <a:r>
              <a:rPr lang="ru-RU" sz="1800" dirty="0"/>
              <a:t> </a:t>
            </a:r>
            <a:r>
              <a:rPr lang="ru-RU" sz="1800" dirty="0" err="1"/>
              <a:t>елементу</a:t>
            </a:r>
            <a:r>
              <a:rPr lang="ru-RU" sz="1800" dirty="0"/>
              <a:t>), </a:t>
            </a:r>
            <a:r>
              <a:rPr lang="ru-RU" sz="1800" b="1" dirty="0">
                <a:highlight>
                  <a:srgbClr val="00FF00"/>
                </a:highlight>
              </a:rPr>
              <a:t>так і для доступу </a:t>
            </a:r>
            <a:r>
              <a:rPr lang="ru-RU" sz="1800" dirty="0"/>
              <a:t>(оператор </a:t>
            </a:r>
            <a:r>
              <a:rPr lang="ru-RU" sz="1800" dirty="0">
                <a:solidFill>
                  <a:schemeClr val="accent5">
                    <a:lumMod val="75000"/>
                  </a:schemeClr>
                </a:solidFill>
                <a:latin typeface="Consolas" panose="020B0609020204030204" pitchFamily="49" charset="0"/>
              </a:rPr>
              <a:t>*</a:t>
            </a:r>
            <a:r>
              <a:rPr lang="ru-RU" sz="1800" dirty="0"/>
              <a:t> для доступу до поточного </a:t>
            </a:r>
            <a:r>
              <a:rPr lang="ru-RU" sz="1800" dirty="0" err="1"/>
              <a:t>елементу</a:t>
            </a:r>
            <a:r>
              <a:rPr lang="ru-RU" sz="1800" dirty="0"/>
              <a:t>) до них, </a:t>
            </a:r>
            <a:r>
              <a:rPr lang="ru-RU" sz="1800" dirty="0" err="1"/>
              <a:t>ітерації</a:t>
            </a:r>
            <a:r>
              <a:rPr lang="ru-RU" sz="1800" dirty="0"/>
              <a:t> </a:t>
            </a:r>
            <a:r>
              <a:rPr lang="ru-RU" sz="1800" dirty="0" err="1"/>
              <a:t>можна</a:t>
            </a:r>
            <a:r>
              <a:rPr lang="ru-RU" sz="1800" dirty="0"/>
              <a:t> </a:t>
            </a:r>
            <a:r>
              <a:rPr lang="ru-RU" sz="1800" dirty="0" err="1"/>
              <a:t>виконувати</a:t>
            </a:r>
            <a:r>
              <a:rPr lang="ru-RU" sz="1800" dirty="0"/>
              <a:t> по </a:t>
            </a:r>
            <a:r>
              <a:rPr lang="ru-RU" sz="1800" dirty="0" err="1"/>
              <a:t>різним</a:t>
            </a:r>
            <a:r>
              <a:rPr lang="ru-RU" sz="1800" dirty="0"/>
              <a:t> типам </a:t>
            </a:r>
            <a:r>
              <a:rPr lang="ru-RU" sz="1800" dirty="0" err="1"/>
              <a:t>контейнерів</a:t>
            </a:r>
            <a:r>
              <a:rPr lang="ru-RU" sz="1800" dirty="0"/>
              <a:t>, </a:t>
            </a:r>
            <a:r>
              <a:rPr lang="ru-RU" sz="1800" dirty="0" err="1"/>
              <a:t>використовуючи</a:t>
            </a:r>
            <a:r>
              <a:rPr lang="ru-RU" sz="1800" dirty="0"/>
              <a:t> </a:t>
            </a:r>
            <a:r>
              <a:rPr lang="ru-RU" sz="1800" dirty="0" err="1"/>
              <a:t>послідовний</a:t>
            </a:r>
            <a:r>
              <a:rPr lang="ru-RU" sz="1800" dirty="0"/>
              <a:t> метод.</a:t>
            </a:r>
            <a:endParaRPr lang="uk-UA" sz="1800" dirty="0"/>
          </a:p>
        </p:txBody>
      </p:sp>
    </p:spTree>
    <p:extLst>
      <p:ext uri="{BB962C8B-B14F-4D97-AF65-F5344CB8AC3E}">
        <p14:creationId xmlns:p14="http://schemas.microsoft.com/office/powerpoint/2010/main" val="2588199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в якості </a:t>
            </a:r>
            <a:r>
              <a:rPr lang="uk-UA" b="1" dirty="0" err="1"/>
              <a:t>ітераторів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Найпростіший приклад </a:t>
            </a:r>
            <a:r>
              <a:rPr lang="uk-UA" sz="1800" dirty="0" err="1"/>
              <a:t>ітератора</a:t>
            </a:r>
            <a:r>
              <a:rPr lang="uk-UA" sz="1800" dirty="0"/>
              <a:t> — </a:t>
            </a:r>
            <a:r>
              <a:rPr lang="uk-UA" sz="1800" b="1" dirty="0">
                <a:highlight>
                  <a:srgbClr val="00FF00"/>
                </a:highlight>
              </a:rPr>
              <a:t>це вказівник, який (використовуючи адресну арифметику) працює з послідовно розташованими елементами даних</a:t>
            </a:r>
            <a:r>
              <a:rPr lang="uk-UA" sz="1800" dirty="0"/>
              <a:t>. Давайте знову розглянемо приклад переміщення по елементах масиву, використовуючи вказівник і адресну арифметику:</a:t>
            </a:r>
          </a:p>
        </p:txBody>
      </p:sp>
      <p:pic>
        <p:nvPicPr>
          <p:cNvPr id="5" name="Рисунок 4">
            <a:extLst>
              <a:ext uri="{FF2B5EF4-FFF2-40B4-BE49-F238E27FC236}">
                <a16:creationId xmlns:a16="http://schemas.microsoft.com/office/drawing/2014/main" id="{5CFAA431-0099-4F36-B617-AC8E2964EE6F}"/>
              </a:ext>
            </a:extLst>
          </p:cNvPr>
          <p:cNvPicPr>
            <a:picLocks noChangeAspect="1"/>
          </p:cNvPicPr>
          <p:nvPr/>
        </p:nvPicPr>
        <p:blipFill>
          <a:blip r:embed="rId2"/>
          <a:stretch>
            <a:fillRect/>
          </a:stretch>
        </p:blipFill>
        <p:spPr>
          <a:xfrm>
            <a:off x="2120095" y="2231304"/>
            <a:ext cx="7951808" cy="4437577"/>
          </a:xfrm>
          <a:prstGeom prst="rect">
            <a:avLst/>
          </a:prstGeom>
        </p:spPr>
      </p:pic>
      <p:pic>
        <p:nvPicPr>
          <p:cNvPr id="7" name="Рисунок 6">
            <a:extLst>
              <a:ext uri="{FF2B5EF4-FFF2-40B4-BE49-F238E27FC236}">
                <a16:creationId xmlns:a16="http://schemas.microsoft.com/office/drawing/2014/main" id="{EF01FE1F-2AEB-4CD2-8C53-5AF872F748AE}"/>
              </a:ext>
            </a:extLst>
          </p:cNvPr>
          <p:cNvPicPr>
            <a:picLocks noChangeAspect="1"/>
          </p:cNvPicPr>
          <p:nvPr/>
        </p:nvPicPr>
        <p:blipFill>
          <a:blip r:embed="rId3"/>
          <a:stretch>
            <a:fillRect/>
          </a:stretch>
        </p:blipFill>
        <p:spPr>
          <a:xfrm>
            <a:off x="7994121" y="5945328"/>
            <a:ext cx="1829055" cy="447737"/>
          </a:xfrm>
          <a:prstGeom prst="rect">
            <a:avLst/>
          </a:prstGeom>
        </p:spPr>
      </p:pic>
    </p:spTree>
    <p:extLst>
      <p:ext uri="{BB962C8B-B14F-4D97-AF65-F5344CB8AC3E}">
        <p14:creationId xmlns:p14="http://schemas.microsoft.com/office/powerpoint/2010/main" val="28656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в якості </a:t>
            </a:r>
            <a:r>
              <a:rPr lang="uk-UA" b="1" dirty="0" err="1"/>
              <a:t>ітераторів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прикладі, наведеному вище, ми визначили дві змінні: </a:t>
            </a:r>
            <a:r>
              <a:rPr lang="en-US" sz="1800" dirty="0">
                <a:solidFill>
                  <a:schemeClr val="accent5">
                    <a:lumMod val="75000"/>
                  </a:schemeClr>
                </a:solidFill>
                <a:latin typeface="Consolas" panose="020B0609020204030204" pitchFamily="49" charset="0"/>
              </a:rPr>
              <a:t>begin</a:t>
            </a:r>
            <a:r>
              <a:rPr lang="en-US" sz="1800" dirty="0"/>
              <a:t> (</a:t>
            </a:r>
            <a:r>
              <a:rPr lang="uk-UA" sz="1800" dirty="0"/>
              <a:t>яка вказує на початок нашого контейнера) і </a:t>
            </a:r>
            <a:r>
              <a:rPr lang="en-US" sz="1800" dirty="0">
                <a:solidFill>
                  <a:schemeClr val="accent5">
                    <a:lumMod val="75000"/>
                  </a:schemeClr>
                </a:solidFill>
                <a:latin typeface="Consolas" panose="020B0609020204030204" pitchFamily="49" charset="0"/>
              </a:rPr>
              <a:t>end</a:t>
            </a:r>
            <a:r>
              <a:rPr lang="en-US" sz="1800" dirty="0"/>
              <a:t> (</a:t>
            </a:r>
            <a:r>
              <a:rPr lang="uk-UA" sz="1800" dirty="0"/>
              <a:t>яка вказує на кінець нашого контейнера). Для масивів кінцевим маркером зазвичай є місце в пам’яті, де міг би перебувати останній елемент, якби контейнер містив на один елемент більше.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Потім вказівник переміщується між </a:t>
            </a:r>
            <a:r>
              <a:rPr lang="en-US" sz="1800" dirty="0">
                <a:solidFill>
                  <a:schemeClr val="accent5">
                    <a:lumMod val="75000"/>
                  </a:schemeClr>
                </a:solidFill>
                <a:latin typeface="Consolas" panose="020B0609020204030204" pitchFamily="49" charset="0"/>
              </a:rPr>
              <a:t>begin</a:t>
            </a:r>
            <a:r>
              <a:rPr lang="en-US" sz="1800" dirty="0"/>
              <a:t> </a:t>
            </a:r>
            <a:r>
              <a:rPr lang="uk-UA" sz="1800" dirty="0"/>
              <a:t>і </a:t>
            </a:r>
            <a:r>
              <a:rPr lang="en-US" sz="1800" dirty="0">
                <a:solidFill>
                  <a:schemeClr val="accent5">
                    <a:lumMod val="75000"/>
                  </a:schemeClr>
                </a:solidFill>
                <a:latin typeface="Consolas" panose="020B0609020204030204" pitchFamily="49" charset="0"/>
              </a:rPr>
              <a:t>end</a:t>
            </a:r>
            <a:r>
              <a:rPr lang="en-US" sz="1800" dirty="0"/>
              <a:t>, </a:t>
            </a:r>
            <a:r>
              <a:rPr lang="uk-UA" sz="1800" dirty="0"/>
              <a:t>при цьому доступ до поточного елементу можна отримати за допомогою оператора </a:t>
            </a:r>
            <a:r>
              <a:rPr lang="uk-UA" sz="1800" dirty="0" err="1"/>
              <a:t>розіменування</a:t>
            </a:r>
            <a:r>
              <a:rPr lang="uk-UA" sz="1800" dirty="0"/>
              <a:t>.</a:t>
            </a:r>
          </a:p>
        </p:txBody>
      </p:sp>
      <p:pic>
        <p:nvPicPr>
          <p:cNvPr id="6" name="Рисунок 5">
            <a:extLst>
              <a:ext uri="{FF2B5EF4-FFF2-40B4-BE49-F238E27FC236}">
                <a16:creationId xmlns:a16="http://schemas.microsoft.com/office/drawing/2014/main" id="{88D86AF0-8E56-4859-95D7-189EB8837F4E}"/>
              </a:ext>
            </a:extLst>
          </p:cNvPr>
          <p:cNvPicPr>
            <a:picLocks noChangeAspect="1"/>
          </p:cNvPicPr>
          <p:nvPr/>
        </p:nvPicPr>
        <p:blipFill>
          <a:blip r:embed="rId2"/>
          <a:stretch>
            <a:fillRect/>
          </a:stretch>
        </p:blipFill>
        <p:spPr>
          <a:xfrm>
            <a:off x="2133046" y="3504732"/>
            <a:ext cx="7925906" cy="3353268"/>
          </a:xfrm>
          <a:prstGeom prst="rect">
            <a:avLst/>
          </a:prstGeom>
        </p:spPr>
      </p:pic>
    </p:spTree>
    <p:extLst>
      <p:ext uri="{BB962C8B-B14F-4D97-AF65-F5344CB8AC3E}">
        <p14:creationId xmlns:p14="http://schemas.microsoft.com/office/powerpoint/2010/main" val="788984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err="1"/>
              <a:t>Ітератори</a:t>
            </a:r>
            <a:r>
              <a:rPr lang="uk-UA" b="1" dirty="0"/>
              <a:t> Стандартної бібліотеки С++</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Виконання ітерацій є настільки поширеною дією, що </a:t>
            </a:r>
            <a:r>
              <a:rPr lang="uk-UA" sz="1800" b="1" dirty="0">
                <a:highlight>
                  <a:srgbClr val="00FF00"/>
                </a:highlight>
              </a:rPr>
              <a:t>всі Стандартні бібліотеки контейнерів забезпечують пряму підтримку ітерацій</a:t>
            </a:r>
            <a:r>
              <a:rPr lang="uk-UA" sz="1800" dirty="0"/>
              <a:t>. Замість обчислення початкової і кінцевої точок вручну, ми можемо просто попросити контейнер зробити це за нас, використавши функції </a:t>
            </a:r>
            <a:r>
              <a:rPr lang="en-US" sz="1800" dirty="0">
                <a:solidFill>
                  <a:schemeClr val="accent5">
                    <a:lumMod val="75000"/>
                  </a:schemeClr>
                </a:solidFill>
                <a:latin typeface="Consolas" panose="020B0609020204030204" pitchFamily="49" charset="0"/>
              </a:rPr>
              <a:t>begin() </a:t>
            </a:r>
            <a:r>
              <a:rPr lang="uk-UA" sz="1800" dirty="0"/>
              <a:t>і </a:t>
            </a:r>
            <a:r>
              <a:rPr lang="en-US" sz="1800" dirty="0">
                <a:solidFill>
                  <a:schemeClr val="accent5">
                    <a:lumMod val="75000"/>
                  </a:schemeClr>
                </a:solidFill>
                <a:latin typeface="Consolas" panose="020B0609020204030204" pitchFamily="49" charset="0"/>
              </a:rPr>
              <a:t>end()</a:t>
            </a:r>
            <a:r>
              <a:rPr lang="en-US" sz="1800" dirty="0"/>
              <a:t>:</a:t>
            </a:r>
            <a:endParaRPr lang="uk-UA" sz="1800" dirty="0"/>
          </a:p>
        </p:txBody>
      </p:sp>
      <p:pic>
        <p:nvPicPr>
          <p:cNvPr id="6" name="Рисунок 5">
            <a:extLst>
              <a:ext uri="{FF2B5EF4-FFF2-40B4-BE49-F238E27FC236}">
                <a16:creationId xmlns:a16="http://schemas.microsoft.com/office/drawing/2014/main" id="{C1A122D9-4369-4D14-B2A7-32E349C8B34F}"/>
              </a:ext>
            </a:extLst>
          </p:cNvPr>
          <p:cNvPicPr>
            <a:picLocks noChangeAspect="1"/>
          </p:cNvPicPr>
          <p:nvPr/>
        </p:nvPicPr>
        <p:blipFill>
          <a:blip r:embed="rId2"/>
          <a:stretch>
            <a:fillRect/>
          </a:stretch>
        </p:blipFill>
        <p:spPr>
          <a:xfrm>
            <a:off x="1929113" y="2224781"/>
            <a:ext cx="8333772" cy="4484678"/>
          </a:xfrm>
          <a:prstGeom prst="rect">
            <a:avLst/>
          </a:prstGeom>
        </p:spPr>
      </p:pic>
      <p:pic>
        <p:nvPicPr>
          <p:cNvPr id="8" name="Рисунок 7">
            <a:extLst>
              <a:ext uri="{FF2B5EF4-FFF2-40B4-BE49-F238E27FC236}">
                <a16:creationId xmlns:a16="http://schemas.microsoft.com/office/drawing/2014/main" id="{252D9B8D-C57B-46AC-BE4C-2D662DF2D64B}"/>
              </a:ext>
            </a:extLst>
          </p:cNvPr>
          <p:cNvPicPr>
            <a:picLocks noChangeAspect="1"/>
          </p:cNvPicPr>
          <p:nvPr/>
        </p:nvPicPr>
        <p:blipFill>
          <a:blip r:embed="rId3"/>
          <a:stretch>
            <a:fillRect/>
          </a:stretch>
        </p:blipFill>
        <p:spPr>
          <a:xfrm>
            <a:off x="9211217" y="6040032"/>
            <a:ext cx="876422" cy="409632"/>
          </a:xfrm>
          <a:prstGeom prst="rect">
            <a:avLst/>
          </a:prstGeom>
        </p:spPr>
      </p:pic>
    </p:spTree>
    <p:extLst>
      <p:ext uri="{BB962C8B-B14F-4D97-AF65-F5344CB8AC3E}">
        <p14:creationId xmlns:p14="http://schemas.microsoft.com/office/powerpoint/2010/main" val="183877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err="1"/>
              <a:t>Ітератори</a:t>
            </a:r>
            <a:r>
              <a:rPr lang="uk-UA" b="1" dirty="0"/>
              <a:t> Стандартної бібліотеки С++</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заголовковому файлі </a:t>
            </a:r>
            <a:r>
              <a:rPr lang="en-US" sz="1800" dirty="0">
                <a:solidFill>
                  <a:schemeClr val="accent5">
                    <a:lumMod val="75000"/>
                  </a:schemeClr>
                </a:solidFill>
                <a:latin typeface="Consolas" panose="020B0609020204030204" pitchFamily="49" charset="0"/>
              </a:rPr>
              <a:t>iterator</a:t>
            </a:r>
            <a:r>
              <a:rPr lang="en-US" sz="1800" dirty="0"/>
              <a:t> </a:t>
            </a:r>
            <a:r>
              <a:rPr lang="uk-UA" sz="1800" dirty="0"/>
              <a:t>також знаходяться дві узагальнені функції (</a:t>
            </a:r>
            <a:r>
              <a:rPr lang="en-US" sz="1800" dirty="0">
                <a:solidFill>
                  <a:schemeClr val="accent5">
                    <a:lumMod val="75000"/>
                  </a:schemeClr>
                </a:solidFill>
                <a:latin typeface="Consolas" panose="020B0609020204030204" pitchFamily="49" charset="0"/>
              </a:rPr>
              <a:t>std::begin() </a:t>
            </a:r>
            <a:r>
              <a:rPr lang="uk-UA" sz="1800" dirty="0"/>
              <a:t>і </a:t>
            </a:r>
            <a:r>
              <a:rPr lang="en-US" sz="1800" dirty="0">
                <a:solidFill>
                  <a:schemeClr val="accent5">
                    <a:lumMod val="75000"/>
                  </a:schemeClr>
                </a:solidFill>
                <a:latin typeface="Consolas" panose="020B0609020204030204" pitchFamily="49" charset="0"/>
              </a:rPr>
              <a:t>std::end()</a:t>
            </a:r>
            <a:r>
              <a:rPr lang="en-US" sz="1800" dirty="0"/>
              <a:t>):</a:t>
            </a:r>
            <a:endParaRPr lang="uk-UA" sz="1800" dirty="0"/>
          </a:p>
        </p:txBody>
      </p:sp>
      <p:pic>
        <p:nvPicPr>
          <p:cNvPr id="6" name="Рисунок 5">
            <a:extLst>
              <a:ext uri="{FF2B5EF4-FFF2-40B4-BE49-F238E27FC236}">
                <a16:creationId xmlns:a16="http://schemas.microsoft.com/office/drawing/2014/main" id="{F9AB23F1-50FE-4788-8621-AEDDC776162B}"/>
              </a:ext>
            </a:extLst>
          </p:cNvPr>
          <p:cNvPicPr>
            <a:picLocks noChangeAspect="1"/>
          </p:cNvPicPr>
          <p:nvPr/>
        </p:nvPicPr>
        <p:blipFill>
          <a:blip r:embed="rId2"/>
          <a:stretch>
            <a:fillRect/>
          </a:stretch>
        </p:blipFill>
        <p:spPr>
          <a:xfrm>
            <a:off x="1617612" y="1823012"/>
            <a:ext cx="8956773" cy="5049456"/>
          </a:xfrm>
          <a:prstGeom prst="rect">
            <a:avLst/>
          </a:prstGeom>
        </p:spPr>
      </p:pic>
      <p:pic>
        <p:nvPicPr>
          <p:cNvPr id="8" name="Рисунок 7">
            <a:extLst>
              <a:ext uri="{FF2B5EF4-FFF2-40B4-BE49-F238E27FC236}">
                <a16:creationId xmlns:a16="http://schemas.microsoft.com/office/drawing/2014/main" id="{3C8F691D-D521-4B96-A4FB-48D92AD49420}"/>
              </a:ext>
            </a:extLst>
          </p:cNvPr>
          <p:cNvPicPr>
            <a:picLocks noChangeAspect="1"/>
          </p:cNvPicPr>
          <p:nvPr/>
        </p:nvPicPr>
        <p:blipFill>
          <a:blip r:embed="rId3"/>
          <a:stretch>
            <a:fillRect/>
          </a:stretch>
        </p:blipFill>
        <p:spPr>
          <a:xfrm>
            <a:off x="9316910" y="5968478"/>
            <a:ext cx="838317" cy="533474"/>
          </a:xfrm>
          <a:prstGeom prst="rect">
            <a:avLst/>
          </a:prstGeom>
        </p:spPr>
      </p:pic>
    </p:spTree>
    <p:extLst>
      <p:ext uri="{BB962C8B-B14F-4D97-AF65-F5344CB8AC3E}">
        <p14:creationId xmlns:p14="http://schemas.microsoft.com/office/powerpoint/2010/main" val="2375391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err="1"/>
              <a:t>Ітератори</a:t>
            </a:r>
            <a:r>
              <a:rPr lang="uk-UA" b="1" dirty="0"/>
              <a:t> Стандартної бібліотеки С++</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FFFF00"/>
                </a:highlight>
              </a:rPr>
              <a:t>Не </a:t>
            </a:r>
            <a:r>
              <a:rPr lang="ru-RU" sz="1800" b="1" dirty="0" err="1">
                <a:highlight>
                  <a:srgbClr val="FFFF00"/>
                </a:highlight>
              </a:rPr>
              <a:t>варто</a:t>
            </a:r>
            <a:r>
              <a:rPr lang="ru-RU" sz="1800" b="1" dirty="0">
                <a:highlight>
                  <a:srgbClr val="FFFF00"/>
                </a:highlight>
              </a:rPr>
              <a:t> зараз </a:t>
            </a:r>
            <a:r>
              <a:rPr lang="ru-RU" sz="1800" b="1" dirty="0" err="1">
                <a:highlight>
                  <a:srgbClr val="FFFF00"/>
                </a:highlight>
              </a:rPr>
              <a:t>турбуватися</a:t>
            </a:r>
            <a:r>
              <a:rPr lang="ru-RU" sz="1800" b="1" dirty="0">
                <a:highlight>
                  <a:srgbClr val="FFFF00"/>
                </a:highlight>
              </a:rPr>
              <a:t> про типи </a:t>
            </a:r>
            <a:r>
              <a:rPr lang="ru-RU" sz="1800" b="1" dirty="0" err="1">
                <a:highlight>
                  <a:srgbClr val="FFFF00"/>
                </a:highlight>
              </a:rPr>
              <a:t>ітераторів</a:t>
            </a:r>
            <a:r>
              <a:rPr lang="ru-RU" sz="1800" dirty="0"/>
              <a:t>. Зараз </a:t>
            </a:r>
            <a:r>
              <a:rPr lang="ru-RU" sz="1800" dirty="0" err="1"/>
              <a:t>важливо</a:t>
            </a:r>
            <a:r>
              <a:rPr lang="ru-RU" sz="1800" dirty="0"/>
              <a:t> </a:t>
            </a:r>
            <a:r>
              <a:rPr lang="ru-RU" sz="1800" dirty="0" err="1"/>
              <a:t>зрозуміти</a:t>
            </a:r>
            <a:r>
              <a:rPr lang="ru-RU" sz="1800" dirty="0"/>
              <a:t> </a:t>
            </a:r>
            <a:r>
              <a:rPr lang="ru-RU" sz="1800" dirty="0" err="1"/>
              <a:t>лише</a:t>
            </a:r>
            <a:r>
              <a:rPr lang="ru-RU" sz="1800" dirty="0"/>
              <a:t> те, </a:t>
            </a:r>
            <a:r>
              <a:rPr lang="ru-RU" sz="1800" dirty="0" err="1"/>
              <a:t>що</a:t>
            </a:r>
            <a:r>
              <a:rPr lang="ru-RU" sz="1800" dirty="0"/>
              <a:t> всю роботу по </a:t>
            </a:r>
            <a:r>
              <a:rPr lang="ru-RU" sz="1800" dirty="0" err="1"/>
              <a:t>переміщенню</a:t>
            </a:r>
            <a:r>
              <a:rPr lang="ru-RU" sz="1800" dirty="0"/>
              <a:t> по контейнеру </a:t>
            </a:r>
            <a:r>
              <a:rPr lang="ru-RU" sz="1800" dirty="0" err="1"/>
              <a:t>ітератор</a:t>
            </a:r>
            <a:r>
              <a:rPr lang="ru-RU" sz="1800" dirty="0"/>
              <a:t> </a:t>
            </a:r>
            <a:r>
              <a:rPr lang="ru-RU" sz="1800" dirty="0" err="1"/>
              <a:t>бере</a:t>
            </a:r>
            <a:r>
              <a:rPr lang="ru-RU" sz="1800" dirty="0"/>
              <a:t> на себе. Нам не </a:t>
            </a:r>
            <a:r>
              <a:rPr lang="ru-RU" sz="1800" dirty="0" err="1"/>
              <a:t>обов’язково</a:t>
            </a:r>
            <a:r>
              <a:rPr lang="ru-RU" sz="1800" dirty="0"/>
              <a:t> знати </a:t>
            </a:r>
            <a:r>
              <a:rPr lang="ru-RU" sz="1800" dirty="0" err="1"/>
              <a:t>деталі</a:t>
            </a:r>
            <a:r>
              <a:rPr lang="ru-RU" sz="1800" dirty="0"/>
              <a:t> того, як </a:t>
            </a:r>
            <a:r>
              <a:rPr lang="ru-RU" sz="1800" dirty="0" err="1"/>
              <a:t>це</a:t>
            </a:r>
            <a:r>
              <a:rPr lang="ru-RU" sz="1800" dirty="0"/>
              <a:t> </a:t>
            </a:r>
            <a:r>
              <a:rPr lang="ru-RU" sz="1800" dirty="0" err="1"/>
              <a:t>відбувається</a:t>
            </a:r>
            <a:r>
              <a:rPr lang="ru-RU" sz="1800" dirty="0"/>
              <a:t>. Нам </a:t>
            </a:r>
            <a:r>
              <a:rPr lang="ru-RU" sz="1800" dirty="0" err="1"/>
              <a:t>потрібно</a:t>
            </a:r>
            <a:r>
              <a:rPr lang="ru-RU" sz="1800" dirty="0"/>
              <a:t> знати </a:t>
            </a:r>
            <a:r>
              <a:rPr lang="ru-RU" sz="1800" dirty="0" err="1"/>
              <a:t>наступні</a:t>
            </a:r>
            <a:r>
              <a:rPr lang="ru-RU" sz="1800" dirty="0"/>
              <a:t> 4 </a:t>
            </a:r>
            <a:r>
              <a:rPr lang="ru-RU" sz="1800" dirty="0" err="1"/>
              <a:t>речі</a:t>
            </a:r>
            <a:r>
              <a:rPr lang="ru-RU" sz="1800" dirty="0"/>
              <a:t>:</a:t>
            </a:r>
          </a:p>
          <a:p>
            <a:pPr marL="540000" indent="360000">
              <a:lnSpc>
                <a:spcPct val="150000"/>
              </a:lnSpc>
              <a:spcBef>
                <a:spcPts val="0"/>
              </a:spcBef>
              <a:buNone/>
            </a:pPr>
            <a:endParaRPr lang="ru-RU" sz="1800" dirty="0"/>
          </a:p>
          <a:p>
            <a:pPr marL="825750" indent="-285750">
              <a:lnSpc>
                <a:spcPct val="150000"/>
              </a:lnSpc>
              <a:spcBef>
                <a:spcPts val="0"/>
              </a:spcBef>
            </a:pPr>
            <a:r>
              <a:rPr lang="ru-RU" sz="1800" dirty="0"/>
              <a:t>   початкова точка;</a:t>
            </a:r>
          </a:p>
          <a:p>
            <a:pPr marL="825750" indent="-285750">
              <a:lnSpc>
                <a:spcPct val="150000"/>
              </a:lnSpc>
              <a:spcBef>
                <a:spcPts val="0"/>
              </a:spcBef>
            </a:pPr>
            <a:r>
              <a:rPr lang="ru-RU" sz="1800" dirty="0"/>
              <a:t>   </a:t>
            </a:r>
            <a:r>
              <a:rPr lang="ru-RU" sz="1800" dirty="0" err="1"/>
              <a:t>кінцева</a:t>
            </a:r>
            <a:r>
              <a:rPr lang="ru-RU" sz="1800" dirty="0"/>
              <a:t> точка;</a:t>
            </a:r>
          </a:p>
          <a:p>
            <a:pPr marL="825750" indent="-285750">
              <a:lnSpc>
                <a:spcPct val="150000"/>
              </a:lnSpc>
              <a:spcBef>
                <a:spcPts val="0"/>
              </a:spcBef>
            </a:pP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переміщення</a:t>
            </a:r>
            <a:r>
              <a:rPr lang="ru-RU" sz="1800" dirty="0"/>
              <a:t> </a:t>
            </a:r>
            <a:r>
              <a:rPr lang="ru-RU" sz="1800" dirty="0" err="1"/>
              <a:t>ітератора</a:t>
            </a:r>
            <a:r>
              <a:rPr lang="ru-RU" sz="1800" dirty="0"/>
              <a:t> до </a:t>
            </a:r>
            <a:r>
              <a:rPr lang="ru-RU" sz="1800" dirty="0" err="1"/>
              <a:t>наступного</a:t>
            </a:r>
            <a:r>
              <a:rPr lang="ru-RU" sz="1800" dirty="0"/>
              <a:t> </a:t>
            </a:r>
            <a:r>
              <a:rPr lang="ru-RU" sz="1800" dirty="0" err="1"/>
              <a:t>елементу</a:t>
            </a:r>
            <a:r>
              <a:rPr lang="ru-RU" sz="1800" dirty="0"/>
              <a:t> (</a:t>
            </a:r>
            <a:r>
              <a:rPr lang="ru-RU" sz="1800" dirty="0" err="1"/>
              <a:t>або</a:t>
            </a:r>
            <a:r>
              <a:rPr lang="ru-RU" sz="1800" dirty="0"/>
              <a:t> в </a:t>
            </a:r>
            <a:r>
              <a:rPr lang="ru-RU" sz="1800" dirty="0" err="1"/>
              <a:t>кінець</a:t>
            </a:r>
            <a:r>
              <a:rPr lang="ru-RU" sz="1800" dirty="0"/>
              <a:t>);</a:t>
            </a:r>
          </a:p>
          <a:p>
            <a:pPr marL="825750" indent="-285750">
              <a:lnSpc>
                <a:spcPct val="150000"/>
              </a:lnSpc>
              <a:spcBef>
                <a:spcPts val="0"/>
              </a:spcBef>
            </a:pP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отримання</a:t>
            </a:r>
            <a:r>
              <a:rPr lang="ru-RU" sz="1800" dirty="0"/>
              <a:t> </a:t>
            </a:r>
            <a:r>
              <a:rPr lang="ru-RU" sz="1800" dirty="0" err="1"/>
              <a:t>значення</a:t>
            </a:r>
            <a:r>
              <a:rPr lang="ru-RU" sz="1800" dirty="0"/>
              <a:t> поточного </a:t>
            </a:r>
            <a:r>
              <a:rPr lang="ru-RU" sz="1800" dirty="0" err="1"/>
              <a:t>елементу</a:t>
            </a:r>
            <a:r>
              <a:rPr lang="ru-RU" sz="1800" dirty="0"/>
              <a:t>.</a:t>
            </a:r>
            <a:endParaRPr lang="uk-UA" sz="1800" dirty="0"/>
          </a:p>
        </p:txBody>
      </p:sp>
    </p:spTree>
    <p:extLst>
      <p:ext uri="{BB962C8B-B14F-4D97-AF65-F5344CB8AC3E}">
        <p14:creationId xmlns:p14="http://schemas.microsoft.com/office/powerpoint/2010/main" val="846592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err="1"/>
              <a:t>Ітератори</a:t>
            </a:r>
            <a:r>
              <a:rPr lang="uk-UA" b="1" dirty="0"/>
              <a:t> і цикли </a:t>
            </a:r>
            <a:r>
              <a:rPr lang="en-US" b="1" dirty="0"/>
              <a:t>for </a:t>
            </a:r>
            <a:r>
              <a:rPr lang="uk-UA" b="1" dirty="0"/>
              <a:t>з явним вказуванням діапазону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Всі типи даних, які мають методи </a:t>
            </a:r>
            <a:r>
              <a:rPr lang="en-US" sz="1800" dirty="0">
                <a:solidFill>
                  <a:schemeClr val="accent5">
                    <a:lumMod val="75000"/>
                  </a:schemeClr>
                </a:solidFill>
                <a:latin typeface="Consolas" panose="020B0609020204030204" pitchFamily="49" charset="0"/>
              </a:rPr>
              <a:t>begin()</a:t>
            </a:r>
            <a:r>
              <a:rPr lang="en-US" sz="1800" dirty="0">
                <a:solidFill>
                  <a:schemeClr val="accent5">
                    <a:lumMod val="75000"/>
                  </a:schemeClr>
                </a:solidFill>
              </a:rPr>
              <a:t> </a:t>
            </a:r>
            <a:r>
              <a:rPr lang="uk-UA" sz="1800" dirty="0"/>
              <a:t>і </a:t>
            </a:r>
            <a:r>
              <a:rPr lang="en-US" sz="1800" dirty="0">
                <a:solidFill>
                  <a:schemeClr val="accent5">
                    <a:lumMod val="75000"/>
                  </a:schemeClr>
                </a:solidFill>
                <a:latin typeface="Consolas" panose="020B0609020204030204" pitchFamily="49" charset="0"/>
              </a:rPr>
              <a:t>end()</a:t>
            </a:r>
            <a:r>
              <a:rPr lang="en-US" sz="1800" dirty="0">
                <a:solidFill>
                  <a:schemeClr val="accent5">
                    <a:lumMod val="75000"/>
                  </a:schemeClr>
                </a:solidFill>
              </a:rPr>
              <a:t> </a:t>
            </a:r>
            <a:r>
              <a:rPr lang="uk-UA" sz="1800" dirty="0"/>
              <a:t>або використовуються з </a:t>
            </a:r>
            <a:r>
              <a:rPr lang="en-US" sz="1800" dirty="0">
                <a:solidFill>
                  <a:schemeClr val="accent5">
                    <a:lumMod val="75000"/>
                  </a:schemeClr>
                </a:solidFill>
                <a:latin typeface="Consolas" panose="020B0609020204030204" pitchFamily="49" charset="0"/>
              </a:rPr>
              <a:t>std::begin()</a:t>
            </a:r>
            <a:r>
              <a:rPr lang="en-US" sz="1800" dirty="0">
                <a:solidFill>
                  <a:schemeClr val="accent5">
                    <a:lumMod val="75000"/>
                  </a:schemeClr>
                </a:solidFill>
              </a:rPr>
              <a:t> </a:t>
            </a:r>
            <a:r>
              <a:rPr lang="uk-UA" sz="1800" dirty="0"/>
              <a:t>і </a:t>
            </a:r>
            <a:r>
              <a:rPr lang="en-US" sz="1800" dirty="0">
                <a:solidFill>
                  <a:schemeClr val="accent5">
                    <a:lumMod val="75000"/>
                  </a:schemeClr>
                </a:solidFill>
                <a:latin typeface="Consolas" panose="020B0609020204030204" pitchFamily="49" charset="0"/>
              </a:rPr>
              <a:t>std::end()</a:t>
            </a:r>
            <a:r>
              <a:rPr lang="en-US" sz="1800" dirty="0"/>
              <a:t>, </a:t>
            </a:r>
            <a:r>
              <a:rPr lang="uk-UA" sz="1800" dirty="0"/>
              <a:t>можуть бути задіяні в циклах </a:t>
            </a:r>
            <a:r>
              <a:rPr lang="en-US" sz="1800" dirty="0">
                <a:solidFill>
                  <a:schemeClr val="accent5">
                    <a:lumMod val="75000"/>
                  </a:schemeClr>
                </a:solidFill>
                <a:latin typeface="Consolas" panose="020B0609020204030204" pitchFamily="49" charset="0"/>
              </a:rPr>
              <a:t>for</a:t>
            </a:r>
            <a:r>
              <a:rPr lang="en-US" sz="1800" dirty="0"/>
              <a:t> </a:t>
            </a:r>
            <a:r>
              <a:rPr lang="uk-UA" sz="1800" dirty="0"/>
              <a:t>з явним вказуванням діапазону:</a:t>
            </a:r>
          </a:p>
        </p:txBody>
      </p:sp>
      <p:pic>
        <p:nvPicPr>
          <p:cNvPr id="5" name="Рисунок 4">
            <a:extLst>
              <a:ext uri="{FF2B5EF4-FFF2-40B4-BE49-F238E27FC236}">
                <a16:creationId xmlns:a16="http://schemas.microsoft.com/office/drawing/2014/main" id="{45A9412F-5CB3-4965-BF41-6D3DFC8267DB}"/>
              </a:ext>
            </a:extLst>
          </p:cNvPr>
          <p:cNvPicPr>
            <a:picLocks noChangeAspect="1"/>
          </p:cNvPicPr>
          <p:nvPr/>
        </p:nvPicPr>
        <p:blipFill>
          <a:blip r:embed="rId2"/>
          <a:stretch>
            <a:fillRect/>
          </a:stretch>
        </p:blipFill>
        <p:spPr>
          <a:xfrm>
            <a:off x="2906100" y="1817156"/>
            <a:ext cx="6379798" cy="4936671"/>
          </a:xfrm>
          <a:prstGeom prst="rect">
            <a:avLst/>
          </a:prstGeom>
        </p:spPr>
      </p:pic>
    </p:spTree>
    <p:extLst>
      <p:ext uri="{BB962C8B-B14F-4D97-AF65-F5344CB8AC3E}">
        <p14:creationId xmlns:p14="http://schemas.microsoft.com/office/powerpoint/2010/main" val="1766092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err="1"/>
              <a:t>Ітератори</a:t>
            </a:r>
            <a:r>
              <a:rPr lang="uk-UA" b="1" dirty="0"/>
              <a:t> і цикли </a:t>
            </a:r>
            <a:r>
              <a:rPr lang="en-US" b="1" dirty="0"/>
              <a:t>for </a:t>
            </a:r>
            <a:r>
              <a:rPr lang="uk-UA" b="1" dirty="0"/>
              <a:t>з явним вказуванням діапазону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Насправді, цикли </a:t>
            </a:r>
            <a:r>
              <a:rPr lang="en-US" sz="1800" dirty="0">
                <a:solidFill>
                  <a:schemeClr val="accent5">
                    <a:lumMod val="75000"/>
                  </a:schemeClr>
                </a:solidFill>
                <a:latin typeface="Consolas" panose="020B0609020204030204" pitchFamily="49" charset="0"/>
              </a:rPr>
              <a:t>for</a:t>
            </a:r>
            <a:r>
              <a:rPr lang="en-US" sz="1800" dirty="0"/>
              <a:t> </a:t>
            </a:r>
            <a:r>
              <a:rPr lang="uk-UA" sz="1800" dirty="0"/>
              <a:t>з явним вказуванням діапазону для здійснення ітерації непомітно звертаються до викликів функцій </a:t>
            </a:r>
            <a:r>
              <a:rPr lang="en-US" sz="1800" dirty="0">
                <a:solidFill>
                  <a:schemeClr val="accent5">
                    <a:lumMod val="75000"/>
                  </a:schemeClr>
                </a:solidFill>
                <a:latin typeface="Consolas" panose="020B0609020204030204" pitchFamily="49" charset="0"/>
              </a:rPr>
              <a:t>begin()</a:t>
            </a:r>
            <a:r>
              <a:rPr lang="en-US" sz="1800" dirty="0"/>
              <a:t> </a:t>
            </a:r>
            <a:r>
              <a:rPr lang="uk-UA" sz="1800" dirty="0"/>
              <a:t>і </a:t>
            </a:r>
            <a:r>
              <a:rPr lang="en-US" sz="1800" dirty="0">
                <a:solidFill>
                  <a:schemeClr val="accent5">
                    <a:lumMod val="75000"/>
                  </a:schemeClr>
                </a:solidFill>
                <a:latin typeface="Consolas" panose="020B0609020204030204" pitchFamily="49" charset="0"/>
              </a:rPr>
              <a:t>end()</a:t>
            </a:r>
            <a:r>
              <a:rPr lang="en-US" sz="1800" dirty="0"/>
              <a:t>. </a:t>
            </a:r>
            <a:r>
              <a:rPr lang="uk-UA" sz="1800" dirty="0"/>
              <a:t>Тип даних </a:t>
            </a:r>
            <a:r>
              <a:rPr lang="en-US" sz="1800" dirty="0">
                <a:solidFill>
                  <a:schemeClr val="accent5">
                    <a:lumMod val="75000"/>
                  </a:schemeClr>
                </a:solidFill>
                <a:latin typeface="Consolas" panose="020B0609020204030204" pitchFamily="49" charset="0"/>
              </a:rPr>
              <a:t>std::array</a:t>
            </a:r>
            <a:r>
              <a:rPr lang="en-US" sz="1800" dirty="0"/>
              <a:t> </a:t>
            </a:r>
            <a:r>
              <a:rPr lang="uk-UA" sz="1800" dirty="0"/>
              <a:t>також має в своєму арсеналі методи </a:t>
            </a:r>
            <a:r>
              <a:rPr lang="en-US" sz="1800" dirty="0">
                <a:solidFill>
                  <a:schemeClr val="accent5">
                    <a:lumMod val="75000"/>
                  </a:schemeClr>
                </a:solidFill>
                <a:latin typeface="Consolas" panose="020B0609020204030204" pitchFamily="49" charset="0"/>
              </a:rPr>
              <a:t>begin() </a:t>
            </a:r>
            <a:r>
              <a:rPr lang="uk-UA" sz="1800" dirty="0"/>
              <a:t>і </a:t>
            </a:r>
            <a:r>
              <a:rPr lang="en-US" sz="1800" dirty="0">
                <a:solidFill>
                  <a:schemeClr val="accent5">
                    <a:lumMod val="75000"/>
                  </a:schemeClr>
                </a:solidFill>
                <a:latin typeface="Consolas" panose="020B0609020204030204" pitchFamily="49" charset="0"/>
              </a:rPr>
              <a:t>end()</a:t>
            </a:r>
            <a:r>
              <a:rPr lang="en-US" sz="1800" dirty="0"/>
              <a:t>, </a:t>
            </a:r>
            <a:r>
              <a:rPr lang="uk-UA" sz="1800" dirty="0"/>
              <a:t>а значить і його ми можемо використовувати в циклах </a:t>
            </a:r>
            <a:r>
              <a:rPr lang="en-US" sz="1800" dirty="0">
                <a:solidFill>
                  <a:schemeClr val="accent5">
                    <a:lumMod val="75000"/>
                  </a:schemeClr>
                </a:solidFill>
                <a:latin typeface="Consolas" panose="020B0609020204030204" pitchFamily="49" charset="0"/>
              </a:rPr>
              <a:t>for</a:t>
            </a:r>
            <a:r>
              <a:rPr lang="en-US" sz="1800" dirty="0"/>
              <a:t> </a:t>
            </a:r>
            <a:r>
              <a:rPr lang="uk-UA" sz="1800" dirty="0"/>
              <a:t>з явним вказуванням діапазону. Масиви </a:t>
            </a:r>
            <a:r>
              <a:rPr lang="en-US" sz="1800" dirty="0"/>
              <a:t>C-style </a:t>
            </a:r>
            <a:r>
              <a:rPr lang="uk-UA" sz="1800" dirty="0"/>
              <a:t>з фіксованим розміром також можна використовувати з функціями </a:t>
            </a:r>
            <a:r>
              <a:rPr lang="en-US" sz="1800" dirty="0">
                <a:solidFill>
                  <a:schemeClr val="accent5">
                    <a:lumMod val="75000"/>
                  </a:schemeClr>
                </a:solidFill>
                <a:latin typeface="Consolas" panose="020B0609020204030204" pitchFamily="49" charset="0"/>
              </a:rPr>
              <a:t>std::begin() </a:t>
            </a:r>
            <a:r>
              <a:rPr lang="uk-UA" sz="1800" dirty="0"/>
              <a:t>і </a:t>
            </a:r>
            <a:r>
              <a:rPr lang="en-US" sz="1800" dirty="0">
                <a:solidFill>
                  <a:schemeClr val="accent5">
                    <a:lumMod val="75000"/>
                  </a:schemeClr>
                </a:solidFill>
                <a:latin typeface="Consolas" panose="020B0609020204030204" pitchFamily="49" charset="0"/>
              </a:rPr>
              <a:t>std::end()</a:t>
            </a:r>
            <a:r>
              <a:rPr lang="en-US" sz="1800" dirty="0"/>
              <a:t>. </a:t>
            </a:r>
            <a:r>
              <a:rPr lang="uk-UA" sz="1800" b="1" dirty="0">
                <a:highlight>
                  <a:srgbClr val="FFFF00"/>
                </a:highlight>
              </a:rPr>
              <a:t>Однак з динамічними масивами даний спосіб не працює</a:t>
            </a:r>
            <a:r>
              <a:rPr lang="uk-UA" sz="1800" dirty="0"/>
              <a:t>, так як для них не існує функції </a:t>
            </a:r>
            <a:r>
              <a:rPr lang="en-US" sz="1800" dirty="0">
                <a:solidFill>
                  <a:schemeClr val="accent5">
                    <a:lumMod val="75000"/>
                  </a:schemeClr>
                </a:solidFill>
                <a:latin typeface="Consolas" panose="020B0609020204030204" pitchFamily="49" charset="0"/>
              </a:rPr>
              <a:t>std::end() </a:t>
            </a:r>
            <a:r>
              <a:rPr lang="en-US" sz="1800" dirty="0"/>
              <a:t>(</a:t>
            </a:r>
            <a:r>
              <a:rPr lang="uk-UA" sz="1800" dirty="0"/>
              <a:t>через те, що відсутня інформація про довжину масиву).</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910594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Обробка</a:t>
            </a:r>
            <a:r>
              <a:rPr lang="ru-RU" b="1" dirty="0"/>
              <a:t> </a:t>
            </a:r>
            <a:r>
              <a:rPr lang="ru-RU" b="1" dirty="0" err="1"/>
              <a:t>помилок</a:t>
            </a:r>
            <a:r>
              <a:rPr lang="ru-RU" b="1" dirty="0"/>
              <a:t>, </a:t>
            </a:r>
            <a:r>
              <a:rPr lang="ru-RU" b="1" dirty="0" err="1"/>
              <a:t>cerr</a:t>
            </a:r>
            <a:r>
              <a:rPr lang="ru-RU" b="1" dirty="0"/>
              <a:t> і </a:t>
            </a:r>
            <a:r>
              <a:rPr lang="ru-RU" b="1" dirty="0" err="1"/>
              <a:t>exit</a:t>
            </a:r>
            <a:r>
              <a:rPr lang="ru-RU"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 </a:t>
            </a:r>
            <a:r>
              <a:rPr lang="ru-RU" sz="1800" dirty="0" err="1"/>
              <a:t>написанні</a:t>
            </a:r>
            <a:r>
              <a:rPr lang="ru-RU" sz="1800" dirty="0"/>
              <a:t> </a:t>
            </a:r>
            <a:r>
              <a:rPr lang="ru-RU" sz="1800" dirty="0" err="1"/>
              <a:t>програм</a:t>
            </a:r>
            <a:r>
              <a:rPr lang="ru-RU" sz="1800" dirty="0"/>
              <a:t> </a:t>
            </a:r>
            <a:r>
              <a:rPr lang="ru-RU" sz="1800" dirty="0" err="1"/>
              <a:t>виникнення</a:t>
            </a:r>
            <a:r>
              <a:rPr lang="ru-RU" sz="1800" dirty="0"/>
              <a:t> </a:t>
            </a:r>
            <a:r>
              <a:rPr lang="ru-RU" sz="1800" dirty="0" err="1"/>
              <a:t>помилок</a:t>
            </a:r>
            <a:r>
              <a:rPr lang="ru-RU" sz="1800" dirty="0"/>
              <a:t> </a:t>
            </a:r>
            <a:r>
              <a:rPr lang="ru-RU" sz="1800" dirty="0" err="1"/>
              <a:t>майже</a:t>
            </a:r>
            <a:r>
              <a:rPr lang="ru-RU" sz="1800" dirty="0"/>
              <a:t> неминуче. </a:t>
            </a:r>
            <a:r>
              <a:rPr lang="ru-RU" sz="1800" dirty="0" err="1"/>
              <a:t>Помилки</a:t>
            </a:r>
            <a:r>
              <a:rPr lang="ru-RU" sz="1800" dirty="0"/>
              <a:t> в </a:t>
            </a:r>
            <a:r>
              <a:rPr lang="ru-RU" sz="1800" dirty="0" err="1"/>
              <a:t>мові</a:t>
            </a:r>
            <a:r>
              <a:rPr lang="ru-RU" sz="1800" dirty="0"/>
              <a:t> C++ </a:t>
            </a:r>
            <a:r>
              <a:rPr lang="ru-RU" sz="1800" dirty="0" err="1"/>
              <a:t>діляться</a:t>
            </a:r>
            <a:r>
              <a:rPr lang="ru-RU" sz="1800" dirty="0"/>
              <a:t> на </a:t>
            </a:r>
            <a:r>
              <a:rPr lang="ru-RU" sz="1800" dirty="0" err="1"/>
              <a:t>дві</a:t>
            </a:r>
            <a:r>
              <a:rPr lang="ru-RU" sz="1800" dirty="0"/>
              <a:t> </a:t>
            </a:r>
            <a:r>
              <a:rPr lang="ru-RU" sz="1800" dirty="0" err="1"/>
              <a:t>категорії</a:t>
            </a:r>
            <a:r>
              <a:rPr lang="ru-RU" sz="1800" dirty="0"/>
              <a:t>: </a:t>
            </a:r>
            <a:r>
              <a:rPr lang="ru-RU" sz="1800" b="1" dirty="0" err="1">
                <a:highlight>
                  <a:srgbClr val="00FF00"/>
                </a:highlight>
              </a:rPr>
              <a:t>синтаксичні</a:t>
            </a:r>
            <a:r>
              <a:rPr lang="ru-RU" sz="1800" dirty="0"/>
              <a:t> та </a:t>
            </a:r>
            <a:r>
              <a:rPr lang="ru-RU" sz="1800" b="1" dirty="0" err="1">
                <a:highlight>
                  <a:srgbClr val="00FF00"/>
                </a:highlight>
              </a:rPr>
              <a:t>семантичні</a:t>
            </a:r>
            <a:r>
              <a:rPr lang="ru-RU" sz="1800" dirty="0"/>
              <a:t>.</a:t>
            </a:r>
            <a:endParaRPr lang="en-US" sz="1800" dirty="0"/>
          </a:p>
          <a:p>
            <a:pPr marL="540000" indent="360000">
              <a:lnSpc>
                <a:spcPct val="150000"/>
              </a:lnSpc>
              <a:spcBef>
                <a:spcPts val="0"/>
              </a:spcBef>
              <a:buNone/>
            </a:pPr>
            <a:r>
              <a:rPr lang="ru-RU" sz="1800" b="1" dirty="0" err="1">
                <a:highlight>
                  <a:srgbClr val="00FFFF"/>
                </a:highlight>
              </a:rPr>
              <a:t>Синтаксичні</a:t>
            </a:r>
            <a:r>
              <a:rPr lang="ru-RU" sz="1800" b="1" dirty="0">
                <a:highlight>
                  <a:srgbClr val="00FFFF"/>
                </a:highlight>
              </a:rPr>
              <a:t> </a:t>
            </a:r>
            <a:r>
              <a:rPr lang="ru-RU" sz="1800" b="1" dirty="0" err="1">
                <a:highlight>
                  <a:srgbClr val="00FFFF"/>
                </a:highlight>
              </a:rPr>
              <a:t>помилки</a:t>
            </a:r>
            <a:endParaRPr lang="ru-RU" sz="1800" b="1" dirty="0">
              <a:highlight>
                <a:srgbClr val="00FFFF"/>
              </a:highlight>
            </a:endParaRPr>
          </a:p>
          <a:p>
            <a:pPr marL="540000" indent="360000">
              <a:lnSpc>
                <a:spcPct val="150000"/>
              </a:lnSpc>
              <a:spcBef>
                <a:spcPts val="0"/>
              </a:spcBef>
              <a:buNone/>
            </a:pPr>
            <a:r>
              <a:rPr lang="ru-RU" sz="1800" dirty="0" err="1"/>
              <a:t>Синтаксична</a:t>
            </a:r>
            <a:r>
              <a:rPr lang="ru-RU" sz="1800" dirty="0"/>
              <a:t> </a:t>
            </a:r>
            <a:r>
              <a:rPr lang="ru-RU" sz="1800" dirty="0" err="1"/>
              <a:t>помилка</a:t>
            </a:r>
            <a:r>
              <a:rPr lang="ru-RU" sz="1800" dirty="0"/>
              <a:t> </a:t>
            </a:r>
            <a:r>
              <a:rPr lang="ru-RU" sz="1800" dirty="0" err="1"/>
              <a:t>виникає</a:t>
            </a:r>
            <a:r>
              <a:rPr lang="ru-RU" sz="1800" dirty="0"/>
              <a:t> при </a:t>
            </a:r>
            <a:r>
              <a:rPr lang="ru-RU" sz="1800" dirty="0" err="1"/>
              <a:t>порушенні</a:t>
            </a:r>
            <a:r>
              <a:rPr lang="ru-RU" sz="1800" dirty="0"/>
              <a:t> правил </a:t>
            </a:r>
            <a:r>
              <a:rPr lang="ru-RU" sz="1800" dirty="0" err="1"/>
              <a:t>граматики</a:t>
            </a:r>
            <a:r>
              <a:rPr lang="ru-RU" sz="1800" dirty="0"/>
              <a:t> </a:t>
            </a:r>
            <a:r>
              <a:rPr lang="ru-RU" sz="1800" dirty="0" err="1"/>
              <a:t>мови</a:t>
            </a:r>
            <a:r>
              <a:rPr lang="ru-RU" sz="1800" dirty="0"/>
              <a:t> C++. </a:t>
            </a:r>
            <a:r>
              <a:rPr lang="ru-RU" sz="1800" dirty="0" err="1"/>
              <a:t>Наприклад</a:t>
            </a:r>
            <a:r>
              <a:rPr lang="ru-RU" sz="1800" dirty="0"/>
              <a:t>:</a:t>
            </a:r>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якщо</a:t>
            </a:r>
            <a:r>
              <a:rPr lang="ru-RU" sz="1800" dirty="0">
                <a:solidFill>
                  <a:schemeClr val="accent5">
                    <a:lumMod val="75000"/>
                  </a:schemeClr>
                </a:solidFill>
                <a:latin typeface="Consolas" panose="020B0609020204030204" pitchFamily="49" charset="0"/>
              </a:rPr>
              <a:t> 7 не </a:t>
            </a:r>
            <a:r>
              <a:rPr lang="ru-RU" sz="1800" dirty="0" err="1">
                <a:solidFill>
                  <a:schemeClr val="accent5">
                    <a:lumMod val="75000"/>
                  </a:schemeClr>
                </a:solidFill>
                <a:latin typeface="Consolas" panose="020B0609020204030204" pitchFamily="49" charset="0"/>
              </a:rPr>
              <a:t>дорівнює</a:t>
            </a:r>
            <a:r>
              <a:rPr lang="ru-RU" sz="1800" dirty="0">
                <a:solidFill>
                  <a:schemeClr val="accent5">
                    <a:lumMod val="75000"/>
                  </a:schemeClr>
                </a:solidFill>
                <a:latin typeface="Consolas" panose="020B0609020204030204" pitchFamily="49" charset="0"/>
              </a:rPr>
              <a:t> 8, то </a:t>
            </a:r>
            <a:r>
              <a:rPr lang="ru-RU" sz="1800" dirty="0" err="1">
                <a:solidFill>
                  <a:schemeClr val="accent5">
                    <a:lumMod val="75000"/>
                  </a:schemeClr>
                </a:solidFill>
                <a:latin typeface="Consolas" panose="020B0609020204030204" pitchFamily="49" charset="0"/>
              </a:rPr>
              <a:t>пишемо</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not</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equal</a:t>
            </a:r>
            <a:r>
              <a:rPr lang="ru-RU"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r>
              <a:rPr lang="ru-RU" sz="1800" dirty="0" err="1"/>
              <a:t>Хоча</a:t>
            </a:r>
            <a:r>
              <a:rPr lang="ru-RU" sz="1800" dirty="0"/>
              <a:t> </a:t>
            </a:r>
            <a:r>
              <a:rPr lang="ru-RU" sz="1800" dirty="0" err="1"/>
              <a:t>цей</a:t>
            </a:r>
            <a:r>
              <a:rPr lang="ru-RU" sz="1800" dirty="0"/>
              <a:t> </a:t>
            </a:r>
            <a:r>
              <a:rPr lang="ru-RU" sz="1800" dirty="0" err="1"/>
              <a:t>стейтмент</a:t>
            </a:r>
            <a:r>
              <a:rPr lang="ru-RU" sz="1800" dirty="0"/>
              <a:t> нам (людям) </a:t>
            </a:r>
            <a:r>
              <a:rPr lang="ru-RU" sz="1800" dirty="0" err="1"/>
              <a:t>зрозумілий</a:t>
            </a:r>
            <a:r>
              <a:rPr lang="ru-RU" sz="1800" dirty="0"/>
              <a:t>, </a:t>
            </a:r>
            <a:r>
              <a:rPr lang="ru-RU" sz="1800" dirty="0" err="1"/>
              <a:t>комп’ютер</a:t>
            </a:r>
            <a:r>
              <a:rPr lang="ru-RU" sz="1800" dirty="0"/>
              <a:t> не </a:t>
            </a:r>
            <a:r>
              <a:rPr lang="ru-RU" sz="1800" dirty="0" err="1"/>
              <a:t>зможе</a:t>
            </a:r>
            <a:r>
              <a:rPr lang="ru-RU" sz="1800" dirty="0"/>
              <a:t> </a:t>
            </a:r>
            <a:r>
              <a:rPr lang="ru-RU" sz="1800" dirty="0" err="1"/>
              <a:t>його</a:t>
            </a:r>
            <a:r>
              <a:rPr lang="ru-RU" sz="1800" dirty="0"/>
              <a:t> </a:t>
            </a:r>
            <a:r>
              <a:rPr lang="ru-RU" sz="1800" dirty="0" err="1"/>
              <a:t>коректно</a:t>
            </a:r>
            <a:r>
              <a:rPr lang="ru-RU" sz="1800" dirty="0"/>
              <a:t> </a:t>
            </a:r>
            <a:r>
              <a:rPr lang="ru-RU" sz="1800" dirty="0" err="1"/>
              <a:t>обробити</a:t>
            </a:r>
            <a:r>
              <a:rPr lang="ru-RU" sz="1800" dirty="0"/>
              <a:t>. </a:t>
            </a:r>
            <a:r>
              <a:rPr lang="ru-RU" sz="1800" dirty="0" err="1"/>
              <a:t>Відповідно</a:t>
            </a:r>
            <a:r>
              <a:rPr lang="ru-RU" sz="1800" dirty="0"/>
              <a:t> до правил </a:t>
            </a:r>
            <a:r>
              <a:rPr lang="ru-RU" sz="1800" dirty="0" err="1"/>
              <a:t>граматики</a:t>
            </a:r>
            <a:r>
              <a:rPr lang="ru-RU" sz="1800" dirty="0"/>
              <a:t> </a:t>
            </a:r>
            <a:r>
              <a:rPr lang="ru-RU" sz="1800" dirty="0" err="1"/>
              <a:t>мови</a:t>
            </a:r>
            <a:r>
              <a:rPr lang="ru-RU" sz="1800" dirty="0"/>
              <a:t> C++, </a:t>
            </a:r>
            <a:r>
              <a:rPr lang="ru-RU" sz="1800" dirty="0" err="1"/>
              <a:t>коректно</a:t>
            </a:r>
            <a:r>
              <a:rPr lang="ru-RU" sz="1800" dirty="0"/>
              <a:t> буде:</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Синтаксичні</a:t>
            </a:r>
            <a:r>
              <a:rPr lang="ru-RU" sz="1800" dirty="0"/>
              <a:t> </a:t>
            </a:r>
            <a:r>
              <a:rPr lang="ru-RU" sz="1800" dirty="0" err="1"/>
              <a:t>помилки</a:t>
            </a:r>
            <a:r>
              <a:rPr lang="ru-RU" sz="1800" dirty="0"/>
              <a:t> </a:t>
            </a:r>
            <a:r>
              <a:rPr lang="ru-RU" sz="1800" dirty="0" err="1"/>
              <a:t>майже</a:t>
            </a:r>
            <a:r>
              <a:rPr lang="ru-RU" sz="1800" dirty="0"/>
              <a:t> </a:t>
            </a:r>
            <a:r>
              <a:rPr lang="ru-RU" sz="1800" dirty="0" err="1"/>
              <a:t>завжди</a:t>
            </a:r>
            <a:r>
              <a:rPr lang="ru-RU" sz="1800" dirty="0"/>
              <a:t> </a:t>
            </a:r>
            <a:r>
              <a:rPr lang="ru-RU" sz="1800" dirty="0" err="1"/>
              <a:t>компілятор</a:t>
            </a:r>
            <a:r>
              <a:rPr lang="ru-RU" sz="1800" dirty="0"/>
              <a:t> ловить і </a:t>
            </a:r>
            <a:r>
              <a:rPr lang="ru-RU" sz="1800" dirty="0" err="1"/>
              <a:t>їх</a:t>
            </a:r>
            <a:r>
              <a:rPr lang="ru-RU" sz="1800" dirty="0"/>
              <a:t> </a:t>
            </a:r>
            <a:r>
              <a:rPr lang="ru-RU" sz="1800" dirty="0" err="1"/>
              <a:t>зазвичай</a:t>
            </a:r>
            <a:r>
              <a:rPr lang="ru-RU" sz="1800" dirty="0"/>
              <a:t> легко </a:t>
            </a:r>
            <a:r>
              <a:rPr lang="ru-RU" sz="1800" dirty="0" err="1"/>
              <a:t>виправити</a:t>
            </a:r>
            <a:r>
              <a:rPr lang="ru-RU" sz="1800" dirty="0"/>
              <a:t>. Тому про них не </a:t>
            </a:r>
            <a:r>
              <a:rPr lang="ru-RU" sz="1800" dirty="0" err="1"/>
              <a:t>варто</a:t>
            </a:r>
            <a:r>
              <a:rPr lang="ru-RU" sz="1800" dirty="0"/>
              <a:t> сильно </a:t>
            </a:r>
            <a:r>
              <a:rPr lang="ru-RU" sz="1800" dirty="0" err="1"/>
              <a:t>турбуватися</a:t>
            </a:r>
            <a:r>
              <a:rPr lang="ru-RU" sz="1800" dirty="0"/>
              <a:t>.</a:t>
            </a:r>
            <a:endParaRPr lang="uk-UA" sz="1800" dirty="0"/>
          </a:p>
        </p:txBody>
      </p:sp>
      <p:pic>
        <p:nvPicPr>
          <p:cNvPr id="6" name="Рисунок 5">
            <a:extLst>
              <a:ext uri="{FF2B5EF4-FFF2-40B4-BE49-F238E27FC236}">
                <a16:creationId xmlns:a16="http://schemas.microsoft.com/office/drawing/2014/main" id="{E9C04795-B850-4097-841B-E9EF5387947C}"/>
              </a:ext>
            </a:extLst>
          </p:cNvPr>
          <p:cNvPicPr>
            <a:picLocks noChangeAspect="1"/>
          </p:cNvPicPr>
          <p:nvPr/>
        </p:nvPicPr>
        <p:blipFill>
          <a:blip r:embed="rId2"/>
          <a:stretch>
            <a:fillRect/>
          </a:stretch>
        </p:blipFill>
        <p:spPr>
          <a:xfrm>
            <a:off x="3236117" y="3920059"/>
            <a:ext cx="5719763" cy="1600200"/>
          </a:xfrm>
          <a:prstGeom prst="rect">
            <a:avLst/>
          </a:prstGeom>
        </p:spPr>
      </p:pic>
    </p:spTree>
    <p:extLst>
      <p:ext uri="{BB962C8B-B14F-4D97-AF65-F5344CB8AC3E}">
        <p14:creationId xmlns:p14="http://schemas.microsoft.com/office/powerpoint/2010/main" val="303884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Введення в </a:t>
            </a:r>
            <a:r>
              <a:rPr lang="en-US" b="1" dirty="0"/>
              <a:t>std::array</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На </a:t>
            </a:r>
            <a:r>
              <a:rPr lang="ru-RU" sz="1800" dirty="0" err="1"/>
              <a:t>відміну</a:t>
            </a:r>
            <a:r>
              <a:rPr lang="ru-RU" sz="1800" dirty="0"/>
              <a:t> </a:t>
            </a:r>
            <a:r>
              <a:rPr lang="ru-RU" sz="1800" dirty="0" err="1"/>
              <a:t>від</a:t>
            </a:r>
            <a:r>
              <a:rPr lang="ru-RU" sz="1800" dirty="0"/>
              <a:t> </a:t>
            </a:r>
            <a:r>
              <a:rPr lang="ru-RU" sz="1800" dirty="0" err="1"/>
              <a:t>стандартних</a:t>
            </a:r>
            <a:r>
              <a:rPr lang="ru-RU" sz="1800" dirty="0"/>
              <a:t> </a:t>
            </a:r>
            <a:r>
              <a:rPr lang="ru-RU" sz="1800" dirty="0" err="1"/>
              <a:t>фіксованих</a:t>
            </a:r>
            <a:r>
              <a:rPr lang="ru-RU" sz="1800" dirty="0"/>
              <a:t> </a:t>
            </a:r>
            <a:r>
              <a:rPr lang="ru-RU" sz="1800" dirty="0" err="1"/>
              <a:t>масивів</a:t>
            </a:r>
            <a:r>
              <a:rPr lang="ru-RU" sz="1800" dirty="0"/>
              <a:t>, в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array</a:t>
            </a:r>
            <a:r>
              <a:rPr lang="ru-RU" sz="1800" dirty="0"/>
              <a:t> </a:t>
            </a:r>
            <a:r>
              <a:rPr lang="ru-RU" sz="1800" dirty="0" err="1"/>
              <a:t>ви</a:t>
            </a:r>
            <a:r>
              <a:rPr lang="ru-RU" sz="1800" dirty="0"/>
              <a:t> не можете </a:t>
            </a:r>
            <a:r>
              <a:rPr lang="ru-RU" sz="1800" dirty="0" err="1"/>
              <a:t>пропустити</a:t>
            </a:r>
            <a:r>
              <a:rPr lang="ru-RU" sz="1800" dirty="0"/>
              <a:t> (не </a:t>
            </a:r>
            <a:r>
              <a:rPr lang="ru-RU" sz="1800" dirty="0" err="1"/>
              <a:t>вказувати</a:t>
            </a:r>
            <a:r>
              <a:rPr lang="ru-RU" sz="1800" dirty="0"/>
              <a:t>) </a:t>
            </a:r>
            <a:r>
              <a:rPr lang="ru-RU" sz="1800" dirty="0" err="1"/>
              <a:t>довжину</a:t>
            </a:r>
            <a:r>
              <a:rPr lang="ru-RU" sz="1800" dirty="0"/>
              <a:t> </a:t>
            </a:r>
            <a:r>
              <a:rPr lang="ru-RU" sz="1800" dirty="0" err="1"/>
              <a:t>масиву</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en-US" sz="1800" dirty="0"/>
              <a:t>‘</a:t>
            </a:r>
          </a:p>
          <a:p>
            <a:pPr marL="540000" indent="360000">
              <a:lnSpc>
                <a:spcPct val="150000"/>
              </a:lnSpc>
              <a:spcBef>
                <a:spcPts val="0"/>
              </a:spcBef>
              <a:buNone/>
            </a:pPr>
            <a:r>
              <a:rPr lang="ru-RU" sz="1800" dirty="0" err="1"/>
              <a:t>Також</a:t>
            </a:r>
            <a:r>
              <a:rPr lang="ru-RU" sz="1800" dirty="0"/>
              <a:t> </a:t>
            </a:r>
            <a:r>
              <a:rPr lang="ru-RU" sz="1800" dirty="0" err="1"/>
              <a:t>можна</a:t>
            </a:r>
            <a:r>
              <a:rPr lang="ru-RU" sz="1800" dirty="0"/>
              <a:t> </a:t>
            </a:r>
            <a:r>
              <a:rPr lang="ru-RU" sz="1800" dirty="0" err="1"/>
              <a:t>присвоювати</a:t>
            </a:r>
            <a:r>
              <a:rPr lang="ru-RU" sz="1800" dirty="0"/>
              <a:t> </a:t>
            </a:r>
            <a:r>
              <a:rPr lang="ru-RU" sz="1800" dirty="0" err="1"/>
              <a:t>значення</a:t>
            </a:r>
            <a:r>
              <a:rPr lang="ru-RU" sz="1800" dirty="0"/>
              <a:t> </a:t>
            </a:r>
            <a:r>
              <a:rPr lang="ru-RU" sz="1800" dirty="0" err="1"/>
              <a:t>масиву</a:t>
            </a:r>
            <a:r>
              <a:rPr lang="ru-RU" sz="1800" dirty="0"/>
              <a:t> за </a:t>
            </a:r>
            <a:r>
              <a:rPr lang="ru-RU" sz="1800" dirty="0" err="1"/>
              <a:t>допомогою</a:t>
            </a:r>
            <a:r>
              <a:rPr lang="ru-RU" sz="1800" dirty="0"/>
              <a:t> списку </a:t>
            </a:r>
            <a:r>
              <a:rPr lang="ru-RU" sz="1800" dirty="0" err="1"/>
              <a:t>ініціалізаторів</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Доступ до </a:t>
            </a:r>
            <a:r>
              <a:rPr lang="ru-RU" sz="1800" dirty="0" err="1"/>
              <a:t>значень</a:t>
            </a:r>
            <a:r>
              <a:rPr lang="ru-RU" sz="1800" dirty="0"/>
              <a:t> </a:t>
            </a:r>
            <a:r>
              <a:rPr lang="ru-RU" sz="1800" dirty="0" err="1"/>
              <a:t>масиву</a:t>
            </a:r>
            <a:r>
              <a:rPr lang="ru-RU" sz="1800" dirty="0"/>
              <a:t> через оператор </a:t>
            </a:r>
            <a:r>
              <a:rPr lang="ru-RU" sz="1800" dirty="0" err="1"/>
              <a:t>індексу</a:t>
            </a:r>
            <a:r>
              <a:rPr lang="ru-RU" sz="1800" dirty="0"/>
              <a:t> </a:t>
            </a:r>
            <a:r>
              <a:rPr lang="ru-RU" sz="1800" dirty="0" err="1"/>
              <a:t>здійснюється</a:t>
            </a:r>
            <a:r>
              <a:rPr lang="ru-RU" sz="1800" dirty="0"/>
              <a:t> як </a:t>
            </a:r>
            <a:r>
              <a:rPr lang="ru-RU" sz="1800" dirty="0" err="1"/>
              <a:t>зазвичай</a:t>
            </a:r>
            <a:r>
              <a:rPr lang="ru-RU" sz="1800" dirty="0"/>
              <a:t>:</a:t>
            </a:r>
            <a:endParaRPr lang="uk-UA" sz="1800" dirty="0"/>
          </a:p>
        </p:txBody>
      </p:sp>
      <p:pic>
        <p:nvPicPr>
          <p:cNvPr id="5" name="Рисунок 4">
            <a:extLst>
              <a:ext uri="{FF2B5EF4-FFF2-40B4-BE49-F238E27FC236}">
                <a16:creationId xmlns:a16="http://schemas.microsoft.com/office/drawing/2014/main" id="{8CD75E9C-40CF-4DA7-B2BC-301335E642D6}"/>
              </a:ext>
            </a:extLst>
          </p:cNvPr>
          <p:cNvPicPr>
            <a:picLocks noChangeAspect="1"/>
          </p:cNvPicPr>
          <p:nvPr/>
        </p:nvPicPr>
        <p:blipFill>
          <a:blip r:embed="rId2"/>
          <a:stretch>
            <a:fillRect/>
          </a:stretch>
        </p:blipFill>
        <p:spPr>
          <a:xfrm>
            <a:off x="742708" y="1718074"/>
            <a:ext cx="10706582" cy="855169"/>
          </a:xfrm>
          <a:prstGeom prst="rect">
            <a:avLst/>
          </a:prstGeom>
        </p:spPr>
      </p:pic>
      <p:pic>
        <p:nvPicPr>
          <p:cNvPr id="7" name="Рисунок 6">
            <a:extLst>
              <a:ext uri="{FF2B5EF4-FFF2-40B4-BE49-F238E27FC236}">
                <a16:creationId xmlns:a16="http://schemas.microsoft.com/office/drawing/2014/main" id="{C2C44D40-2113-4C8B-9655-581EAE2CC908}"/>
              </a:ext>
            </a:extLst>
          </p:cNvPr>
          <p:cNvPicPr>
            <a:picLocks noChangeAspect="1"/>
          </p:cNvPicPr>
          <p:nvPr/>
        </p:nvPicPr>
        <p:blipFill>
          <a:blip r:embed="rId3"/>
          <a:stretch>
            <a:fillRect/>
          </a:stretch>
        </p:blipFill>
        <p:spPr>
          <a:xfrm>
            <a:off x="786126" y="3065258"/>
            <a:ext cx="10619747" cy="1923132"/>
          </a:xfrm>
          <a:prstGeom prst="rect">
            <a:avLst/>
          </a:prstGeom>
        </p:spPr>
      </p:pic>
      <p:pic>
        <p:nvPicPr>
          <p:cNvPr id="9" name="Рисунок 8">
            <a:extLst>
              <a:ext uri="{FF2B5EF4-FFF2-40B4-BE49-F238E27FC236}">
                <a16:creationId xmlns:a16="http://schemas.microsoft.com/office/drawing/2014/main" id="{8B36D065-5BF9-4914-BE05-5C2B683253EA}"/>
              </a:ext>
            </a:extLst>
          </p:cNvPr>
          <p:cNvPicPr>
            <a:picLocks noChangeAspect="1"/>
          </p:cNvPicPr>
          <p:nvPr/>
        </p:nvPicPr>
        <p:blipFill>
          <a:blip r:embed="rId4"/>
          <a:stretch>
            <a:fillRect/>
          </a:stretch>
        </p:blipFill>
        <p:spPr>
          <a:xfrm>
            <a:off x="3899235" y="5480405"/>
            <a:ext cx="4393528" cy="1229164"/>
          </a:xfrm>
          <a:prstGeom prst="rect">
            <a:avLst/>
          </a:prstGeom>
        </p:spPr>
      </p:pic>
    </p:spTree>
    <p:extLst>
      <p:ext uri="{BB962C8B-B14F-4D97-AF65-F5344CB8AC3E}">
        <p14:creationId xmlns:p14="http://schemas.microsoft.com/office/powerpoint/2010/main" val="566924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Семантичні помилки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Семантична</a:t>
            </a:r>
            <a:r>
              <a:rPr lang="ru-RU" sz="1800" dirty="0"/>
              <a:t> (</a:t>
            </a:r>
            <a:r>
              <a:rPr lang="ru-RU" sz="1800" dirty="0" err="1"/>
              <a:t>або</a:t>
            </a:r>
            <a:r>
              <a:rPr lang="ru-RU" sz="1800" dirty="0"/>
              <a:t> “</a:t>
            </a:r>
            <a:r>
              <a:rPr lang="ru-RU" sz="1800" dirty="0" err="1"/>
              <a:t>смислова</a:t>
            </a:r>
            <a:r>
              <a:rPr lang="ru-RU" sz="1800" dirty="0"/>
              <a:t>”) </a:t>
            </a:r>
            <a:r>
              <a:rPr lang="ru-RU" sz="1800" b="1" dirty="0" err="1">
                <a:highlight>
                  <a:srgbClr val="00FF00"/>
                </a:highlight>
              </a:rPr>
              <a:t>помилка</a:t>
            </a:r>
            <a:r>
              <a:rPr lang="ru-RU" sz="1800" dirty="0"/>
              <a:t> </a:t>
            </a:r>
            <a:r>
              <a:rPr lang="ru-RU" sz="1800" dirty="0" err="1"/>
              <a:t>виникає</a:t>
            </a:r>
            <a:r>
              <a:rPr lang="ru-RU" sz="1800" dirty="0"/>
              <a:t>, коли код </a:t>
            </a:r>
            <a:r>
              <a:rPr lang="ru-RU" sz="1800" dirty="0" err="1"/>
              <a:t>синтаксично</a:t>
            </a:r>
            <a:r>
              <a:rPr lang="ru-RU" sz="1800" dirty="0"/>
              <a:t> </a:t>
            </a:r>
            <a:r>
              <a:rPr lang="ru-RU" sz="1800" dirty="0" err="1"/>
              <a:t>правильний</a:t>
            </a:r>
            <a:r>
              <a:rPr lang="ru-RU" sz="1800" dirty="0"/>
              <a:t>, але </a:t>
            </a:r>
            <a:r>
              <a:rPr lang="ru-RU" sz="1800" dirty="0" err="1"/>
              <a:t>виконує</a:t>
            </a:r>
            <a:r>
              <a:rPr lang="ru-RU" sz="1800" dirty="0"/>
              <a:t> не те, </a:t>
            </a:r>
            <a:r>
              <a:rPr lang="ru-RU" sz="1800" dirty="0" err="1"/>
              <a:t>що</a:t>
            </a:r>
            <a:r>
              <a:rPr lang="ru-RU" sz="1800" dirty="0"/>
              <a:t> </a:t>
            </a:r>
            <a:r>
              <a:rPr lang="ru-RU" sz="1800" dirty="0" err="1"/>
              <a:t>потрібно</a:t>
            </a:r>
            <a:r>
              <a:rPr lang="ru-RU" sz="1800" dirty="0"/>
              <a:t> </a:t>
            </a:r>
            <a:r>
              <a:rPr lang="ru-RU" sz="1800" dirty="0" err="1"/>
              <a:t>програмісту</a:t>
            </a:r>
            <a:r>
              <a:rPr lang="ru-RU" sz="1800" dirty="0"/>
              <a:t>. </a:t>
            </a:r>
            <a:r>
              <a:rPr lang="ru-RU" sz="1800" dirty="0" err="1"/>
              <a:t>Наприклад</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Можливо</a:t>
            </a:r>
            <a:r>
              <a:rPr lang="ru-RU" sz="1800" dirty="0"/>
              <a:t>, </a:t>
            </a:r>
            <a:r>
              <a:rPr lang="ru-RU" sz="1800" dirty="0" err="1"/>
              <a:t>програміст</a:t>
            </a:r>
            <a:r>
              <a:rPr lang="ru-RU" sz="1800" dirty="0"/>
              <a:t> </a:t>
            </a:r>
            <a:r>
              <a:rPr lang="ru-RU" sz="1800" dirty="0" err="1"/>
              <a:t>хотів</a:t>
            </a:r>
            <a:r>
              <a:rPr lang="ru-RU" sz="1800" dirty="0"/>
              <a:t>, </a:t>
            </a:r>
            <a:r>
              <a:rPr lang="ru-RU" sz="1800" dirty="0" err="1"/>
              <a:t>щоб</a:t>
            </a:r>
            <a:r>
              <a:rPr lang="ru-RU" sz="1800" dirty="0"/>
              <a:t> </a:t>
            </a:r>
            <a:r>
              <a:rPr lang="ru-RU" sz="1800" dirty="0" err="1"/>
              <a:t>вивелося</a:t>
            </a:r>
            <a:r>
              <a:rPr lang="ru-RU" sz="1800" dirty="0"/>
              <a:t> </a:t>
            </a:r>
            <a:r>
              <a:rPr lang="ru-RU" sz="1800" dirty="0">
                <a:solidFill>
                  <a:schemeClr val="accent5">
                    <a:lumMod val="75000"/>
                  </a:schemeClr>
                </a:solidFill>
                <a:latin typeface="Consolas" panose="020B0609020204030204" pitchFamily="49" charset="0"/>
              </a:rPr>
              <a:t>0 1 2 3</a:t>
            </a:r>
            <a:r>
              <a:rPr lang="ru-RU" sz="1800" dirty="0"/>
              <a:t>, але </a:t>
            </a:r>
            <a:r>
              <a:rPr lang="ru-RU" sz="1800" dirty="0" err="1"/>
              <a:t>насправді</a:t>
            </a:r>
            <a:r>
              <a:rPr lang="ru-RU" sz="1800" dirty="0"/>
              <a:t> </a:t>
            </a:r>
            <a:r>
              <a:rPr lang="ru-RU" sz="1800" dirty="0" err="1"/>
              <a:t>виведеться</a:t>
            </a:r>
            <a:r>
              <a:rPr lang="ru-RU" sz="1800" dirty="0"/>
              <a:t> </a:t>
            </a:r>
            <a:r>
              <a:rPr lang="ru-RU" sz="1800" dirty="0">
                <a:solidFill>
                  <a:schemeClr val="accent5">
                    <a:lumMod val="75000"/>
                  </a:schemeClr>
                </a:solidFill>
                <a:latin typeface="Consolas" panose="020B0609020204030204" pitchFamily="49" charset="0"/>
              </a:rPr>
              <a:t>0 1 2 3 4</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FFFF00"/>
                </a:highlight>
              </a:rPr>
              <a:t>Семантичні</a:t>
            </a:r>
            <a:r>
              <a:rPr lang="ru-RU" sz="1800" b="1" dirty="0">
                <a:highlight>
                  <a:srgbClr val="FFFF00"/>
                </a:highlight>
              </a:rPr>
              <a:t> </a:t>
            </a:r>
            <a:r>
              <a:rPr lang="ru-RU" sz="1800" b="1" dirty="0" err="1">
                <a:highlight>
                  <a:srgbClr val="FFFF00"/>
                </a:highlight>
              </a:rPr>
              <a:t>помилки</a:t>
            </a:r>
            <a:r>
              <a:rPr lang="ru-RU" sz="1800" b="1" dirty="0">
                <a:highlight>
                  <a:srgbClr val="FFFF00"/>
                </a:highlight>
              </a:rPr>
              <a:t> </a:t>
            </a:r>
            <a:r>
              <a:rPr lang="ru-RU" sz="1800" b="1" dirty="0" err="1">
                <a:highlight>
                  <a:srgbClr val="FFFF00"/>
                </a:highlight>
              </a:rPr>
              <a:t>компілятор</a:t>
            </a:r>
            <a:r>
              <a:rPr lang="ru-RU" sz="1800" b="1" dirty="0">
                <a:highlight>
                  <a:srgbClr val="FFFF00"/>
                </a:highlight>
              </a:rPr>
              <a:t> не ловить</a:t>
            </a:r>
            <a:r>
              <a:rPr lang="ru-RU" sz="1800" dirty="0"/>
              <a:t> і вони </a:t>
            </a:r>
            <a:r>
              <a:rPr lang="ru-RU" sz="1800" dirty="0" err="1"/>
              <a:t>можуть</a:t>
            </a:r>
            <a:r>
              <a:rPr lang="ru-RU" sz="1800" dirty="0"/>
              <a:t> </a:t>
            </a:r>
            <a:r>
              <a:rPr lang="ru-RU" sz="1800" dirty="0" err="1"/>
              <a:t>мати</a:t>
            </a:r>
            <a:r>
              <a:rPr lang="ru-RU" sz="1800" dirty="0"/>
              <a:t> </a:t>
            </a:r>
            <a:r>
              <a:rPr lang="ru-RU" sz="1800" dirty="0" err="1"/>
              <a:t>різний</a:t>
            </a:r>
            <a:r>
              <a:rPr lang="ru-RU" sz="1800" dirty="0"/>
              <a:t> </a:t>
            </a:r>
            <a:r>
              <a:rPr lang="ru-RU" sz="1800" dirty="0" err="1"/>
              <a:t>вплив</a:t>
            </a:r>
            <a:r>
              <a:rPr lang="ru-RU" sz="1800" dirty="0"/>
              <a:t>: </a:t>
            </a:r>
            <a:r>
              <a:rPr lang="ru-RU" sz="1800" dirty="0" err="1"/>
              <a:t>деякі</a:t>
            </a:r>
            <a:r>
              <a:rPr lang="ru-RU" sz="1800" dirty="0"/>
              <a:t> </a:t>
            </a:r>
            <a:r>
              <a:rPr lang="ru-RU" sz="1800" dirty="0" err="1"/>
              <a:t>можуть</a:t>
            </a:r>
            <a:r>
              <a:rPr lang="ru-RU" sz="1800" dirty="0"/>
              <a:t> </a:t>
            </a:r>
            <a:r>
              <a:rPr lang="ru-RU" sz="1800" dirty="0" err="1"/>
              <a:t>взагалі</a:t>
            </a:r>
            <a:r>
              <a:rPr lang="ru-RU" sz="1800" dirty="0"/>
              <a:t> не </a:t>
            </a:r>
            <a:r>
              <a:rPr lang="ru-RU" sz="1800" dirty="0" err="1"/>
              <a:t>відображатися</a:t>
            </a:r>
            <a:r>
              <a:rPr lang="ru-RU" sz="1800" dirty="0"/>
              <a:t>, </a:t>
            </a:r>
            <a:r>
              <a:rPr lang="ru-RU" sz="1800" dirty="0" err="1"/>
              <a:t>що</a:t>
            </a:r>
            <a:r>
              <a:rPr lang="ru-RU" sz="1800" dirty="0"/>
              <a:t> </a:t>
            </a:r>
            <a:r>
              <a:rPr lang="ru-RU" sz="1800" dirty="0" err="1"/>
              <a:t>призведе</a:t>
            </a:r>
            <a:r>
              <a:rPr lang="ru-RU" sz="1800" dirty="0"/>
              <a:t> до </a:t>
            </a:r>
            <a:r>
              <a:rPr lang="ru-RU" sz="1800" dirty="0" err="1"/>
              <a:t>неправильних</a:t>
            </a:r>
            <a:r>
              <a:rPr lang="ru-RU" sz="1800" dirty="0"/>
              <a:t> </a:t>
            </a:r>
            <a:r>
              <a:rPr lang="ru-RU" sz="1800" dirty="0" err="1"/>
              <a:t>результатів</a:t>
            </a:r>
            <a:r>
              <a:rPr lang="ru-RU" sz="1800" dirty="0"/>
              <a:t>, до </a:t>
            </a:r>
            <a:r>
              <a:rPr lang="ru-RU" sz="1800" dirty="0" err="1"/>
              <a:t>пошкодження</a:t>
            </a:r>
            <a:r>
              <a:rPr lang="ru-RU" sz="1800" dirty="0"/>
              <a:t> </a:t>
            </a:r>
            <a:r>
              <a:rPr lang="ru-RU" sz="1800" dirty="0" err="1"/>
              <a:t>даних</a:t>
            </a:r>
            <a:r>
              <a:rPr lang="ru-RU" sz="1800" dirty="0"/>
              <a:t> </a:t>
            </a:r>
            <a:r>
              <a:rPr lang="ru-RU" sz="1800" dirty="0" err="1"/>
              <a:t>або</a:t>
            </a:r>
            <a:r>
              <a:rPr lang="ru-RU" sz="1800" dirty="0"/>
              <a:t> </a:t>
            </a:r>
            <a:r>
              <a:rPr lang="ru-RU" sz="1800" dirty="0" err="1"/>
              <a:t>взагалі</a:t>
            </a:r>
            <a:r>
              <a:rPr lang="ru-RU" sz="1800" dirty="0"/>
              <a:t> до </a:t>
            </a:r>
            <a:r>
              <a:rPr lang="ru-RU" sz="1800" dirty="0" err="1"/>
              <a:t>збою</a:t>
            </a:r>
            <a:r>
              <a:rPr lang="ru-RU" sz="1800" dirty="0"/>
              <a:t> </a:t>
            </a:r>
            <a:r>
              <a:rPr lang="ru-RU" sz="1800" dirty="0" err="1"/>
              <a:t>програми</a:t>
            </a:r>
            <a:r>
              <a:rPr lang="ru-RU" sz="1800" dirty="0"/>
              <a:t>. Тому про </a:t>
            </a:r>
            <a:r>
              <a:rPr lang="ru-RU" sz="1800" dirty="0" err="1"/>
              <a:t>семантичні</a:t>
            </a:r>
            <a:r>
              <a:rPr lang="ru-RU" sz="1800" dirty="0"/>
              <a:t> </a:t>
            </a:r>
            <a:r>
              <a:rPr lang="ru-RU" sz="1800" dirty="0" err="1"/>
              <a:t>помилки</a:t>
            </a:r>
            <a:r>
              <a:rPr lang="ru-RU" sz="1800" dirty="0"/>
              <a:t> </a:t>
            </a:r>
            <a:r>
              <a:rPr lang="ru-RU" sz="1800" dirty="0" err="1"/>
              <a:t>турбуватися</a:t>
            </a:r>
            <a:r>
              <a:rPr lang="ru-RU" sz="1800" dirty="0"/>
              <a:t> </a:t>
            </a:r>
            <a:r>
              <a:rPr lang="ru-RU" sz="1800" dirty="0" err="1"/>
              <a:t>вже</a:t>
            </a:r>
            <a:r>
              <a:rPr lang="ru-RU" sz="1800" dirty="0"/>
              <a:t> </a:t>
            </a:r>
            <a:r>
              <a:rPr lang="ru-RU" sz="1800" dirty="0" err="1"/>
              <a:t>доведеться</a:t>
            </a:r>
            <a:r>
              <a:rPr lang="ru-RU" sz="1800" dirty="0"/>
              <a:t>.</a:t>
            </a:r>
          </a:p>
          <a:p>
            <a:pPr marL="540000" indent="360000">
              <a:lnSpc>
                <a:spcPct val="150000"/>
              </a:lnSpc>
              <a:spcBef>
                <a:spcPts val="0"/>
              </a:spcBef>
              <a:buNone/>
            </a:pPr>
            <a:r>
              <a:rPr lang="ru-RU" sz="1800" dirty="0"/>
              <a:t>Вони </a:t>
            </a:r>
            <a:r>
              <a:rPr lang="ru-RU" sz="1800" dirty="0" err="1"/>
              <a:t>можуть</a:t>
            </a:r>
            <a:r>
              <a:rPr lang="ru-RU" sz="1800" dirty="0"/>
              <a:t> </a:t>
            </a:r>
            <a:r>
              <a:rPr lang="ru-RU" sz="1800" dirty="0" err="1"/>
              <a:t>виникати</a:t>
            </a:r>
            <a:r>
              <a:rPr lang="ru-RU" sz="1800" dirty="0"/>
              <a:t> </a:t>
            </a:r>
            <a:r>
              <a:rPr lang="ru-RU" sz="1800" dirty="0" err="1"/>
              <a:t>декількома</a:t>
            </a:r>
            <a:r>
              <a:rPr lang="ru-RU" sz="1800" dirty="0"/>
              <a:t> способами. </a:t>
            </a:r>
            <a:r>
              <a:rPr lang="ru-RU" sz="1800" b="1" dirty="0" err="1">
                <a:highlight>
                  <a:srgbClr val="00FF00"/>
                </a:highlight>
              </a:rPr>
              <a:t>Однією</a:t>
            </a:r>
            <a:r>
              <a:rPr lang="ru-RU" sz="1800" b="1" dirty="0">
                <a:highlight>
                  <a:srgbClr val="00FF00"/>
                </a:highlight>
              </a:rPr>
              <a:t> з </a:t>
            </a:r>
            <a:r>
              <a:rPr lang="ru-RU" sz="1800" b="1" dirty="0" err="1">
                <a:highlight>
                  <a:srgbClr val="00FF00"/>
                </a:highlight>
              </a:rPr>
              <a:t>найбільш</a:t>
            </a:r>
            <a:r>
              <a:rPr lang="ru-RU" sz="1800" b="1" dirty="0">
                <a:highlight>
                  <a:srgbClr val="00FF00"/>
                </a:highlight>
              </a:rPr>
              <a:t> </a:t>
            </a:r>
            <a:r>
              <a:rPr lang="ru-RU" sz="1800" b="1" dirty="0" err="1">
                <a:highlight>
                  <a:srgbClr val="00FF00"/>
                </a:highlight>
              </a:rPr>
              <a:t>поширених</a:t>
            </a:r>
            <a:r>
              <a:rPr lang="ru-RU" sz="1800" b="1" dirty="0">
                <a:highlight>
                  <a:srgbClr val="00FF00"/>
                </a:highlight>
              </a:rPr>
              <a:t> </a:t>
            </a:r>
            <a:r>
              <a:rPr lang="ru-RU" sz="1800" b="1" dirty="0" err="1">
                <a:highlight>
                  <a:srgbClr val="00FF00"/>
                </a:highlight>
              </a:rPr>
              <a:t>семантичних</a:t>
            </a:r>
            <a:r>
              <a:rPr lang="ru-RU" sz="1800" b="1" dirty="0">
                <a:highlight>
                  <a:srgbClr val="00FF00"/>
                </a:highlight>
              </a:rPr>
              <a:t> </a:t>
            </a:r>
            <a:r>
              <a:rPr lang="ru-RU" sz="1800" b="1" dirty="0" err="1">
                <a:highlight>
                  <a:srgbClr val="00FF00"/>
                </a:highlight>
              </a:rPr>
              <a:t>помилок</a:t>
            </a:r>
            <a:r>
              <a:rPr lang="ru-RU" sz="1800" b="1" dirty="0">
                <a:highlight>
                  <a:srgbClr val="00FF00"/>
                </a:highlight>
              </a:rPr>
              <a:t> є </a:t>
            </a:r>
            <a:r>
              <a:rPr lang="ru-RU" sz="1800" b="1" dirty="0" err="1">
                <a:highlight>
                  <a:srgbClr val="00FF00"/>
                </a:highlight>
              </a:rPr>
              <a:t>логічна</a:t>
            </a:r>
            <a:r>
              <a:rPr lang="ru-RU" sz="1800" b="1" dirty="0">
                <a:highlight>
                  <a:srgbClr val="00FF00"/>
                </a:highlight>
              </a:rPr>
              <a:t> </a:t>
            </a:r>
            <a:r>
              <a:rPr lang="ru-RU" sz="1800" b="1" dirty="0" err="1">
                <a:highlight>
                  <a:srgbClr val="00FF00"/>
                </a:highlight>
              </a:rPr>
              <a:t>помилка</a:t>
            </a:r>
            <a:r>
              <a:rPr lang="ru-RU" sz="1800" dirty="0"/>
              <a:t>. </a:t>
            </a:r>
            <a:r>
              <a:rPr lang="ru-RU" sz="1800" dirty="0" err="1"/>
              <a:t>Логічна</a:t>
            </a:r>
            <a:r>
              <a:rPr lang="ru-RU" sz="1800" dirty="0"/>
              <a:t> </a:t>
            </a:r>
            <a:r>
              <a:rPr lang="ru-RU" sz="1800" dirty="0" err="1"/>
              <a:t>помилка</a:t>
            </a:r>
            <a:r>
              <a:rPr lang="ru-RU" sz="1800" dirty="0"/>
              <a:t> </a:t>
            </a:r>
            <a:r>
              <a:rPr lang="ru-RU" sz="1800" dirty="0" err="1"/>
              <a:t>виникає</a:t>
            </a:r>
            <a:r>
              <a:rPr lang="ru-RU" sz="1800" dirty="0"/>
              <a:t>, коли </a:t>
            </a:r>
            <a:r>
              <a:rPr lang="ru-RU" sz="1800" dirty="0" err="1"/>
              <a:t>програміст</a:t>
            </a:r>
            <a:r>
              <a:rPr lang="ru-RU" sz="1800" dirty="0"/>
              <a:t> неправильно </a:t>
            </a:r>
            <a:r>
              <a:rPr lang="ru-RU" sz="1800" dirty="0" err="1"/>
              <a:t>програмує</a:t>
            </a:r>
            <a:r>
              <a:rPr lang="ru-RU" sz="1800" dirty="0"/>
              <a:t> </a:t>
            </a:r>
            <a:r>
              <a:rPr lang="ru-RU" sz="1800" dirty="0" err="1"/>
              <a:t>логіку</a:t>
            </a:r>
            <a:r>
              <a:rPr lang="ru-RU" sz="1800" dirty="0"/>
              <a:t> </a:t>
            </a:r>
            <a:r>
              <a:rPr lang="ru-RU" sz="1800" dirty="0" err="1"/>
              <a:t>виконання</a:t>
            </a:r>
            <a:r>
              <a:rPr lang="ru-RU" sz="1800" dirty="0"/>
              <a:t> коду. </a:t>
            </a:r>
            <a:r>
              <a:rPr lang="ru-RU" sz="1800" dirty="0" err="1"/>
              <a:t>Наприклад</a:t>
            </a:r>
            <a:r>
              <a:rPr lang="ru-RU" sz="1800" dirty="0"/>
              <a:t>, </a:t>
            </a:r>
            <a:r>
              <a:rPr lang="ru-RU" sz="1800" dirty="0" err="1"/>
              <a:t>вищенаведений</a:t>
            </a:r>
            <a:r>
              <a:rPr lang="ru-RU" sz="1800" dirty="0"/>
              <a:t> фрагмент коду </a:t>
            </a:r>
            <a:r>
              <a:rPr lang="ru-RU" sz="1800" dirty="0" err="1"/>
              <a:t>має</a:t>
            </a:r>
            <a:r>
              <a:rPr lang="ru-RU" sz="1800" dirty="0"/>
              <a:t> </a:t>
            </a:r>
            <a:r>
              <a:rPr lang="ru-RU" sz="1800" dirty="0" err="1"/>
              <a:t>логічну</a:t>
            </a:r>
            <a:r>
              <a:rPr lang="ru-RU" sz="1800" dirty="0"/>
              <a:t> </a:t>
            </a:r>
            <a:r>
              <a:rPr lang="ru-RU" sz="1800" dirty="0" err="1"/>
              <a:t>помилку</a:t>
            </a:r>
            <a:r>
              <a:rPr lang="ru-RU" sz="1800" dirty="0"/>
              <a:t>. Ось </a:t>
            </a:r>
            <a:r>
              <a:rPr lang="ru-RU" sz="1800" dirty="0" err="1"/>
              <a:t>ще</a:t>
            </a:r>
            <a:r>
              <a:rPr lang="ru-RU" sz="1800" dirty="0"/>
              <a:t> один приклад:</a:t>
            </a:r>
            <a:endParaRPr lang="uk-UA" sz="1800" dirty="0"/>
          </a:p>
        </p:txBody>
      </p:sp>
      <p:pic>
        <p:nvPicPr>
          <p:cNvPr id="5" name="Рисунок 4">
            <a:extLst>
              <a:ext uri="{FF2B5EF4-FFF2-40B4-BE49-F238E27FC236}">
                <a16:creationId xmlns:a16="http://schemas.microsoft.com/office/drawing/2014/main" id="{8CB8E1BD-179F-4055-9D11-C21D0D66D322}"/>
              </a:ext>
            </a:extLst>
          </p:cNvPr>
          <p:cNvPicPr>
            <a:picLocks noChangeAspect="1"/>
          </p:cNvPicPr>
          <p:nvPr/>
        </p:nvPicPr>
        <p:blipFill>
          <a:blip r:embed="rId2"/>
          <a:stretch>
            <a:fillRect/>
          </a:stretch>
        </p:blipFill>
        <p:spPr>
          <a:xfrm>
            <a:off x="3047999" y="1709325"/>
            <a:ext cx="6096000" cy="1432347"/>
          </a:xfrm>
          <a:prstGeom prst="rect">
            <a:avLst/>
          </a:prstGeom>
        </p:spPr>
      </p:pic>
    </p:spTree>
    <p:extLst>
      <p:ext uri="{BB962C8B-B14F-4D97-AF65-F5344CB8AC3E}">
        <p14:creationId xmlns:p14="http://schemas.microsoft.com/office/powerpoint/2010/main" val="95617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Семантичні помилки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Що відбудеться, якщо </a:t>
            </a:r>
            <a:r>
              <a:rPr lang="en-US" sz="1800" dirty="0">
                <a:solidFill>
                  <a:schemeClr val="accent5">
                    <a:lumMod val="75000"/>
                  </a:schemeClr>
                </a:solidFill>
                <a:latin typeface="Consolas" panose="020B0609020204030204" pitchFamily="49" charset="0"/>
              </a:rPr>
              <a:t>x</a:t>
            </a:r>
            <a:r>
              <a:rPr lang="en-US" sz="1800" dirty="0"/>
              <a:t> </a:t>
            </a:r>
            <a:r>
              <a:rPr lang="uk-UA" sz="1800" dirty="0"/>
              <a:t>дорівнюватиме </a:t>
            </a:r>
            <a:r>
              <a:rPr lang="uk-UA" sz="1800" dirty="0">
                <a:solidFill>
                  <a:schemeClr val="accent5">
                    <a:lumMod val="75000"/>
                  </a:schemeClr>
                </a:solidFill>
                <a:latin typeface="Consolas" panose="020B0609020204030204" pitchFamily="49" charset="0"/>
              </a:rPr>
              <a:t>4</a:t>
            </a:r>
            <a:r>
              <a:rPr lang="uk-UA" sz="1800" dirty="0"/>
              <a:t>? Умова виконається як </a:t>
            </a:r>
            <a:r>
              <a:rPr lang="en-US" sz="1800" dirty="0">
                <a:solidFill>
                  <a:schemeClr val="accent5">
                    <a:lumMod val="75000"/>
                  </a:schemeClr>
                </a:solidFill>
                <a:latin typeface="Consolas" panose="020B0609020204030204" pitchFamily="49" charset="0"/>
              </a:rPr>
              <a:t>true</a:t>
            </a:r>
            <a:r>
              <a:rPr lang="en-US" sz="1800" dirty="0"/>
              <a:t>, </a:t>
            </a:r>
            <a:r>
              <a:rPr lang="uk-UA" sz="1800" dirty="0"/>
              <a:t>а програма виведе </a:t>
            </a:r>
            <a:r>
              <a:rPr lang="en-US" sz="1800" dirty="0">
                <a:solidFill>
                  <a:schemeClr val="accent5">
                    <a:lumMod val="75000"/>
                  </a:schemeClr>
                </a:solidFill>
                <a:latin typeface="Consolas" panose="020B0609020204030204" pitchFamily="49" charset="0"/>
              </a:rPr>
              <a:t>x is greater than 4</a:t>
            </a:r>
            <a:r>
              <a:rPr lang="en-US" sz="1800" dirty="0"/>
              <a:t>. </a:t>
            </a:r>
            <a:r>
              <a:rPr lang="uk-UA" sz="1800" dirty="0"/>
              <a:t>Логічні помилки іноді буває досить-таки важко виявити.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Іншою поширеною семантичною помилкою є помилкове припущення. </a:t>
            </a:r>
            <a:r>
              <a:rPr lang="uk-UA" sz="1800" b="1" dirty="0">
                <a:highlight>
                  <a:srgbClr val="00FF00"/>
                </a:highlight>
              </a:rPr>
              <a:t>Помилкове припущення</a:t>
            </a:r>
            <a:r>
              <a:rPr lang="uk-UA" sz="1800" dirty="0"/>
              <a:t> виникає, коли програміст припускає, що щось буде істинним або хибним, а виявляється навпаки. Наприклад:</a:t>
            </a:r>
          </a:p>
        </p:txBody>
      </p:sp>
      <p:pic>
        <p:nvPicPr>
          <p:cNvPr id="5" name="Рисунок 4">
            <a:extLst>
              <a:ext uri="{FF2B5EF4-FFF2-40B4-BE49-F238E27FC236}">
                <a16:creationId xmlns:a16="http://schemas.microsoft.com/office/drawing/2014/main" id="{80D13E77-F65C-414F-A73B-983EB220D2CF}"/>
              </a:ext>
            </a:extLst>
          </p:cNvPr>
          <p:cNvPicPr>
            <a:picLocks noChangeAspect="1"/>
          </p:cNvPicPr>
          <p:nvPr/>
        </p:nvPicPr>
        <p:blipFill>
          <a:blip r:embed="rId2"/>
          <a:stretch>
            <a:fillRect/>
          </a:stretch>
        </p:blipFill>
        <p:spPr>
          <a:xfrm>
            <a:off x="3098156" y="0"/>
            <a:ext cx="5995686" cy="1723606"/>
          </a:xfrm>
          <a:prstGeom prst="rect">
            <a:avLst/>
          </a:prstGeom>
        </p:spPr>
      </p:pic>
      <p:pic>
        <p:nvPicPr>
          <p:cNvPr id="8" name="Рисунок 7">
            <a:extLst>
              <a:ext uri="{FF2B5EF4-FFF2-40B4-BE49-F238E27FC236}">
                <a16:creationId xmlns:a16="http://schemas.microsoft.com/office/drawing/2014/main" id="{7A9DF17C-9518-4A68-A7FD-F2E93719FFE5}"/>
              </a:ext>
            </a:extLst>
          </p:cNvPr>
          <p:cNvPicPr>
            <a:picLocks noChangeAspect="1"/>
          </p:cNvPicPr>
          <p:nvPr/>
        </p:nvPicPr>
        <p:blipFill>
          <a:blip r:embed="rId3"/>
          <a:stretch>
            <a:fillRect/>
          </a:stretch>
        </p:blipFill>
        <p:spPr>
          <a:xfrm>
            <a:off x="1860628" y="4272662"/>
            <a:ext cx="8470741" cy="2585337"/>
          </a:xfrm>
          <a:prstGeom prst="rect">
            <a:avLst/>
          </a:prstGeom>
        </p:spPr>
      </p:pic>
    </p:spTree>
    <p:extLst>
      <p:ext uri="{BB962C8B-B14F-4D97-AF65-F5344CB8AC3E}">
        <p14:creationId xmlns:p14="http://schemas.microsoft.com/office/powerpoint/2010/main" val="1913408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Семантичні помилки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Помітили потенційну проблему тут? Передбачається, що користувач введе значення між </a:t>
            </a:r>
            <a:r>
              <a:rPr lang="uk-UA" sz="1800" dirty="0">
                <a:solidFill>
                  <a:schemeClr val="accent5">
                    <a:lumMod val="75000"/>
                  </a:schemeClr>
                </a:solidFill>
                <a:latin typeface="Consolas" panose="020B0609020204030204" pitchFamily="49" charset="0"/>
              </a:rPr>
              <a:t>0</a:t>
            </a:r>
            <a:r>
              <a:rPr lang="uk-UA" sz="1800" dirty="0"/>
              <a:t> і довжиною рядка </a:t>
            </a:r>
            <a:r>
              <a:rPr lang="en-US" sz="1800" dirty="0">
                <a:solidFill>
                  <a:schemeClr val="accent5">
                    <a:lumMod val="75000"/>
                  </a:schemeClr>
                </a:solidFill>
                <a:latin typeface="Consolas" panose="020B0609020204030204" pitchFamily="49" charset="0"/>
              </a:rPr>
              <a:t>Hello, world!</a:t>
            </a:r>
            <a:r>
              <a:rPr lang="en-US" sz="1800" dirty="0"/>
              <a:t>. </a:t>
            </a:r>
            <a:r>
              <a:rPr lang="uk-UA" sz="1800" b="1" dirty="0">
                <a:highlight>
                  <a:srgbClr val="FFFF00"/>
                </a:highlight>
              </a:rPr>
              <a:t>Якщо ж користувач введе від’ємне число або число, яке більше довжини зазначеного рядка, то </a:t>
            </a:r>
            <a:r>
              <a:rPr lang="en-US" sz="1800" b="1" dirty="0">
                <a:solidFill>
                  <a:schemeClr val="accent5">
                    <a:lumMod val="75000"/>
                  </a:schemeClr>
                </a:solidFill>
                <a:highlight>
                  <a:srgbClr val="FFFF00"/>
                </a:highlight>
                <a:latin typeface="Consolas" panose="020B0609020204030204" pitchFamily="49" charset="0"/>
              </a:rPr>
              <a:t>index</a:t>
            </a:r>
            <a:r>
              <a:rPr lang="en-US" sz="1800" b="1" dirty="0">
                <a:highlight>
                  <a:srgbClr val="FFFF00"/>
                </a:highlight>
              </a:rPr>
              <a:t> </a:t>
            </a:r>
            <a:r>
              <a:rPr lang="uk-UA" sz="1800" b="1" dirty="0">
                <a:highlight>
                  <a:srgbClr val="FFFF00"/>
                </a:highlight>
              </a:rPr>
              <a:t>виявиться за межами діапазону масиву</a:t>
            </a:r>
            <a:r>
              <a:rPr lang="uk-UA" sz="1800" dirty="0"/>
              <a:t>. В цьому випадку, оскільки ми просто виводимо значення по індексу, результатом буде вивід сміття на екран (за умови, що користувач введе число поза діапазону). Але в інших випадках помилкове припущення може призвести і до модифікації значень змінних, і до збою в програмі.</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Безпечне програмування </a:t>
            </a:r>
            <a:r>
              <a:rPr lang="uk-UA" sz="1800" dirty="0"/>
              <a:t>— це методика розробки програм, яка включає аналіз областей, де можуть бути допущені помилкові припущення, і написання коду, який виявляє і обробляє будь-який випадок такого порушення, щоб звести до мінімуму ризик виникнення збою або пошкодження програми.</a:t>
            </a:r>
          </a:p>
        </p:txBody>
      </p:sp>
    </p:spTree>
    <p:extLst>
      <p:ext uri="{BB962C8B-B14F-4D97-AF65-F5344CB8AC3E}">
        <p14:creationId xmlns:p14="http://schemas.microsoft.com/office/powerpoint/2010/main" val="1971781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Визначення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Виявляється, ми можемо знайти майже всі припущення, які необхідно перевірити в одному з наступних трьох місць:</a:t>
            </a:r>
          </a:p>
          <a:p>
            <a:pPr marL="825750" indent="-285750">
              <a:lnSpc>
                <a:spcPct val="150000"/>
              </a:lnSpc>
              <a:spcBef>
                <a:spcPts val="0"/>
              </a:spcBef>
            </a:pPr>
            <a:r>
              <a:rPr lang="uk-UA" sz="1800" dirty="0"/>
              <a:t>   </a:t>
            </a:r>
            <a:r>
              <a:rPr lang="uk-UA" sz="1800" b="1" dirty="0">
                <a:highlight>
                  <a:srgbClr val="00FF00"/>
                </a:highlight>
              </a:rPr>
              <a:t>При виклику функції, коли </a:t>
            </a:r>
            <a:r>
              <a:rPr lang="en-US" sz="1800" b="1" dirty="0">
                <a:highlight>
                  <a:srgbClr val="00FF00"/>
                </a:highlight>
              </a:rPr>
              <a:t>caller </a:t>
            </a:r>
            <a:r>
              <a:rPr lang="uk-UA" sz="1800" b="1" dirty="0">
                <a:highlight>
                  <a:srgbClr val="00FF00"/>
                </a:highlight>
              </a:rPr>
              <a:t>може передати </a:t>
            </a:r>
            <a:r>
              <a:rPr lang="uk-UA" sz="1800" b="1" u="sng" dirty="0">
                <a:highlight>
                  <a:srgbClr val="00FF00"/>
                </a:highlight>
              </a:rPr>
              <a:t>некоректні або семантично безглузді аргументи</a:t>
            </a:r>
            <a:r>
              <a:rPr lang="uk-UA" sz="1800" dirty="0"/>
              <a:t>.</a:t>
            </a:r>
          </a:p>
          <a:p>
            <a:pPr marL="825750" indent="-285750">
              <a:lnSpc>
                <a:spcPct val="150000"/>
              </a:lnSpc>
              <a:spcBef>
                <a:spcPts val="0"/>
              </a:spcBef>
            </a:pPr>
            <a:r>
              <a:rPr lang="uk-UA" sz="1800" b="1" dirty="0">
                <a:highlight>
                  <a:srgbClr val="00FFFF"/>
                </a:highlight>
              </a:rPr>
              <a:t>   При </a:t>
            </a:r>
            <a:r>
              <a:rPr lang="uk-UA" sz="1800" b="1" u="sng" dirty="0">
                <a:highlight>
                  <a:srgbClr val="00FFFF"/>
                </a:highlight>
              </a:rPr>
              <a:t>поверненні значень функцією</a:t>
            </a:r>
            <a:r>
              <a:rPr lang="uk-UA" sz="1800" b="1" dirty="0">
                <a:highlight>
                  <a:srgbClr val="00FFFF"/>
                </a:highlight>
              </a:rPr>
              <a:t>, коли значення, що повертаються, </a:t>
            </a:r>
            <a:r>
              <a:rPr lang="uk-UA" sz="1800" b="1" u="sng" dirty="0">
                <a:highlight>
                  <a:srgbClr val="00FFFF"/>
                </a:highlight>
              </a:rPr>
              <a:t>можуть бути індикаторами виконання (сталася помилка чи ні)</a:t>
            </a:r>
            <a:r>
              <a:rPr lang="uk-UA" sz="1800" b="1" dirty="0">
                <a:highlight>
                  <a:srgbClr val="00FFFF"/>
                </a:highlight>
              </a:rPr>
              <a:t>.</a:t>
            </a:r>
          </a:p>
          <a:p>
            <a:pPr marL="825750" indent="-285750">
              <a:lnSpc>
                <a:spcPct val="150000"/>
              </a:lnSpc>
              <a:spcBef>
                <a:spcPts val="0"/>
              </a:spcBef>
            </a:pPr>
            <a:r>
              <a:rPr lang="uk-UA" sz="1800" b="1" dirty="0">
                <a:highlight>
                  <a:srgbClr val="FFFF00"/>
                </a:highlight>
              </a:rPr>
              <a:t>   При обробці даних вводу (або від користувача, або з файлу), коли ці дані можуть бути не того типу, що потрібно</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3239385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Визначення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Тому, дотримуючись безпечного програмування, </a:t>
            </a:r>
            <a:r>
              <a:rPr lang="uk-UA" sz="1800" b="1" dirty="0">
                <a:highlight>
                  <a:srgbClr val="00FF00"/>
                </a:highlight>
              </a:rPr>
              <a:t>потрібно слідувати наступним трьом правилам</a:t>
            </a:r>
            <a:r>
              <a:rPr lang="uk-UA" sz="1800" dirty="0"/>
              <a:t>:</a:t>
            </a:r>
          </a:p>
          <a:p>
            <a:pPr marL="825750" indent="-285750">
              <a:lnSpc>
                <a:spcPct val="150000"/>
              </a:lnSpc>
              <a:spcBef>
                <a:spcPts val="0"/>
              </a:spcBef>
            </a:pPr>
            <a:r>
              <a:rPr lang="uk-UA" sz="1800" dirty="0"/>
              <a:t>   </a:t>
            </a:r>
            <a:r>
              <a:rPr lang="uk-UA" sz="1800" b="1" dirty="0">
                <a:highlight>
                  <a:srgbClr val="00FF00"/>
                </a:highlight>
              </a:rPr>
              <a:t>У верхній частині кожної функції переконайтеся, що всі параметри мають відповідні значення</a:t>
            </a:r>
            <a:r>
              <a:rPr lang="uk-UA" sz="1800" dirty="0"/>
              <a:t>.</a:t>
            </a:r>
          </a:p>
          <a:p>
            <a:pPr marL="825750" indent="-285750">
              <a:lnSpc>
                <a:spcPct val="150000"/>
              </a:lnSpc>
              <a:spcBef>
                <a:spcPts val="0"/>
              </a:spcBef>
            </a:pPr>
            <a:r>
              <a:rPr lang="uk-UA" sz="1800" dirty="0"/>
              <a:t>   </a:t>
            </a:r>
            <a:r>
              <a:rPr lang="uk-UA" sz="1800" b="1" dirty="0">
                <a:highlight>
                  <a:srgbClr val="00FFFF"/>
                </a:highlight>
              </a:rPr>
              <a:t>Після повернення функцією значення, перевірте значення, що повертається (якщо воно є), і будь-які інші механізми повідомлення про помилки на предмет того, чи відбулася помилка</a:t>
            </a:r>
            <a:r>
              <a:rPr lang="uk-UA" sz="1800" dirty="0"/>
              <a:t>.</a:t>
            </a:r>
          </a:p>
          <a:p>
            <a:pPr marL="825750" indent="-285750">
              <a:lnSpc>
                <a:spcPct val="150000"/>
              </a:lnSpc>
              <a:spcBef>
                <a:spcPts val="0"/>
              </a:spcBef>
            </a:pPr>
            <a:r>
              <a:rPr lang="uk-UA" sz="1800" dirty="0"/>
              <a:t>   </a:t>
            </a:r>
            <a:r>
              <a:rPr lang="uk-UA" sz="1800" b="1" dirty="0">
                <a:highlight>
                  <a:srgbClr val="FFFF00"/>
                </a:highlight>
              </a:rPr>
              <a:t>Перевіряйте дані вводу на відповідність очікуваному типу даних і його діапазону</a:t>
            </a:r>
            <a:r>
              <a:rPr lang="uk-UA" sz="1800" dirty="0"/>
              <a:t>.</a:t>
            </a:r>
          </a:p>
        </p:txBody>
      </p:sp>
    </p:spTree>
    <p:extLst>
      <p:ext uri="{BB962C8B-B14F-4D97-AF65-F5344CB8AC3E}">
        <p14:creationId xmlns:p14="http://schemas.microsoft.com/office/powerpoint/2010/main" val="1962103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Визначення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t>Проблема №1: При </a:t>
            </a:r>
            <a:r>
              <a:rPr lang="ru-RU" sz="1800" b="1" dirty="0" err="1"/>
              <a:t>виклику</a:t>
            </a:r>
            <a:r>
              <a:rPr lang="ru-RU" sz="1800" b="1" dirty="0"/>
              <a:t> </a:t>
            </a:r>
            <a:r>
              <a:rPr lang="ru-RU" sz="1800" b="1" dirty="0" err="1"/>
              <a:t>функції</a:t>
            </a:r>
            <a:r>
              <a:rPr lang="ru-RU" sz="1800" b="1" dirty="0"/>
              <a:t> </a:t>
            </a:r>
            <a:r>
              <a:rPr lang="ru-RU" sz="1800" b="1" dirty="0" err="1"/>
              <a:t>caller</a:t>
            </a:r>
            <a:r>
              <a:rPr lang="ru-RU" sz="1800" b="1" dirty="0"/>
              <a:t> </a:t>
            </a:r>
            <a:r>
              <a:rPr lang="ru-RU" sz="1800" b="1" dirty="0" err="1"/>
              <a:t>може</a:t>
            </a:r>
            <a:r>
              <a:rPr lang="ru-RU" sz="1800" b="1" dirty="0"/>
              <a:t> </a:t>
            </a:r>
            <a:r>
              <a:rPr lang="ru-RU" sz="1800" b="1" dirty="0" err="1"/>
              <a:t>передати</a:t>
            </a:r>
            <a:r>
              <a:rPr lang="ru-RU" sz="1800" b="1" dirty="0"/>
              <a:t> </a:t>
            </a:r>
            <a:r>
              <a:rPr lang="ru-RU" sz="1800" b="1" dirty="0" err="1"/>
              <a:t>некоректні</a:t>
            </a:r>
            <a:r>
              <a:rPr lang="ru-RU" sz="1800" b="1" dirty="0"/>
              <a:t> </a:t>
            </a:r>
            <a:r>
              <a:rPr lang="ru-RU" sz="1800" b="1" dirty="0" err="1"/>
              <a:t>або</a:t>
            </a:r>
            <a:r>
              <a:rPr lang="ru-RU" sz="1800" b="1" dirty="0"/>
              <a:t> </a:t>
            </a:r>
            <a:r>
              <a:rPr lang="ru-RU" sz="1800" b="1" dirty="0" err="1"/>
              <a:t>семантично</a:t>
            </a:r>
            <a:r>
              <a:rPr lang="ru-RU" sz="1800" b="1" dirty="0"/>
              <a:t> </a:t>
            </a:r>
            <a:r>
              <a:rPr lang="ru-RU" sz="1800" b="1" dirty="0" err="1"/>
              <a:t>безглузді</a:t>
            </a:r>
            <a:r>
              <a:rPr lang="ru-RU" sz="1800" b="1" dirty="0"/>
              <a:t> </a:t>
            </a:r>
            <a:r>
              <a:rPr lang="ru-RU" sz="1800" b="1" dirty="0" err="1"/>
              <a:t>аргументи</a:t>
            </a:r>
            <a:r>
              <a:rPr lang="ru-RU" sz="1800" b="1" dirty="0"/>
              <a:t>:</a:t>
            </a:r>
            <a:endParaRPr lang="en-US" sz="1800" b="1"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Чи</a:t>
            </a:r>
            <a:r>
              <a:rPr lang="ru-RU" sz="1800" dirty="0"/>
              <a:t> можете </a:t>
            </a:r>
            <a:r>
              <a:rPr lang="ru-RU" sz="1800" dirty="0" err="1"/>
              <a:t>ви</a:t>
            </a:r>
            <a:r>
              <a:rPr lang="ru-RU" sz="1800" dirty="0"/>
              <a:t> </a:t>
            </a:r>
            <a:r>
              <a:rPr lang="ru-RU" sz="1800" dirty="0" err="1"/>
              <a:t>визначити</a:t>
            </a:r>
            <a:r>
              <a:rPr lang="ru-RU" sz="1800" dirty="0"/>
              <a:t> </a:t>
            </a:r>
            <a:r>
              <a:rPr lang="ru-RU" sz="1800" dirty="0" err="1"/>
              <a:t>потенційну</a:t>
            </a:r>
            <a:r>
              <a:rPr lang="ru-RU" sz="1800" dirty="0"/>
              <a:t> проблему тут? Справа в тому, </a:t>
            </a:r>
            <a:r>
              <a:rPr lang="ru-RU" sz="1800" b="1" dirty="0" err="1">
                <a:highlight>
                  <a:srgbClr val="FF0000"/>
                </a:highlight>
              </a:rPr>
              <a:t>що</a:t>
            </a:r>
            <a:r>
              <a:rPr lang="ru-RU" sz="1800" b="1" dirty="0">
                <a:highlight>
                  <a:srgbClr val="FF0000"/>
                </a:highlight>
              </a:rPr>
              <a:t> </a:t>
            </a:r>
            <a:r>
              <a:rPr lang="ru-RU" sz="1800" b="1" dirty="0" err="1">
                <a:highlight>
                  <a:srgbClr val="FF0000"/>
                </a:highlight>
              </a:rPr>
              <a:t>caller</a:t>
            </a:r>
            <a:r>
              <a:rPr lang="ru-RU" sz="1800" b="1" dirty="0">
                <a:highlight>
                  <a:srgbClr val="FF0000"/>
                </a:highlight>
              </a:rPr>
              <a:t> </a:t>
            </a:r>
            <a:r>
              <a:rPr lang="ru-RU" sz="1800" b="1" dirty="0" err="1">
                <a:highlight>
                  <a:srgbClr val="FF0000"/>
                </a:highlight>
              </a:rPr>
              <a:t>може</a:t>
            </a:r>
            <a:r>
              <a:rPr lang="ru-RU" sz="1800" b="1" dirty="0">
                <a:highlight>
                  <a:srgbClr val="FF0000"/>
                </a:highlight>
              </a:rPr>
              <a:t> </a:t>
            </a:r>
            <a:r>
              <a:rPr lang="ru-RU" sz="1800" b="1" dirty="0" err="1">
                <a:highlight>
                  <a:srgbClr val="FF0000"/>
                </a:highlight>
              </a:rPr>
              <a:t>передати</a:t>
            </a:r>
            <a:r>
              <a:rPr lang="ru-RU" sz="1800" b="1" dirty="0">
                <a:highlight>
                  <a:srgbClr val="FF0000"/>
                </a:highlight>
              </a:rPr>
              <a:t> </a:t>
            </a:r>
            <a:r>
              <a:rPr lang="ru-RU" sz="1800" b="1" dirty="0" err="1">
                <a:highlight>
                  <a:srgbClr val="FF0000"/>
                </a:highlight>
              </a:rPr>
              <a:t>нульовий</a:t>
            </a:r>
            <a:r>
              <a:rPr lang="ru-RU" sz="1800" b="1" dirty="0">
                <a:highlight>
                  <a:srgbClr val="FF0000"/>
                </a:highlight>
              </a:rPr>
              <a:t> </a:t>
            </a:r>
            <a:r>
              <a:rPr lang="ru-RU" sz="1800" b="1" dirty="0" err="1">
                <a:highlight>
                  <a:srgbClr val="FF0000"/>
                </a:highlight>
              </a:rPr>
              <a:t>вказівник</a:t>
            </a:r>
            <a:r>
              <a:rPr lang="ru-RU" sz="1800" dirty="0"/>
              <a:t> </a:t>
            </a:r>
            <a:r>
              <a:rPr lang="ru-RU" sz="1800" dirty="0" err="1"/>
              <a:t>замість</a:t>
            </a:r>
            <a:r>
              <a:rPr lang="ru-RU" sz="1800" dirty="0"/>
              <a:t> допустимого рядка C-</a:t>
            </a:r>
            <a:r>
              <a:rPr lang="ru-RU" sz="1800" dirty="0" err="1"/>
              <a:t>style</a:t>
            </a:r>
            <a:r>
              <a:rPr lang="ru-RU" sz="1800" dirty="0"/>
              <a:t>. </a:t>
            </a:r>
            <a:r>
              <a:rPr lang="ru-RU" sz="1800" dirty="0" err="1"/>
              <a:t>Якщо</a:t>
            </a:r>
            <a:r>
              <a:rPr lang="ru-RU" sz="1800" dirty="0"/>
              <a:t> </a:t>
            </a:r>
            <a:r>
              <a:rPr lang="ru-RU" sz="1800" dirty="0" err="1"/>
              <a:t>це</a:t>
            </a:r>
            <a:r>
              <a:rPr lang="ru-RU" sz="1800" dirty="0"/>
              <a:t> </a:t>
            </a:r>
            <a:r>
              <a:rPr lang="ru-RU" sz="1800" dirty="0" err="1"/>
              <a:t>станеться</a:t>
            </a:r>
            <a:r>
              <a:rPr lang="ru-RU" sz="1800" dirty="0"/>
              <a:t>, то в </a:t>
            </a:r>
            <a:r>
              <a:rPr lang="ru-RU" sz="1800" dirty="0" err="1"/>
              <a:t>програмі</a:t>
            </a:r>
            <a:r>
              <a:rPr lang="ru-RU" sz="1800" dirty="0"/>
              <a:t> </a:t>
            </a:r>
            <a:r>
              <a:rPr lang="ru-RU" sz="1800" dirty="0" err="1"/>
              <a:t>відбудеться</a:t>
            </a:r>
            <a:r>
              <a:rPr lang="ru-RU" sz="1800" dirty="0"/>
              <a:t> </a:t>
            </a:r>
            <a:r>
              <a:rPr lang="ru-RU" sz="1800" dirty="0" err="1"/>
              <a:t>збій</a:t>
            </a:r>
            <a:r>
              <a:rPr lang="ru-RU" sz="1800" dirty="0"/>
              <a:t>. Ось як правильно (з </a:t>
            </a:r>
            <a:r>
              <a:rPr lang="ru-RU" sz="1800" dirty="0" err="1"/>
              <a:t>перевіркою</a:t>
            </a:r>
            <a:r>
              <a:rPr lang="ru-RU" sz="1800" dirty="0"/>
              <a:t> параметру </a:t>
            </a:r>
            <a:r>
              <a:rPr lang="ru-RU" sz="1800" dirty="0" err="1"/>
              <a:t>функції</a:t>
            </a:r>
            <a:r>
              <a:rPr lang="ru-RU" sz="1800" dirty="0"/>
              <a:t> на те, </a:t>
            </a:r>
            <a:r>
              <a:rPr lang="ru-RU" sz="1800" dirty="0" err="1"/>
              <a:t>чи</a:t>
            </a:r>
            <a:r>
              <a:rPr lang="ru-RU" sz="1800" dirty="0"/>
              <a:t> не є </a:t>
            </a:r>
            <a:r>
              <a:rPr lang="ru-RU" sz="1800" dirty="0" err="1"/>
              <a:t>він</a:t>
            </a:r>
            <a:r>
              <a:rPr lang="ru-RU" sz="1800" dirty="0"/>
              <a:t> </a:t>
            </a:r>
            <a:r>
              <a:rPr lang="ru-RU" sz="1800" dirty="0" err="1"/>
              <a:t>нульовим</a:t>
            </a:r>
            <a:r>
              <a:rPr lang="ru-RU" sz="1800" dirty="0"/>
              <a:t>):</a:t>
            </a:r>
            <a:endParaRPr lang="uk-UA" sz="1800" dirty="0"/>
          </a:p>
        </p:txBody>
      </p:sp>
      <p:pic>
        <p:nvPicPr>
          <p:cNvPr id="5" name="Рисунок 4">
            <a:extLst>
              <a:ext uri="{FF2B5EF4-FFF2-40B4-BE49-F238E27FC236}">
                <a16:creationId xmlns:a16="http://schemas.microsoft.com/office/drawing/2014/main" id="{C6107F45-E6A1-4293-BD74-986C58210023}"/>
              </a:ext>
            </a:extLst>
          </p:cNvPr>
          <p:cNvPicPr>
            <a:picLocks noChangeAspect="1"/>
          </p:cNvPicPr>
          <p:nvPr/>
        </p:nvPicPr>
        <p:blipFill>
          <a:blip r:embed="rId2"/>
          <a:stretch>
            <a:fillRect/>
          </a:stretch>
        </p:blipFill>
        <p:spPr>
          <a:xfrm>
            <a:off x="3399097" y="1358522"/>
            <a:ext cx="5393803" cy="1943157"/>
          </a:xfrm>
          <a:prstGeom prst="rect">
            <a:avLst/>
          </a:prstGeom>
        </p:spPr>
      </p:pic>
      <p:pic>
        <p:nvPicPr>
          <p:cNvPr id="7" name="Рисунок 6">
            <a:extLst>
              <a:ext uri="{FF2B5EF4-FFF2-40B4-BE49-F238E27FC236}">
                <a16:creationId xmlns:a16="http://schemas.microsoft.com/office/drawing/2014/main" id="{F03B9B9A-ACF5-40E5-B30B-51DC89DF10F0}"/>
              </a:ext>
            </a:extLst>
          </p:cNvPr>
          <p:cNvPicPr>
            <a:picLocks noChangeAspect="1"/>
          </p:cNvPicPr>
          <p:nvPr/>
        </p:nvPicPr>
        <p:blipFill>
          <a:blip r:embed="rId3"/>
          <a:stretch>
            <a:fillRect/>
          </a:stretch>
        </p:blipFill>
        <p:spPr>
          <a:xfrm>
            <a:off x="3073440" y="4710896"/>
            <a:ext cx="6045119" cy="2147104"/>
          </a:xfrm>
          <a:prstGeom prst="rect">
            <a:avLst/>
          </a:prstGeom>
        </p:spPr>
      </p:pic>
    </p:spTree>
    <p:extLst>
      <p:ext uri="{BB962C8B-B14F-4D97-AF65-F5344CB8AC3E}">
        <p14:creationId xmlns:p14="http://schemas.microsoft.com/office/powerpoint/2010/main" val="1755917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Визначення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t>Проблема №2: </a:t>
            </a:r>
            <a:r>
              <a:rPr lang="ru-RU" sz="1800" b="1" dirty="0" err="1"/>
              <a:t>Значення</a:t>
            </a:r>
            <a:r>
              <a:rPr lang="ru-RU" sz="1800" b="1" dirty="0"/>
              <a:t>, </a:t>
            </a:r>
            <a:r>
              <a:rPr lang="ru-RU" sz="1800" b="1" dirty="0" err="1"/>
              <a:t>що</a:t>
            </a:r>
            <a:r>
              <a:rPr lang="ru-RU" sz="1800" b="1" dirty="0"/>
              <a:t> </a:t>
            </a:r>
            <a:r>
              <a:rPr lang="ru-RU" sz="1800" b="1" dirty="0" err="1"/>
              <a:t>повертається</a:t>
            </a:r>
            <a:r>
              <a:rPr lang="ru-RU" sz="1800" b="1" dirty="0"/>
              <a:t>, </a:t>
            </a:r>
            <a:r>
              <a:rPr lang="ru-RU" sz="1800" b="1" dirty="0" err="1"/>
              <a:t>може</a:t>
            </a:r>
            <a:r>
              <a:rPr lang="ru-RU" sz="1800" b="1" dirty="0"/>
              <a:t> </a:t>
            </a:r>
            <a:r>
              <a:rPr lang="ru-RU" sz="1800" b="1" dirty="0" err="1"/>
              <a:t>вказувати</a:t>
            </a:r>
            <a:r>
              <a:rPr lang="ru-RU" sz="1800" b="1" dirty="0"/>
              <a:t> на </a:t>
            </a:r>
            <a:r>
              <a:rPr lang="ru-RU" sz="1800" b="1" dirty="0" err="1"/>
              <a:t>виниклу</a:t>
            </a:r>
            <a:r>
              <a:rPr lang="ru-RU" sz="1800" b="1" dirty="0"/>
              <a:t> </a:t>
            </a:r>
            <a:r>
              <a:rPr lang="ru-RU" sz="1800" b="1" dirty="0" err="1"/>
              <a:t>помилку</a:t>
            </a:r>
            <a:r>
              <a:rPr lang="ru-RU" sz="1800" b="1" dirty="0"/>
              <a:t>:</a:t>
            </a:r>
            <a:endParaRPr lang="en-US" sz="1800" b="1"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0B496DD9-D454-4A83-BD85-0E6B94F69F8B}"/>
              </a:ext>
            </a:extLst>
          </p:cNvPr>
          <p:cNvPicPr>
            <a:picLocks noChangeAspect="1"/>
          </p:cNvPicPr>
          <p:nvPr/>
        </p:nvPicPr>
        <p:blipFill>
          <a:blip r:embed="rId2"/>
          <a:stretch>
            <a:fillRect/>
          </a:stretch>
        </p:blipFill>
        <p:spPr>
          <a:xfrm>
            <a:off x="2001692" y="1308389"/>
            <a:ext cx="8188613" cy="5549611"/>
          </a:xfrm>
          <a:prstGeom prst="rect">
            <a:avLst/>
          </a:prstGeom>
        </p:spPr>
      </p:pic>
    </p:spTree>
    <p:extLst>
      <p:ext uri="{BB962C8B-B14F-4D97-AF65-F5344CB8AC3E}">
        <p14:creationId xmlns:p14="http://schemas.microsoft.com/office/powerpoint/2010/main" val="2002716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Визначення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Чи</a:t>
            </a:r>
            <a:r>
              <a:rPr lang="ru-RU" sz="1800" dirty="0"/>
              <a:t> можете </a:t>
            </a:r>
            <a:r>
              <a:rPr lang="ru-RU" sz="1800" dirty="0" err="1"/>
              <a:t>ви</a:t>
            </a:r>
            <a:r>
              <a:rPr lang="ru-RU" sz="1800" dirty="0"/>
              <a:t> </a:t>
            </a:r>
            <a:r>
              <a:rPr lang="ru-RU" sz="1800" dirty="0" err="1"/>
              <a:t>визначити</a:t>
            </a:r>
            <a:r>
              <a:rPr lang="ru-RU" sz="1800" dirty="0"/>
              <a:t> </a:t>
            </a:r>
            <a:r>
              <a:rPr lang="ru-RU" sz="1800" dirty="0" err="1"/>
              <a:t>потенційну</a:t>
            </a:r>
            <a:r>
              <a:rPr lang="ru-RU" sz="1800" dirty="0"/>
              <a:t> проблему тут? </a:t>
            </a:r>
            <a:r>
              <a:rPr lang="ru-RU" sz="1800" dirty="0" err="1"/>
              <a:t>Користувач</a:t>
            </a:r>
            <a:r>
              <a:rPr lang="ru-RU" sz="1800" dirty="0"/>
              <a:t> </a:t>
            </a:r>
            <a:r>
              <a:rPr lang="ru-RU" sz="1800" dirty="0" err="1"/>
              <a:t>може</a:t>
            </a:r>
            <a:r>
              <a:rPr lang="ru-RU" sz="1800" dirty="0"/>
              <a:t> ввести символ, </a:t>
            </a:r>
            <a:r>
              <a:rPr lang="ru-RU" sz="1800" dirty="0" err="1"/>
              <a:t>який</a:t>
            </a:r>
            <a:r>
              <a:rPr lang="ru-RU" sz="1800" dirty="0"/>
              <a:t> не </a:t>
            </a:r>
            <a:r>
              <a:rPr lang="ru-RU" sz="1800" dirty="0" err="1"/>
              <a:t>знаходиться</a:t>
            </a:r>
            <a:r>
              <a:rPr lang="ru-RU" sz="1800" dirty="0"/>
              <a:t> у рядку </a:t>
            </a:r>
            <a:r>
              <a:rPr lang="ru-RU" sz="1800" dirty="0" err="1">
                <a:solidFill>
                  <a:schemeClr val="accent5">
                    <a:lumMod val="75000"/>
                  </a:schemeClr>
                </a:solidFill>
                <a:latin typeface="Consolas" panose="020B0609020204030204" pitchFamily="49" charset="0"/>
              </a:rPr>
              <a:t>hello</a:t>
            </a:r>
            <a:r>
              <a:rPr lang="ru-RU" sz="1800" dirty="0"/>
              <a:t>. </a:t>
            </a:r>
            <a:r>
              <a:rPr lang="ru-RU" sz="1800" dirty="0" err="1"/>
              <a:t>Якщо</a:t>
            </a:r>
            <a:r>
              <a:rPr lang="ru-RU" sz="1800" dirty="0"/>
              <a:t> </a:t>
            </a:r>
            <a:r>
              <a:rPr lang="ru-RU" sz="1800" dirty="0" err="1"/>
              <a:t>це</a:t>
            </a:r>
            <a:r>
              <a:rPr lang="ru-RU" sz="1800" dirty="0"/>
              <a:t> </a:t>
            </a:r>
            <a:r>
              <a:rPr lang="ru-RU" sz="1800" dirty="0" err="1"/>
              <a:t>станеться</a:t>
            </a:r>
            <a:r>
              <a:rPr lang="ru-RU" sz="1800" dirty="0"/>
              <a:t>, то </a:t>
            </a:r>
            <a:r>
              <a:rPr lang="ru-RU" sz="1800" dirty="0" err="1"/>
              <a:t>функція</a:t>
            </a:r>
            <a:r>
              <a:rPr lang="ru-RU" sz="1800" dirty="0"/>
              <a:t> </a:t>
            </a:r>
            <a:r>
              <a:rPr lang="ru-RU" sz="1800" dirty="0" err="1">
                <a:solidFill>
                  <a:schemeClr val="accent5">
                    <a:lumMod val="75000"/>
                  </a:schemeClr>
                </a:solidFill>
                <a:latin typeface="Consolas" panose="020B0609020204030204" pitchFamily="49" charset="0"/>
              </a:rPr>
              <a:t>find</a:t>
            </a:r>
            <a:r>
              <a:rPr lang="ru-RU" sz="1800" dirty="0">
                <a:solidFill>
                  <a:schemeClr val="accent5">
                    <a:lumMod val="75000"/>
                  </a:schemeClr>
                </a:solidFill>
                <a:latin typeface="Consolas" panose="020B0609020204030204" pitchFamily="49" charset="0"/>
              </a:rPr>
              <a:t>() </a:t>
            </a:r>
            <a:r>
              <a:rPr lang="ru-RU" sz="1800" dirty="0" err="1"/>
              <a:t>поверне</a:t>
            </a:r>
            <a:r>
              <a:rPr lang="ru-RU" sz="1800" dirty="0"/>
              <a:t> </a:t>
            </a:r>
            <a:r>
              <a:rPr lang="ru-RU" sz="1800" dirty="0" err="1"/>
              <a:t>індекс</a:t>
            </a:r>
            <a:r>
              <a:rPr lang="ru-RU" sz="1800" dirty="0"/>
              <a:t> </a:t>
            </a:r>
            <a:r>
              <a:rPr lang="ru-RU" sz="1800" dirty="0">
                <a:solidFill>
                  <a:schemeClr val="accent5">
                    <a:lumMod val="75000"/>
                  </a:schemeClr>
                </a:solidFill>
                <a:latin typeface="Consolas" panose="020B0609020204030204" pitchFamily="49" charset="0"/>
              </a:rPr>
              <a:t>-1</a:t>
            </a:r>
            <a:r>
              <a:rPr lang="ru-RU" sz="1800" dirty="0"/>
              <a:t>, </a:t>
            </a:r>
            <a:r>
              <a:rPr lang="ru-RU" sz="1800" dirty="0" err="1"/>
              <a:t>який</a:t>
            </a:r>
            <a:r>
              <a:rPr lang="ru-RU" sz="1800" dirty="0"/>
              <a:t> і </a:t>
            </a:r>
            <a:r>
              <a:rPr lang="ru-RU" sz="1800" dirty="0" err="1"/>
              <a:t>виведеться</a:t>
            </a:r>
            <a:r>
              <a:rPr lang="ru-RU" sz="1800" dirty="0"/>
              <a:t>. Правильно:</a:t>
            </a:r>
            <a:endParaRPr lang="uk-UA" sz="1800" dirty="0"/>
          </a:p>
        </p:txBody>
      </p:sp>
      <p:pic>
        <p:nvPicPr>
          <p:cNvPr id="6" name="Рисунок 5">
            <a:extLst>
              <a:ext uri="{FF2B5EF4-FFF2-40B4-BE49-F238E27FC236}">
                <a16:creationId xmlns:a16="http://schemas.microsoft.com/office/drawing/2014/main" id="{F8D0FDA4-4BB8-47B8-B7BA-5D1878130720}"/>
              </a:ext>
            </a:extLst>
          </p:cNvPr>
          <p:cNvPicPr>
            <a:picLocks noChangeAspect="1"/>
          </p:cNvPicPr>
          <p:nvPr/>
        </p:nvPicPr>
        <p:blipFill>
          <a:blip r:embed="rId2"/>
          <a:stretch>
            <a:fillRect/>
          </a:stretch>
        </p:blipFill>
        <p:spPr>
          <a:xfrm>
            <a:off x="1853877" y="2084306"/>
            <a:ext cx="8484243" cy="4653671"/>
          </a:xfrm>
          <a:prstGeom prst="rect">
            <a:avLst/>
          </a:prstGeom>
        </p:spPr>
      </p:pic>
    </p:spTree>
    <p:extLst>
      <p:ext uri="{BB962C8B-B14F-4D97-AF65-F5344CB8AC3E}">
        <p14:creationId xmlns:p14="http://schemas.microsoft.com/office/powerpoint/2010/main" val="2544983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Визначення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t>Проблема №3: При обробці даних вводу (або від користувача, або з файлу), ці дані можуть бути не того типу і діапазону, що потрібно</a:t>
            </a:r>
            <a:r>
              <a:rPr lang="uk-UA" sz="1800" dirty="0"/>
              <a:t>. Розберемо програму з попереднього прикладу, код якої дозволяє проілюструвати ситуацію з обробкою вводу:</a:t>
            </a:r>
          </a:p>
        </p:txBody>
      </p:sp>
      <p:pic>
        <p:nvPicPr>
          <p:cNvPr id="5" name="Рисунок 4">
            <a:extLst>
              <a:ext uri="{FF2B5EF4-FFF2-40B4-BE49-F238E27FC236}">
                <a16:creationId xmlns:a16="http://schemas.microsoft.com/office/drawing/2014/main" id="{7A4434D8-2A42-453F-8329-E5B3C562D89C}"/>
              </a:ext>
            </a:extLst>
          </p:cNvPr>
          <p:cNvPicPr>
            <a:picLocks noChangeAspect="1"/>
          </p:cNvPicPr>
          <p:nvPr/>
        </p:nvPicPr>
        <p:blipFill>
          <a:blip r:embed="rId2"/>
          <a:stretch>
            <a:fillRect/>
          </a:stretch>
        </p:blipFill>
        <p:spPr>
          <a:xfrm>
            <a:off x="1813366" y="2104390"/>
            <a:ext cx="8565266" cy="4594740"/>
          </a:xfrm>
          <a:prstGeom prst="rect">
            <a:avLst/>
          </a:prstGeom>
        </p:spPr>
      </p:pic>
    </p:spTree>
    <p:extLst>
      <p:ext uri="{BB962C8B-B14F-4D97-AF65-F5344CB8AC3E}">
        <p14:creationId xmlns:p14="http://schemas.microsoft.com/office/powerpoint/2010/main" val="1971868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Визначення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Ось як правильно (</a:t>
            </a:r>
            <a:r>
              <a:rPr lang="ru-RU" sz="1800" b="1" dirty="0">
                <a:highlight>
                  <a:srgbClr val="00FF00"/>
                </a:highlight>
              </a:rPr>
              <a:t>з </a:t>
            </a:r>
            <a:r>
              <a:rPr lang="ru-RU" sz="1800" b="1" dirty="0" err="1">
                <a:highlight>
                  <a:srgbClr val="00FF00"/>
                </a:highlight>
              </a:rPr>
              <a:t>перевіркою</a:t>
            </a:r>
            <a:r>
              <a:rPr lang="ru-RU" sz="1800" b="1" dirty="0">
                <a:highlight>
                  <a:srgbClr val="00FF00"/>
                </a:highlight>
              </a:rPr>
              <a:t> </a:t>
            </a:r>
            <a:r>
              <a:rPr lang="ru-RU" sz="1800" b="1" dirty="0" err="1">
                <a:highlight>
                  <a:srgbClr val="00FF00"/>
                </a:highlight>
              </a:rPr>
              <a:t>користувацького</a:t>
            </a:r>
            <a:r>
              <a:rPr lang="ru-RU" sz="1800" b="1" dirty="0">
                <a:highlight>
                  <a:srgbClr val="00FF00"/>
                </a:highlight>
              </a:rPr>
              <a:t> вводу</a:t>
            </a:r>
            <a:r>
              <a:rPr lang="ru-RU" sz="1800" dirty="0"/>
              <a:t>):</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F4C555F8-4467-40C4-AEBE-C59928FF423D}"/>
              </a:ext>
            </a:extLst>
          </p:cNvPr>
          <p:cNvPicPr>
            <a:picLocks noChangeAspect="1"/>
          </p:cNvPicPr>
          <p:nvPr/>
        </p:nvPicPr>
        <p:blipFill>
          <a:blip r:embed="rId2"/>
          <a:stretch>
            <a:fillRect/>
          </a:stretch>
        </p:blipFill>
        <p:spPr>
          <a:xfrm>
            <a:off x="1299548" y="1279634"/>
            <a:ext cx="9592903" cy="5578365"/>
          </a:xfrm>
          <a:prstGeom prst="rect">
            <a:avLst/>
          </a:prstGeom>
        </p:spPr>
      </p:pic>
    </p:spTree>
    <p:extLst>
      <p:ext uri="{BB962C8B-B14F-4D97-AF65-F5344CB8AC3E}">
        <p14:creationId xmlns:p14="http://schemas.microsoft.com/office/powerpoint/2010/main" val="3067851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Введення в </a:t>
            </a:r>
            <a:r>
              <a:rPr lang="en-US" b="1"/>
              <a:t>std::array</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Так само, як і в стандартних фіксованих масивах, </a:t>
            </a:r>
            <a:r>
              <a:rPr lang="uk-UA" sz="1800" b="1" dirty="0">
                <a:highlight>
                  <a:srgbClr val="FFFF00"/>
                </a:highlight>
              </a:rPr>
              <a:t>оператор індексу не виконує ніяких перевірок на діапазон</a:t>
            </a:r>
            <a:r>
              <a:rPr lang="uk-UA" sz="1800" dirty="0"/>
              <a:t>. Якщо вказано некоректний індекс, то відбудуться погані речі.</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std::array </a:t>
            </a:r>
            <a:r>
              <a:rPr lang="uk-UA" sz="1800" dirty="0"/>
              <a:t>підтримує ще одну форму доступу до елементів масиву — функція </a:t>
            </a:r>
            <a:r>
              <a:rPr lang="en-US" sz="1800" dirty="0">
                <a:solidFill>
                  <a:schemeClr val="accent5">
                    <a:lumMod val="75000"/>
                  </a:schemeClr>
                </a:solidFill>
                <a:latin typeface="Consolas" panose="020B0609020204030204" pitchFamily="49" charset="0"/>
              </a:rPr>
              <a:t>at()</a:t>
            </a:r>
            <a:r>
              <a:rPr lang="en-US" sz="1800" dirty="0"/>
              <a:t>, </a:t>
            </a:r>
            <a:r>
              <a:rPr lang="uk-UA" sz="1800" dirty="0"/>
              <a:t>яка здійснює перевірку діапазону: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прикладі, наведеному вище, виклик </a:t>
            </a:r>
            <a:r>
              <a:rPr lang="en-US" sz="1800" dirty="0">
                <a:solidFill>
                  <a:schemeClr val="accent5">
                    <a:lumMod val="75000"/>
                  </a:schemeClr>
                </a:solidFill>
                <a:latin typeface="Consolas" panose="020B0609020204030204" pitchFamily="49" charset="0"/>
              </a:rPr>
              <a:t>myarray.at(1)</a:t>
            </a:r>
            <a:r>
              <a:rPr lang="en-US" sz="1800" dirty="0"/>
              <a:t> </a:t>
            </a:r>
            <a:r>
              <a:rPr lang="uk-UA" sz="1800" dirty="0"/>
              <a:t>перевіряє, чи є елемент масиву під номером </a:t>
            </a:r>
            <a:r>
              <a:rPr lang="uk-UA" sz="1800" dirty="0">
                <a:solidFill>
                  <a:schemeClr val="accent5">
                    <a:lumMod val="75000"/>
                  </a:schemeClr>
                </a:solidFill>
                <a:latin typeface="Consolas" panose="020B0609020204030204" pitchFamily="49" charset="0"/>
              </a:rPr>
              <a:t>1</a:t>
            </a:r>
            <a:r>
              <a:rPr lang="uk-UA" sz="1800" dirty="0"/>
              <a:t>, і, оскільки він є, повертається посилання на цей елемент. Потім ми присвоюємо йому значення </a:t>
            </a:r>
            <a:r>
              <a:rPr lang="uk-UA" sz="1800" dirty="0">
                <a:solidFill>
                  <a:schemeClr val="accent5">
                    <a:lumMod val="75000"/>
                  </a:schemeClr>
                </a:solidFill>
                <a:latin typeface="Consolas" panose="020B0609020204030204" pitchFamily="49" charset="0"/>
              </a:rPr>
              <a:t>7</a:t>
            </a:r>
            <a:r>
              <a:rPr lang="uk-UA" sz="1800" dirty="0"/>
              <a:t>. Проте, виклик </a:t>
            </a:r>
            <a:r>
              <a:rPr lang="en-US" sz="1800" dirty="0">
                <a:solidFill>
                  <a:schemeClr val="accent5">
                    <a:lumMod val="75000"/>
                  </a:schemeClr>
                </a:solidFill>
                <a:latin typeface="Consolas" panose="020B0609020204030204" pitchFamily="49" charset="0"/>
              </a:rPr>
              <a:t>myarray.at(8) </a:t>
            </a:r>
            <a:r>
              <a:rPr lang="uk-UA" sz="1800" dirty="0"/>
              <a:t>не спрацьовує, так як елементу під номером </a:t>
            </a:r>
            <a:r>
              <a:rPr lang="uk-UA" sz="1800" dirty="0">
                <a:solidFill>
                  <a:schemeClr val="accent5">
                    <a:lumMod val="75000"/>
                  </a:schemeClr>
                </a:solidFill>
                <a:latin typeface="Consolas" panose="020B0609020204030204" pitchFamily="49" charset="0"/>
              </a:rPr>
              <a:t>8</a:t>
            </a:r>
            <a:r>
              <a:rPr lang="uk-UA" sz="1800" dirty="0"/>
              <a:t> у масиві немає. Замість повернення посилання, функція </a:t>
            </a:r>
            <a:r>
              <a:rPr lang="en-US" sz="1800" dirty="0">
                <a:solidFill>
                  <a:schemeClr val="accent5">
                    <a:lumMod val="75000"/>
                  </a:schemeClr>
                </a:solidFill>
                <a:latin typeface="Consolas" panose="020B0609020204030204" pitchFamily="49" charset="0"/>
              </a:rPr>
              <a:t>at() </a:t>
            </a:r>
            <a:r>
              <a:rPr lang="uk-UA" sz="1800" dirty="0"/>
              <a:t>видає помилку, яка завершує роботу програми (насправді генерується виняток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out_of_range</a:t>
            </a:r>
            <a:r>
              <a:rPr lang="en-US" sz="1800" dirty="0"/>
              <a:t>. </a:t>
            </a:r>
            <a:r>
              <a:rPr lang="uk-UA" sz="1800" dirty="0"/>
              <a:t>Про винятки ми поговоримо пізніше). Оскільки перевірка діапазону виконується, то функція </a:t>
            </a:r>
            <a:r>
              <a:rPr lang="en-US" sz="1800" dirty="0">
                <a:solidFill>
                  <a:schemeClr val="accent5">
                    <a:lumMod val="75000"/>
                  </a:schemeClr>
                </a:solidFill>
                <a:latin typeface="Consolas" panose="020B0609020204030204" pitchFamily="49" charset="0"/>
              </a:rPr>
              <a:t>at() </a:t>
            </a:r>
            <a:r>
              <a:rPr lang="uk-UA" sz="1800" dirty="0"/>
              <a:t>працює повільніше (але безпечніше), ніж оператор </a:t>
            </a:r>
            <a:r>
              <a:rPr lang="uk-UA" sz="1800" dirty="0">
                <a:solidFill>
                  <a:schemeClr val="accent5">
                    <a:lumMod val="75000"/>
                  </a:schemeClr>
                </a:solidFill>
                <a:latin typeface="Consolas" panose="020B0609020204030204" pitchFamily="49" charset="0"/>
              </a:rPr>
              <a:t>[]</a:t>
            </a:r>
            <a:r>
              <a:rPr lang="uk-UA" sz="1800" dirty="0"/>
              <a:t>.</a:t>
            </a:r>
          </a:p>
        </p:txBody>
      </p:sp>
      <p:pic>
        <p:nvPicPr>
          <p:cNvPr id="5" name="Рисунок 4">
            <a:extLst>
              <a:ext uri="{FF2B5EF4-FFF2-40B4-BE49-F238E27FC236}">
                <a16:creationId xmlns:a16="http://schemas.microsoft.com/office/drawing/2014/main" id="{9DF7A451-69C8-4D1C-9467-45170B4926DF}"/>
              </a:ext>
            </a:extLst>
          </p:cNvPr>
          <p:cNvPicPr>
            <a:picLocks noChangeAspect="1"/>
          </p:cNvPicPr>
          <p:nvPr/>
        </p:nvPicPr>
        <p:blipFill>
          <a:blip r:embed="rId2"/>
          <a:stretch>
            <a:fillRect/>
          </a:stretch>
        </p:blipFill>
        <p:spPr>
          <a:xfrm>
            <a:off x="1709194" y="2555498"/>
            <a:ext cx="8773610" cy="1458891"/>
          </a:xfrm>
          <a:prstGeom prst="rect">
            <a:avLst/>
          </a:prstGeom>
        </p:spPr>
      </p:pic>
    </p:spTree>
    <p:extLst>
      <p:ext uri="{BB962C8B-B14F-4D97-AF65-F5344CB8AC3E}">
        <p14:creationId xmlns:p14="http://schemas.microsoft.com/office/powerpoint/2010/main" val="2860076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Визначення помилкових припущень</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тут </a:t>
            </a:r>
            <a:r>
              <a:rPr lang="ru-RU" sz="1800" dirty="0" err="1"/>
              <a:t>перевірка</a:t>
            </a:r>
            <a:r>
              <a:rPr lang="ru-RU" sz="1800" dirty="0"/>
              <a:t> </a:t>
            </a:r>
            <a:r>
              <a:rPr lang="ru-RU" sz="1800" dirty="0" err="1"/>
              <a:t>дворівнева</a:t>
            </a:r>
            <a:r>
              <a:rPr lang="ru-RU" sz="1800" dirty="0"/>
              <a:t>:</a:t>
            </a:r>
          </a:p>
          <a:p>
            <a:pPr marL="540000" indent="360000">
              <a:lnSpc>
                <a:spcPct val="150000"/>
              </a:lnSpc>
              <a:spcBef>
                <a:spcPts val="0"/>
              </a:spcBef>
              <a:buNone/>
            </a:pPr>
            <a:endParaRPr lang="ru-RU" sz="1800" dirty="0"/>
          </a:p>
          <a:p>
            <a:pPr marL="825750" indent="-285750">
              <a:lnSpc>
                <a:spcPct val="150000"/>
              </a:lnSpc>
              <a:spcBef>
                <a:spcPts val="0"/>
              </a:spcBef>
            </a:pPr>
            <a:r>
              <a:rPr lang="ru-RU" sz="1800" dirty="0"/>
              <a:t>   </a:t>
            </a:r>
            <a:r>
              <a:rPr lang="ru-RU" sz="1800" dirty="0" err="1"/>
              <a:t>По-перше</a:t>
            </a:r>
            <a:r>
              <a:rPr lang="ru-RU" sz="1800" dirty="0"/>
              <a:t>, ми </a:t>
            </a:r>
            <a:r>
              <a:rPr lang="ru-RU" sz="1800" dirty="0" err="1"/>
              <a:t>повинні</a:t>
            </a:r>
            <a:r>
              <a:rPr lang="ru-RU" sz="1800" dirty="0"/>
              <a:t> </a:t>
            </a:r>
            <a:r>
              <a:rPr lang="ru-RU" sz="1800" dirty="0" err="1"/>
              <a:t>переконатися</a:t>
            </a:r>
            <a:r>
              <a:rPr lang="ru-RU" sz="1800" dirty="0"/>
              <a:t>, </a:t>
            </a:r>
            <a:r>
              <a:rPr lang="ru-RU" sz="1800" dirty="0" err="1"/>
              <a:t>що</a:t>
            </a:r>
            <a:r>
              <a:rPr lang="ru-RU" sz="1800" dirty="0"/>
              <a:t> </a:t>
            </a:r>
            <a:r>
              <a:rPr lang="ru-RU" sz="1800" dirty="0" err="1"/>
              <a:t>користувач</a:t>
            </a:r>
            <a:r>
              <a:rPr lang="ru-RU" sz="1800" dirty="0"/>
              <a:t> </a:t>
            </a:r>
            <a:r>
              <a:rPr lang="ru-RU" sz="1800" dirty="0" err="1"/>
              <a:t>ввів</a:t>
            </a:r>
            <a:r>
              <a:rPr lang="ru-RU" sz="1800" dirty="0"/>
              <a:t> </a:t>
            </a:r>
            <a:r>
              <a:rPr lang="ru-RU" sz="1800" dirty="0" err="1"/>
              <a:t>значення</a:t>
            </a:r>
            <a:r>
              <a:rPr lang="ru-RU" sz="1800" dirty="0"/>
              <a:t> того типу </a:t>
            </a:r>
            <a:r>
              <a:rPr lang="ru-RU" sz="1800" dirty="0" err="1"/>
              <a:t>даних</a:t>
            </a:r>
            <a:r>
              <a:rPr lang="ru-RU" sz="1800" dirty="0"/>
              <a:t>, </a:t>
            </a:r>
            <a:r>
              <a:rPr lang="ru-RU" sz="1800" dirty="0" err="1"/>
              <a:t>який</a:t>
            </a:r>
            <a:r>
              <a:rPr lang="ru-RU" sz="1800" dirty="0"/>
              <a:t> ми </a:t>
            </a:r>
            <a:r>
              <a:rPr lang="ru-RU" sz="1800" dirty="0" err="1"/>
              <a:t>використовуємо</a:t>
            </a:r>
            <a:r>
              <a:rPr lang="ru-RU" sz="1800" dirty="0"/>
              <a:t>.</a:t>
            </a:r>
          </a:p>
          <a:p>
            <a:pPr marL="825750" indent="-285750">
              <a:lnSpc>
                <a:spcPct val="150000"/>
              </a:lnSpc>
              <a:spcBef>
                <a:spcPts val="0"/>
              </a:spcBef>
            </a:pPr>
            <a:r>
              <a:rPr lang="ru-RU" sz="1800" dirty="0"/>
              <a:t>   </a:t>
            </a:r>
            <a:r>
              <a:rPr lang="ru-RU" sz="1800" dirty="0" err="1"/>
              <a:t>По-друге</a:t>
            </a:r>
            <a:r>
              <a:rPr lang="ru-RU" sz="1800" dirty="0"/>
              <a:t>, </a:t>
            </a:r>
            <a:r>
              <a:rPr lang="ru-RU" sz="1800" dirty="0" err="1"/>
              <a:t>це</a:t>
            </a:r>
            <a:r>
              <a:rPr lang="ru-RU" sz="1800" dirty="0"/>
              <a:t> </a:t>
            </a:r>
            <a:r>
              <a:rPr lang="ru-RU" sz="1800" dirty="0" err="1"/>
              <a:t>значення</a:t>
            </a:r>
            <a:r>
              <a:rPr lang="ru-RU" sz="1800" dirty="0"/>
              <a:t> повинно </a:t>
            </a:r>
            <a:r>
              <a:rPr lang="ru-RU" sz="1800" dirty="0" err="1"/>
              <a:t>знаходитися</a:t>
            </a:r>
            <a:r>
              <a:rPr lang="ru-RU" sz="1800" dirty="0"/>
              <a:t> в </a:t>
            </a:r>
            <a:r>
              <a:rPr lang="ru-RU" sz="1800" dirty="0" err="1"/>
              <a:t>діапазоні</a:t>
            </a:r>
            <a:r>
              <a:rPr lang="ru-RU" sz="1800" dirty="0"/>
              <a:t> </a:t>
            </a:r>
            <a:r>
              <a:rPr lang="ru-RU" sz="1800" dirty="0" err="1"/>
              <a:t>масиву</a:t>
            </a:r>
            <a:r>
              <a:rPr lang="ru-RU" sz="1800" dirty="0"/>
              <a:t>.</a:t>
            </a:r>
            <a:endParaRPr lang="uk-UA" sz="1800" dirty="0"/>
          </a:p>
        </p:txBody>
      </p:sp>
    </p:spTree>
    <p:extLst>
      <p:ext uri="{BB962C8B-B14F-4D97-AF65-F5344CB8AC3E}">
        <p14:creationId xmlns:p14="http://schemas.microsoft.com/office/powerpoint/2010/main" val="3706033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Обробка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коли </a:t>
            </a:r>
            <a:r>
              <a:rPr lang="ru-RU" sz="1800" dirty="0" err="1"/>
              <a:t>ви</a:t>
            </a:r>
            <a:r>
              <a:rPr lang="ru-RU" sz="1800" dirty="0"/>
              <a:t> </a:t>
            </a:r>
            <a:r>
              <a:rPr lang="ru-RU" sz="1800" dirty="0" err="1"/>
              <a:t>знаєте</a:t>
            </a:r>
            <a:r>
              <a:rPr lang="ru-RU" sz="1800" dirty="0"/>
              <a:t>, де </a:t>
            </a:r>
            <a:r>
              <a:rPr lang="ru-RU" sz="1800" dirty="0" err="1"/>
              <a:t>зазвичай</a:t>
            </a:r>
            <a:r>
              <a:rPr lang="ru-RU" sz="1800" dirty="0"/>
              <a:t> </a:t>
            </a:r>
            <a:r>
              <a:rPr lang="ru-RU" sz="1800" dirty="0" err="1"/>
              <a:t>виникають</a:t>
            </a:r>
            <a:r>
              <a:rPr lang="ru-RU" sz="1800" dirty="0"/>
              <a:t> </a:t>
            </a:r>
            <a:r>
              <a:rPr lang="ru-RU" sz="1800" dirty="0" err="1"/>
              <a:t>помилкові</a:t>
            </a:r>
            <a:r>
              <a:rPr lang="ru-RU" sz="1800" dirty="0"/>
              <a:t> </a:t>
            </a:r>
            <a:r>
              <a:rPr lang="ru-RU" sz="1800" dirty="0" err="1"/>
              <a:t>припущення</a:t>
            </a:r>
            <a:r>
              <a:rPr lang="ru-RU" sz="1800" dirty="0"/>
              <a:t>, давайте </a:t>
            </a:r>
            <a:r>
              <a:rPr lang="ru-RU" sz="1800" dirty="0" err="1"/>
              <a:t>поговоримо</a:t>
            </a:r>
            <a:r>
              <a:rPr lang="ru-RU" sz="1800" dirty="0"/>
              <a:t> про </a:t>
            </a:r>
            <a:r>
              <a:rPr lang="ru-RU" sz="1800" dirty="0" err="1"/>
              <a:t>способи</a:t>
            </a:r>
            <a:r>
              <a:rPr lang="ru-RU" sz="1800" dirty="0"/>
              <a:t>, </a:t>
            </a:r>
            <a:r>
              <a:rPr lang="ru-RU" sz="1800" dirty="0" err="1"/>
              <a:t>які</a:t>
            </a:r>
            <a:r>
              <a:rPr lang="ru-RU" sz="1800" dirty="0"/>
              <a:t> </a:t>
            </a:r>
            <a:r>
              <a:rPr lang="ru-RU" sz="1800" dirty="0" err="1"/>
              <a:t>дозволяють</a:t>
            </a:r>
            <a:r>
              <a:rPr lang="ru-RU" sz="1800" dirty="0"/>
              <a:t> </a:t>
            </a:r>
            <a:r>
              <a:rPr lang="ru-RU" sz="1800" dirty="0" err="1"/>
              <a:t>їх</a:t>
            </a:r>
            <a:r>
              <a:rPr lang="ru-RU" sz="1800" dirty="0"/>
              <a:t> </a:t>
            </a:r>
            <a:r>
              <a:rPr lang="ru-RU" sz="1800" dirty="0" err="1"/>
              <a:t>уникнути</a:t>
            </a:r>
            <a:r>
              <a:rPr lang="ru-RU" sz="1800" dirty="0"/>
              <a:t>. Одного </a:t>
            </a:r>
            <a:r>
              <a:rPr lang="ru-RU" sz="1800" dirty="0" err="1"/>
              <a:t>універсального</a:t>
            </a:r>
            <a:r>
              <a:rPr lang="ru-RU" sz="1800" dirty="0"/>
              <a:t> способу </a:t>
            </a:r>
            <a:r>
              <a:rPr lang="ru-RU" sz="1800" dirty="0" err="1"/>
              <a:t>виправлення</a:t>
            </a:r>
            <a:r>
              <a:rPr lang="ru-RU" sz="1800" dirty="0"/>
              <a:t> </a:t>
            </a:r>
            <a:r>
              <a:rPr lang="ru-RU" sz="1800" dirty="0" err="1"/>
              <a:t>всіх</a:t>
            </a:r>
            <a:r>
              <a:rPr lang="ru-RU" sz="1800" dirty="0"/>
              <a:t> </a:t>
            </a:r>
            <a:r>
              <a:rPr lang="ru-RU" sz="1800" dirty="0" err="1"/>
              <a:t>помилок</a:t>
            </a:r>
            <a:r>
              <a:rPr lang="ru-RU" sz="1800" dirty="0"/>
              <a:t> </a:t>
            </a:r>
            <a:r>
              <a:rPr lang="ru-RU" sz="1800" dirty="0" err="1"/>
              <a:t>немає</a:t>
            </a:r>
            <a:r>
              <a:rPr lang="ru-RU" sz="1800" dirty="0"/>
              <a:t>, все </a:t>
            </a:r>
            <a:r>
              <a:rPr lang="ru-RU" sz="1800" dirty="0" err="1"/>
              <a:t>залежить</a:t>
            </a:r>
            <a:r>
              <a:rPr lang="ru-RU" sz="1800" dirty="0"/>
              <a:t> </a:t>
            </a:r>
            <a:r>
              <a:rPr lang="ru-RU" sz="1800" dirty="0" err="1"/>
              <a:t>від</a:t>
            </a:r>
            <a:r>
              <a:rPr lang="ru-RU" sz="1800" dirty="0"/>
              <a:t> характеру </a:t>
            </a:r>
            <a:r>
              <a:rPr lang="ru-RU" sz="1800" dirty="0" err="1"/>
              <a:t>проблеми</a:t>
            </a:r>
            <a:r>
              <a:rPr lang="ru-RU" sz="1800" dirty="0"/>
              <a:t>.</a:t>
            </a:r>
          </a:p>
          <a:p>
            <a:pPr marL="540000" indent="360000">
              <a:lnSpc>
                <a:spcPct val="150000"/>
              </a:lnSpc>
              <a:spcBef>
                <a:spcPts val="0"/>
              </a:spcBef>
              <a:buNone/>
            </a:pPr>
            <a:r>
              <a:rPr lang="ru-RU" sz="1800" dirty="0"/>
              <a:t>Але все ж </a:t>
            </a:r>
            <a:r>
              <a:rPr lang="ru-RU" sz="1800" b="1" dirty="0">
                <a:highlight>
                  <a:srgbClr val="00FF00"/>
                </a:highlight>
              </a:rPr>
              <a:t>є </a:t>
            </a:r>
            <a:r>
              <a:rPr lang="ru-RU" sz="1800" b="1" dirty="0" err="1">
                <a:highlight>
                  <a:srgbClr val="00FF00"/>
                </a:highlight>
              </a:rPr>
              <a:t>декілька</a:t>
            </a:r>
            <a:r>
              <a:rPr lang="ru-RU" sz="1800" b="1" dirty="0">
                <a:highlight>
                  <a:srgbClr val="00FF00"/>
                </a:highlight>
              </a:rPr>
              <a:t> </a:t>
            </a:r>
            <a:r>
              <a:rPr lang="ru-RU" sz="1800" b="1" dirty="0" err="1">
                <a:highlight>
                  <a:srgbClr val="00FF00"/>
                </a:highlight>
              </a:rPr>
              <a:t>способів</a:t>
            </a:r>
            <a:r>
              <a:rPr lang="ru-RU" sz="1800" b="1" dirty="0">
                <a:highlight>
                  <a:srgbClr val="00FF00"/>
                </a:highlight>
              </a:rPr>
              <a:t> </a:t>
            </a:r>
            <a:r>
              <a:rPr lang="ru-RU" sz="1800" b="1" dirty="0" err="1">
                <a:highlight>
                  <a:srgbClr val="00FF00"/>
                </a:highlight>
              </a:rPr>
              <a:t>обробки</a:t>
            </a:r>
            <a:r>
              <a:rPr lang="ru-RU" sz="1800" b="1" dirty="0">
                <a:highlight>
                  <a:srgbClr val="00FF00"/>
                </a:highlight>
              </a:rPr>
              <a:t> </a:t>
            </a:r>
            <a:r>
              <a:rPr lang="ru-RU" sz="1800" b="1" dirty="0" err="1">
                <a:highlight>
                  <a:srgbClr val="00FF00"/>
                </a:highlight>
              </a:rPr>
              <a:t>помилкових</a:t>
            </a:r>
            <a:r>
              <a:rPr lang="ru-RU" sz="1800" b="1" dirty="0">
                <a:highlight>
                  <a:srgbClr val="00FF00"/>
                </a:highlight>
              </a:rPr>
              <a:t> </a:t>
            </a:r>
            <a:r>
              <a:rPr lang="ru-RU" sz="1800" b="1" dirty="0" err="1">
                <a:highlight>
                  <a:srgbClr val="00FF00"/>
                </a:highlight>
              </a:rPr>
              <a:t>припущень</a:t>
            </a:r>
            <a:r>
              <a:rPr lang="ru-RU" sz="1800" dirty="0"/>
              <a:t>:</a:t>
            </a:r>
            <a:endParaRPr lang="en-US" sz="1800" dirty="0"/>
          </a:p>
          <a:p>
            <a:pPr marL="540000" indent="360000">
              <a:lnSpc>
                <a:spcPct val="150000"/>
              </a:lnSpc>
              <a:spcBef>
                <a:spcPts val="0"/>
              </a:spcBef>
              <a:buNone/>
            </a:pPr>
            <a:r>
              <a:rPr lang="ru-RU" sz="1800" b="1" dirty="0" err="1">
                <a:highlight>
                  <a:srgbClr val="00FF00"/>
                </a:highlight>
              </a:rPr>
              <a:t>Спосіб</a:t>
            </a:r>
            <a:r>
              <a:rPr lang="ru-RU" sz="1800" b="1" dirty="0">
                <a:highlight>
                  <a:srgbClr val="00FF00"/>
                </a:highlight>
              </a:rPr>
              <a:t> №1</a:t>
            </a:r>
            <a:r>
              <a:rPr lang="ru-RU" sz="1800" dirty="0"/>
              <a:t>: </a:t>
            </a:r>
            <a:r>
              <a:rPr lang="ru-RU" sz="1800" dirty="0" err="1"/>
              <a:t>Пропустіть</a:t>
            </a:r>
            <a:r>
              <a:rPr lang="ru-RU" sz="1800" dirty="0"/>
              <a:t> код, </a:t>
            </a:r>
            <a:r>
              <a:rPr lang="ru-RU" sz="1800" dirty="0" err="1"/>
              <a:t>який</a:t>
            </a:r>
            <a:r>
              <a:rPr lang="ru-RU" sz="1800" dirty="0"/>
              <a:t> </a:t>
            </a:r>
            <a:r>
              <a:rPr lang="ru-RU" sz="1800" dirty="0" err="1"/>
              <a:t>напряму</a:t>
            </a:r>
            <a:r>
              <a:rPr lang="ru-RU" sz="1800" dirty="0"/>
              <a:t> </a:t>
            </a:r>
            <a:r>
              <a:rPr lang="ru-RU" sz="1800" dirty="0" err="1"/>
              <a:t>залежить</a:t>
            </a:r>
            <a:r>
              <a:rPr lang="ru-RU" sz="1800" dirty="0"/>
              <a:t> </a:t>
            </a:r>
            <a:r>
              <a:rPr lang="ru-RU" sz="1800" dirty="0" err="1"/>
              <a:t>від</a:t>
            </a:r>
            <a:r>
              <a:rPr lang="ru-RU" sz="1800" dirty="0"/>
              <a:t> </a:t>
            </a:r>
            <a:r>
              <a:rPr lang="ru-RU" sz="1800" dirty="0" err="1"/>
              <a:t>правильності</a:t>
            </a:r>
            <a:r>
              <a:rPr lang="ru-RU" sz="1800" dirty="0"/>
              <a:t> </a:t>
            </a:r>
            <a:r>
              <a:rPr lang="ru-RU" sz="1800" dirty="0" err="1"/>
              <a:t>припущення</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У </a:t>
            </a:r>
            <a:r>
              <a:rPr lang="ru-RU" sz="1800" dirty="0" err="1"/>
              <a:t>прикладі</a:t>
            </a:r>
            <a:r>
              <a:rPr lang="ru-RU" sz="1800" dirty="0"/>
              <a:t>, </a:t>
            </a:r>
            <a:r>
              <a:rPr lang="ru-RU" sz="1800" dirty="0" err="1"/>
              <a:t>наведеному</a:t>
            </a:r>
            <a:r>
              <a:rPr lang="ru-RU" sz="1800" dirty="0"/>
              <a:t> </a:t>
            </a:r>
            <a:r>
              <a:rPr lang="ru-RU" sz="1800" dirty="0" err="1"/>
              <a:t>вище</a:t>
            </a:r>
            <a:r>
              <a:rPr lang="ru-RU" sz="1800" dirty="0"/>
              <a:t>, </a:t>
            </a:r>
            <a:r>
              <a:rPr lang="ru-RU" sz="1800" dirty="0" err="1"/>
              <a:t>якщо</a:t>
            </a:r>
            <a:r>
              <a:rPr lang="ru-RU" sz="1800" dirty="0"/>
              <a:t> </a:t>
            </a:r>
            <a:r>
              <a:rPr lang="ru-RU" sz="1800" dirty="0" err="1">
                <a:solidFill>
                  <a:schemeClr val="accent5">
                    <a:lumMod val="75000"/>
                  </a:schemeClr>
                </a:solidFill>
                <a:latin typeface="Consolas" panose="020B0609020204030204" pitchFamily="49" charset="0"/>
              </a:rPr>
              <a:t>cstring</a:t>
            </a:r>
            <a:r>
              <a:rPr lang="ru-RU" sz="1800" dirty="0"/>
              <a:t> </a:t>
            </a:r>
            <a:r>
              <a:rPr lang="ru-RU" sz="1800" dirty="0" err="1"/>
              <a:t>виявиться</a:t>
            </a:r>
            <a:r>
              <a:rPr lang="ru-RU" sz="1800" dirty="0"/>
              <a:t> </a:t>
            </a:r>
            <a:r>
              <a:rPr lang="ru-RU" sz="1800" dirty="0">
                <a:solidFill>
                  <a:schemeClr val="accent5">
                    <a:lumMod val="75000"/>
                  </a:schemeClr>
                </a:solidFill>
                <a:latin typeface="Consolas" panose="020B0609020204030204" pitchFamily="49" charset="0"/>
              </a:rPr>
              <a:t>NULL</a:t>
            </a:r>
            <a:r>
              <a:rPr lang="ru-RU" sz="1800" dirty="0"/>
              <a:t>, то ми </a:t>
            </a:r>
            <a:r>
              <a:rPr lang="ru-RU" sz="1800" dirty="0" err="1"/>
              <a:t>нічого</a:t>
            </a:r>
            <a:r>
              <a:rPr lang="ru-RU" sz="1800" dirty="0"/>
              <a:t> не </a:t>
            </a:r>
            <a:r>
              <a:rPr lang="ru-RU" sz="1800" dirty="0" err="1"/>
              <a:t>будемо</a:t>
            </a:r>
            <a:r>
              <a:rPr lang="ru-RU" sz="1800" dirty="0"/>
              <a:t> </a:t>
            </a:r>
            <a:r>
              <a:rPr lang="ru-RU" sz="1800" dirty="0" err="1"/>
              <a:t>виводити</a:t>
            </a:r>
            <a:r>
              <a:rPr lang="ru-RU" sz="1800" dirty="0"/>
              <a:t>. Ми пропустили той код, </a:t>
            </a:r>
            <a:r>
              <a:rPr lang="ru-RU" sz="1800" dirty="0" err="1"/>
              <a:t>який</a:t>
            </a:r>
            <a:r>
              <a:rPr lang="ru-RU" sz="1800" dirty="0"/>
              <a:t> </a:t>
            </a:r>
            <a:r>
              <a:rPr lang="ru-RU" sz="1800" dirty="0" err="1"/>
              <a:t>безпосередньо</a:t>
            </a:r>
            <a:r>
              <a:rPr lang="ru-RU" sz="1800" dirty="0"/>
              <a:t> </a:t>
            </a:r>
            <a:r>
              <a:rPr lang="ru-RU" sz="1800" dirty="0" err="1"/>
              <a:t>залежить</a:t>
            </a:r>
            <a:r>
              <a:rPr lang="ru-RU" sz="1800" dirty="0"/>
              <a:t> </a:t>
            </a:r>
            <a:r>
              <a:rPr lang="ru-RU" sz="1800" dirty="0" err="1"/>
              <a:t>від</a:t>
            </a:r>
            <a:r>
              <a:rPr lang="ru-RU" sz="1800" dirty="0"/>
              <a:t> </a:t>
            </a:r>
            <a:r>
              <a:rPr lang="ru-RU" sz="1800" dirty="0" err="1"/>
              <a:t>значення</a:t>
            </a:r>
            <a:r>
              <a:rPr lang="ru-RU" sz="1800" dirty="0"/>
              <a:t> </a:t>
            </a:r>
            <a:r>
              <a:rPr lang="ru-RU" sz="1800" dirty="0" err="1">
                <a:solidFill>
                  <a:schemeClr val="accent5">
                    <a:lumMod val="75000"/>
                  </a:schemeClr>
                </a:solidFill>
                <a:latin typeface="Consolas" panose="020B0609020204030204" pitchFamily="49" charset="0"/>
              </a:rPr>
              <a:t>cstring</a:t>
            </a:r>
            <a:r>
              <a:rPr lang="ru-RU" sz="1800" dirty="0"/>
              <a:t> і </a:t>
            </a:r>
            <a:r>
              <a:rPr lang="ru-RU" sz="1800" dirty="0" err="1"/>
              <a:t>який</a:t>
            </a:r>
            <a:r>
              <a:rPr lang="ru-RU" sz="1800" dirty="0"/>
              <a:t> з ним </a:t>
            </a:r>
            <a:r>
              <a:rPr lang="ru-RU" sz="1800" dirty="0" err="1"/>
              <a:t>працює</a:t>
            </a:r>
            <a:r>
              <a:rPr lang="ru-RU" sz="1800" dirty="0"/>
              <a:t> (в </a:t>
            </a:r>
            <a:r>
              <a:rPr lang="ru-RU" sz="1800" dirty="0" err="1"/>
              <a:t>коді</a:t>
            </a:r>
            <a:r>
              <a:rPr lang="ru-RU" sz="1800" dirty="0"/>
              <a:t> ми просто </a:t>
            </a:r>
            <a:r>
              <a:rPr lang="ru-RU" sz="1800" dirty="0" err="1"/>
              <a:t>виводимо</a:t>
            </a:r>
            <a:r>
              <a:rPr lang="ru-RU" sz="1800" dirty="0"/>
              <a:t> </a:t>
            </a:r>
            <a:r>
              <a:rPr lang="ru-RU" sz="1800" dirty="0" err="1"/>
              <a:t>цей</a:t>
            </a:r>
            <a:r>
              <a:rPr lang="ru-RU" sz="1800" dirty="0"/>
              <a:t> </a:t>
            </a:r>
            <a:r>
              <a:rPr lang="ru-RU" sz="1800" dirty="0" err="1">
                <a:solidFill>
                  <a:schemeClr val="accent5">
                    <a:lumMod val="75000"/>
                  </a:schemeClr>
                </a:solidFill>
                <a:latin typeface="Consolas" panose="020B0609020204030204" pitchFamily="49" charset="0"/>
              </a:rPr>
              <a:t>cstring</a:t>
            </a:r>
            <a:r>
              <a:rPr lang="ru-RU" sz="1800" dirty="0"/>
              <a:t>). </a:t>
            </a:r>
            <a:r>
              <a:rPr lang="ru-RU" sz="1800" dirty="0" err="1"/>
              <a:t>Це</a:t>
            </a:r>
            <a:r>
              <a:rPr lang="ru-RU" sz="1800" dirty="0"/>
              <a:t> </a:t>
            </a:r>
            <a:r>
              <a:rPr lang="ru-RU" sz="1800" dirty="0" err="1"/>
              <a:t>може</a:t>
            </a:r>
            <a:r>
              <a:rPr lang="ru-RU" sz="1800" dirty="0"/>
              <a:t> бути хорошим </a:t>
            </a:r>
            <a:r>
              <a:rPr lang="ru-RU" sz="1800" dirty="0" err="1"/>
              <a:t>варіантом</a:t>
            </a:r>
            <a:r>
              <a:rPr lang="ru-RU" sz="1800" dirty="0"/>
              <a:t>, </a:t>
            </a:r>
            <a:r>
              <a:rPr lang="ru-RU" sz="1800" dirty="0" err="1"/>
              <a:t>якщо</a:t>
            </a:r>
            <a:r>
              <a:rPr lang="ru-RU" sz="1800" dirty="0"/>
              <a:t> </a:t>
            </a:r>
            <a:r>
              <a:rPr lang="ru-RU" sz="1800" dirty="0" err="1"/>
              <a:t>пропущений</a:t>
            </a:r>
            <a:r>
              <a:rPr lang="ru-RU" sz="1800" dirty="0"/>
              <a:t> </a:t>
            </a:r>
            <a:r>
              <a:rPr lang="ru-RU" sz="1800" dirty="0" err="1"/>
              <a:t>стейтмент</a:t>
            </a:r>
            <a:r>
              <a:rPr lang="ru-RU" sz="1800" dirty="0"/>
              <a:t> не є </a:t>
            </a:r>
            <a:r>
              <a:rPr lang="ru-RU" sz="1800" dirty="0" err="1"/>
              <a:t>критичним</a:t>
            </a:r>
            <a:r>
              <a:rPr lang="ru-RU" sz="1800" dirty="0"/>
              <a:t> і не </a:t>
            </a:r>
            <a:r>
              <a:rPr lang="ru-RU" sz="1800" dirty="0" err="1"/>
              <a:t>впливає</a:t>
            </a:r>
            <a:r>
              <a:rPr lang="ru-RU" sz="1800" dirty="0"/>
              <a:t> на </a:t>
            </a:r>
            <a:r>
              <a:rPr lang="ru-RU" sz="1800" dirty="0" err="1"/>
              <a:t>логіку</a:t>
            </a:r>
            <a:r>
              <a:rPr lang="ru-RU" sz="1800" dirty="0"/>
              <a:t> </a:t>
            </a:r>
            <a:r>
              <a:rPr lang="ru-RU" sz="1800" dirty="0" err="1"/>
              <a:t>програми</a:t>
            </a:r>
            <a:r>
              <a:rPr lang="ru-RU" sz="1800" b="1" dirty="0">
                <a:highlight>
                  <a:srgbClr val="FFFF00"/>
                </a:highlight>
              </a:rPr>
              <a:t>. </a:t>
            </a:r>
            <a:r>
              <a:rPr lang="ru-RU" sz="1800" b="1" dirty="0" err="1">
                <a:highlight>
                  <a:srgbClr val="FFFF00"/>
                </a:highlight>
              </a:rPr>
              <a:t>Основний</a:t>
            </a:r>
            <a:r>
              <a:rPr lang="ru-RU" sz="1800" b="1" dirty="0">
                <a:highlight>
                  <a:srgbClr val="FFFF00"/>
                </a:highlight>
              </a:rPr>
              <a:t> </a:t>
            </a:r>
            <a:r>
              <a:rPr lang="ru-RU" sz="1800" b="1" dirty="0" err="1">
                <a:highlight>
                  <a:srgbClr val="FFFF00"/>
                </a:highlight>
              </a:rPr>
              <a:t>недолік</a:t>
            </a:r>
            <a:r>
              <a:rPr lang="ru-RU" sz="1800" b="1" dirty="0">
                <a:highlight>
                  <a:srgbClr val="FFFF00"/>
                </a:highlight>
              </a:rPr>
              <a:t> при </a:t>
            </a:r>
            <a:r>
              <a:rPr lang="ru-RU" sz="1800" b="1" dirty="0" err="1">
                <a:highlight>
                  <a:srgbClr val="FFFF00"/>
                </a:highlight>
              </a:rPr>
              <a:t>цьому</a:t>
            </a:r>
            <a:r>
              <a:rPr lang="ru-RU" sz="1800" b="1" dirty="0">
                <a:highlight>
                  <a:srgbClr val="FFFF00"/>
                </a:highlight>
              </a:rPr>
              <a:t> </a:t>
            </a:r>
            <a:r>
              <a:rPr lang="ru-RU" sz="1800" b="1" dirty="0" err="1">
                <a:highlight>
                  <a:srgbClr val="FFFF00"/>
                </a:highlight>
              </a:rPr>
              <a:t>полягає</a:t>
            </a:r>
            <a:r>
              <a:rPr lang="ru-RU" sz="1800" b="1" dirty="0">
                <a:highlight>
                  <a:srgbClr val="FFFF00"/>
                </a:highlight>
              </a:rPr>
              <a:t> в тому, </a:t>
            </a:r>
            <a:r>
              <a:rPr lang="ru-RU" sz="1800" b="1" dirty="0" err="1">
                <a:highlight>
                  <a:srgbClr val="FFFF00"/>
                </a:highlight>
              </a:rPr>
              <a:t>що</a:t>
            </a:r>
            <a:r>
              <a:rPr lang="ru-RU" sz="1800" b="1" dirty="0">
                <a:highlight>
                  <a:srgbClr val="FFFF00"/>
                </a:highlight>
              </a:rPr>
              <a:t> </a:t>
            </a:r>
            <a:r>
              <a:rPr lang="ru-RU" sz="1800" b="1" dirty="0" err="1">
                <a:highlight>
                  <a:srgbClr val="FFFF00"/>
                </a:highlight>
              </a:rPr>
              <a:t>caller</a:t>
            </a:r>
            <a:r>
              <a:rPr lang="ru-RU" sz="1800" b="1" dirty="0">
                <a:highlight>
                  <a:srgbClr val="FFFF00"/>
                </a:highlight>
              </a:rPr>
              <a:t> </a:t>
            </a:r>
            <a:r>
              <a:rPr lang="ru-RU" sz="1800" b="1" dirty="0" err="1">
                <a:highlight>
                  <a:srgbClr val="FFFF00"/>
                </a:highlight>
              </a:rPr>
              <a:t>або</a:t>
            </a:r>
            <a:r>
              <a:rPr lang="ru-RU" sz="1800" b="1" dirty="0">
                <a:highlight>
                  <a:srgbClr val="FFFF00"/>
                </a:highlight>
              </a:rPr>
              <a:t> </a:t>
            </a:r>
            <a:r>
              <a:rPr lang="ru-RU" sz="1800" b="1" dirty="0" err="1">
                <a:highlight>
                  <a:srgbClr val="FFFF00"/>
                </a:highlight>
              </a:rPr>
              <a:t>користувач</a:t>
            </a:r>
            <a:r>
              <a:rPr lang="ru-RU" sz="1800" b="1" dirty="0">
                <a:highlight>
                  <a:srgbClr val="FFFF00"/>
                </a:highlight>
              </a:rPr>
              <a:t> не </a:t>
            </a:r>
            <a:r>
              <a:rPr lang="ru-RU" sz="1800" b="1" dirty="0" err="1">
                <a:highlight>
                  <a:srgbClr val="FFFF00"/>
                </a:highlight>
              </a:rPr>
              <a:t>має</a:t>
            </a:r>
            <a:r>
              <a:rPr lang="ru-RU" sz="1800" b="1" dirty="0">
                <a:highlight>
                  <a:srgbClr val="FFFF00"/>
                </a:highlight>
              </a:rPr>
              <a:t> </a:t>
            </a:r>
            <a:r>
              <a:rPr lang="ru-RU" sz="1800" b="1" dirty="0" err="1">
                <a:highlight>
                  <a:srgbClr val="FFFF00"/>
                </a:highlight>
              </a:rPr>
              <a:t>можливості</a:t>
            </a:r>
            <a:r>
              <a:rPr lang="ru-RU" sz="1800" b="1" dirty="0">
                <a:highlight>
                  <a:srgbClr val="FFFF00"/>
                </a:highlight>
              </a:rPr>
              <a:t> </a:t>
            </a:r>
            <a:r>
              <a:rPr lang="ru-RU" sz="1800" b="1" dirty="0" err="1">
                <a:highlight>
                  <a:srgbClr val="FFFF00"/>
                </a:highlight>
              </a:rPr>
              <a:t>визначити</a:t>
            </a:r>
            <a:r>
              <a:rPr lang="ru-RU" sz="1800" b="1" dirty="0">
                <a:highlight>
                  <a:srgbClr val="FFFF00"/>
                </a:highlight>
              </a:rPr>
              <a:t>, </a:t>
            </a:r>
            <a:r>
              <a:rPr lang="ru-RU" sz="1800" b="1" dirty="0" err="1">
                <a:highlight>
                  <a:srgbClr val="FFFF00"/>
                </a:highlight>
              </a:rPr>
              <a:t>що</a:t>
            </a:r>
            <a:r>
              <a:rPr lang="ru-RU" sz="1800" b="1" dirty="0">
                <a:highlight>
                  <a:srgbClr val="FFFF00"/>
                </a:highlight>
              </a:rPr>
              <a:t> </a:t>
            </a:r>
            <a:r>
              <a:rPr lang="ru-RU" sz="1800" b="1" dirty="0" err="1">
                <a:highlight>
                  <a:srgbClr val="FFFF00"/>
                </a:highlight>
              </a:rPr>
              <a:t>щось</a:t>
            </a:r>
            <a:r>
              <a:rPr lang="ru-RU" sz="1800" b="1" dirty="0">
                <a:highlight>
                  <a:srgbClr val="FFFF00"/>
                </a:highlight>
              </a:rPr>
              <a:t> </a:t>
            </a:r>
            <a:r>
              <a:rPr lang="ru-RU" sz="1800" b="1" dirty="0" err="1">
                <a:highlight>
                  <a:srgbClr val="FFFF00"/>
                </a:highlight>
              </a:rPr>
              <a:t>пішло</a:t>
            </a:r>
            <a:r>
              <a:rPr lang="ru-RU" sz="1800" b="1" dirty="0">
                <a:highlight>
                  <a:srgbClr val="FFFF00"/>
                </a:highlight>
              </a:rPr>
              <a:t> не так</a:t>
            </a:r>
            <a:r>
              <a:rPr lang="ru-RU" sz="1800" dirty="0"/>
              <a:t>.</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B2F19128-E479-4FAB-92F5-A65A2A7733B8}"/>
              </a:ext>
            </a:extLst>
          </p:cNvPr>
          <p:cNvPicPr>
            <a:picLocks noChangeAspect="1"/>
          </p:cNvPicPr>
          <p:nvPr/>
        </p:nvPicPr>
        <p:blipFill>
          <a:blip r:embed="rId2"/>
          <a:stretch>
            <a:fillRect/>
          </a:stretch>
        </p:blipFill>
        <p:spPr>
          <a:xfrm>
            <a:off x="3501341" y="2965786"/>
            <a:ext cx="5189318" cy="1607756"/>
          </a:xfrm>
          <a:prstGeom prst="rect">
            <a:avLst/>
          </a:prstGeom>
        </p:spPr>
      </p:pic>
    </p:spTree>
    <p:extLst>
      <p:ext uri="{BB962C8B-B14F-4D97-AF65-F5344CB8AC3E}">
        <p14:creationId xmlns:p14="http://schemas.microsoft.com/office/powerpoint/2010/main" val="2541479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Обробка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Спосіб №2</a:t>
            </a:r>
            <a:r>
              <a:rPr lang="uk-UA" sz="1800" dirty="0"/>
              <a:t>: Повертайте код помилки з функції назад в </a:t>
            </a:r>
            <a:r>
              <a:rPr lang="en-US" sz="1800" dirty="0"/>
              <a:t>caller </a:t>
            </a:r>
            <a:r>
              <a:rPr lang="uk-UA" sz="1800" dirty="0"/>
              <a:t>і дозволяйте </a:t>
            </a:r>
            <a:r>
              <a:rPr lang="en-US" sz="1800" dirty="0"/>
              <a:t>caller-</a:t>
            </a:r>
            <a:r>
              <a:rPr lang="uk-UA" sz="1800" dirty="0"/>
              <a:t>у опрацювати цю помилку: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Тут </a:t>
            </a:r>
            <a:r>
              <a:rPr lang="ru-RU" sz="1800" dirty="0" err="1"/>
              <a:t>функція</a:t>
            </a:r>
            <a:r>
              <a:rPr lang="ru-RU" sz="1800" dirty="0"/>
              <a:t> </a:t>
            </a:r>
            <a:r>
              <a:rPr lang="ru-RU" sz="1800" dirty="0" err="1"/>
              <a:t>поверне</a:t>
            </a:r>
            <a:r>
              <a:rPr lang="ru-RU" sz="1800" dirty="0"/>
              <a:t> </a:t>
            </a:r>
            <a:r>
              <a:rPr lang="ru-RU" sz="1800" dirty="0">
                <a:solidFill>
                  <a:schemeClr val="accent5">
                    <a:lumMod val="75000"/>
                  </a:schemeClr>
                </a:solidFill>
                <a:latin typeface="Consolas" panose="020B0609020204030204" pitchFamily="49" charset="0"/>
              </a:rPr>
              <a:t>-1</a:t>
            </a:r>
            <a:r>
              <a:rPr lang="ru-RU" sz="1800" dirty="0"/>
              <a:t>, </a:t>
            </a:r>
            <a:r>
              <a:rPr lang="ru-RU" sz="1800" dirty="0" err="1"/>
              <a:t>якщо</a:t>
            </a:r>
            <a:r>
              <a:rPr lang="ru-RU" sz="1800" dirty="0"/>
              <a:t> </a:t>
            </a:r>
            <a:r>
              <a:rPr lang="ru-RU" sz="1800" dirty="0" err="1"/>
              <a:t>caller</a:t>
            </a:r>
            <a:r>
              <a:rPr lang="ru-RU" sz="1800" dirty="0"/>
              <a:t> </a:t>
            </a:r>
            <a:r>
              <a:rPr lang="ru-RU" sz="1800" dirty="0" err="1"/>
              <a:t>передасть</a:t>
            </a:r>
            <a:r>
              <a:rPr lang="ru-RU" sz="1800" dirty="0"/>
              <a:t> </a:t>
            </a:r>
            <a:r>
              <a:rPr lang="ru-RU" sz="1800" dirty="0" err="1"/>
              <a:t>некоректний</a:t>
            </a:r>
            <a:r>
              <a:rPr lang="ru-RU" sz="1800" dirty="0"/>
              <a:t> </a:t>
            </a:r>
            <a:r>
              <a:rPr lang="ru-RU" sz="1800" dirty="0" err="1">
                <a:solidFill>
                  <a:schemeClr val="accent5">
                    <a:lumMod val="75000"/>
                  </a:schemeClr>
                </a:solidFill>
                <a:latin typeface="Consolas" panose="020B0609020204030204" pitchFamily="49" charset="0"/>
              </a:rPr>
              <a:t>index</a:t>
            </a:r>
            <a:r>
              <a:rPr lang="ru-RU" sz="1800" dirty="0"/>
              <a:t>. </a:t>
            </a:r>
            <a:r>
              <a:rPr lang="ru-RU" sz="1800" b="1" dirty="0" err="1">
                <a:highlight>
                  <a:srgbClr val="00FF00"/>
                </a:highlight>
              </a:rPr>
              <a:t>Повернення</a:t>
            </a:r>
            <a:r>
              <a:rPr lang="ru-RU" sz="1800" b="1" dirty="0">
                <a:highlight>
                  <a:srgbClr val="00FF00"/>
                </a:highlight>
              </a:rPr>
              <a:t> </a:t>
            </a:r>
            <a:r>
              <a:rPr lang="ru-RU" sz="1800" b="1" dirty="0" err="1">
                <a:highlight>
                  <a:srgbClr val="00FF00"/>
                </a:highlight>
              </a:rPr>
              <a:t>енумератора</a:t>
            </a:r>
            <a:r>
              <a:rPr lang="ru-RU" sz="1800" b="1" dirty="0">
                <a:highlight>
                  <a:srgbClr val="00FF00"/>
                </a:highlight>
              </a:rPr>
              <a:t> в </a:t>
            </a:r>
            <a:r>
              <a:rPr lang="ru-RU" sz="1800" b="1" dirty="0" err="1">
                <a:highlight>
                  <a:srgbClr val="00FF00"/>
                </a:highlight>
              </a:rPr>
              <a:t>якості</a:t>
            </a:r>
            <a:r>
              <a:rPr lang="ru-RU" sz="1800" b="1" dirty="0">
                <a:highlight>
                  <a:srgbClr val="00FF00"/>
                </a:highlight>
              </a:rPr>
              <a:t> коду </a:t>
            </a:r>
            <a:r>
              <a:rPr lang="ru-RU" sz="1800" b="1" dirty="0" err="1">
                <a:highlight>
                  <a:srgbClr val="00FF00"/>
                </a:highlight>
              </a:rPr>
              <a:t>помилки</a:t>
            </a:r>
            <a:r>
              <a:rPr lang="ru-RU" sz="1800" b="1" dirty="0">
                <a:highlight>
                  <a:srgbClr val="00FF00"/>
                </a:highlight>
              </a:rPr>
              <a:t> буде </a:t>
            </a:r>
            <a:r>
              <a:rPr lang="ru-RU" sz="1800" b="1" dirty="0" err="1">
                <a:highlight>
                  <a:srgbClr val="00FF00"/>
                </a:highlight>
              </a:rPr>
              <a:t>кращим</a:t>
            </a:r>
            <a:r>
              <a:rPr lang="ru-RU" sz="1800" b="1" dirty="0">
                <a:highlight>
                  <a:srgbClr val="00FF00"/>
                </a:highlight>
              </a:rPr>
              <a:t> </a:t>
            </a:r>
            <a:r>
              <a:rPr lang="ru-RU" sz="1800" b="1" dirty="0" err="1">
                <a:highlight>
                  <a:srgbClr val="00FF00"/>
                </a:highlight>
              </a:rPr>
              <a:t>варіантом</a:t>
            </a:r>
            <a:r>
              <a:rPr lang="ru-RU" sz="1800" dirty="0"/>
              <a:t>.</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1BB0C7C8-6DF5-457A-B9CA-5F70B854B925}"/>
              </a:ext>
            </a:extLst>
          </p:cNvPr>
          <p:cNvPicPr>
            <a:picLocks noChangeAspect="1"/>
          </p:cNvPicPr>
          <p:nvPr/>
        </p:nvPicPr>
        <p:blipFill>
          <a:blip r:embed="rId2"/>
          <a:stretch>
            <a:fillRect/>
          </a:stretch>
        </p:blipFill>
        <p:spPr>
          <a:xfrm>
            <a:off x="2253204" y="1418941"/>
            <a:ext cx="7685590" cy="2779120"/>
          </a:xfrm>
          <a:prstGeom prst="rect">
            <a:avLst/>
          </a:prstGeom>
        </p:spPr>
      </p:pic>
    </p:spTree>
    <p:extLst>
      <p:ext uri="{BB962C8B-B14F-4D97-AF65-F5344CB8AC3E}">
        <p14:creationId xmlns:p14="http://schemas.microsoft.com/office/powerpoint/2010/main" val="915667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Обробка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Спосіб</a:t>
            </a:r>
            <a:r>
              <a:rPr lang="ru-RU" sz="1800" b="1" dirty="0">
                <a:highlight>
                  <a:srgbClr val="00FF00"/>
                </a:highlight>
              </a:rPr>
              <a:t> №3</a:t>
            </a:r>
            <a:r>
              <a:rPr lang="ru-RU" sz="1800" dirty="0"/>
              <a:t>: </a:t>
            </a:r>
            <a:r>
              <a:rPr lang="ru-RU" sz="1800" dirty="0" err="1"/>
              <a:t>Якщо</a:t>
            </a:r>
            <a:r>
              <a:rPr lang="ru-RU" sz="1800" dirty="0"/>
              <a:t> </a:t>
            </a:r>
            <a:r>
              <a:rPr lang="ru-RU" sz="1800" dirty="0" err="1"/>
              <a:t>потрібно</a:t>
            </a:r>
            <a:r>
              <a:rPr lang="ru-RU" sz="1800" dirty="0"/>
              <a:t> </a:t>
            </a:r>
            <a:r>
              <a:rPr lang="ru-RU" sz="1800" dirty="0" err="1"/>
              <a:t>негайно</a:t>
            </a:r>
            <a:r>
              <a:rPr lang="ru-RU" sz="1800" dirty="0"/>
              <a:t> </a:t>
            </a:r>
            <a:r>
              <a:rPr lang="ru-RU" sz="1800" dirty="0" err="1"/>
              <a:t>завершити</a:t>
            </a:r>
            <a:r>
              <a:rPr lang="ru-RU" sz="1800" dirty="0"/>
              <a:t> </a:t>
            </a:r>
            <a:r>
              <a:rPr lang="ru-RU" sz="1800" dirty="0" err="1"/>
              <a:t>програму</a:t>
            </a:r>
            <a:r>
              <a:rPr lang="ru-RU" sz="1800" dirty="0"/>
              <a:t>, то </a:t>
            </a:r>
            <a:r>
              <a:rPr lang="ru-RU" sz="1800" dirty="0" err="1"/>
              <a:t>використовуйте</a:t>
            </a:r>
            <a:r>
              <a:rPr lang="ru-RU" sz="1800" dirty="0"/>
              <a:t> </a:t>
            </a:r>
            <a:r>
              <a:rPr lang="ru-RU" sz="1800" dirty="0" err="1"/>
              <a:t>функцію</a:t>
            </a:r>
            <a:r>
              <a:rPr lang="ru-RU" sz="1800" dirty="0"/>
              <a:t> </a:t>
            </a:r>
            <a:r>
              <a:rPr lang="ru-RU" sz="1800" dirty="0" err="1">
                <a:solidFill>
                  <a:schemeClr val="accent5">
                    <a:lumMod val="75000"/>
                  </a:schemeClr>
                </a:solidFill>
                <a:latin typeface="Consolas" panose="020B0609020204030204" pitchFamily="49" charset="0"/>
              </a:rPr>
              <a:t>exit</a:t>
            </a:r>
            <a:r>
              <a:rPr lang="ru-RU" sz="1800" dirty="0">
                <a:solidFill>
                  <a:schemeClr val="accent5">
                    <a:lumMod val="75000"/>
                  </a:schemeClr>
                </a:solidFill>
                <a:latin typeface="Consolas" panose="020B0609020204030204" pitchFamily="49" charset="0"/>
              </a:rPr>
              <a:t>()</a:t>
            </a:r>
            <a:r>
              <a:rPr lang="ru-RU" sz="1800" dirty="0"/>
              <a:t>, яка </a:t>
            </a:r>
            <a:r>
              <a:rPr lang="ru-RU" sz="1800" dirty="0" err="1"/>
              <a:t>знаходиться</a:t>
            </a:r>
            <a:r>
              <a:rPr lang="ru-RU" sz="1800" dirty="0"/>
              <a:t> в заголовку </a:t>
            </a:r>
            <a:r>
              <a:rPr lang="ru-RU" sz="1800" dirty="0" err="1">
                <a:solidFill>
                  <a:schemeClr val="accent5">
                    <a:lumMod val="75000"/>
                  </a:schemeClr>
                </a:solidFill>
                <a:latin typeface="Consolas" panose="020B0609020204030204" pitchFamily="49" charset="0"/>
              </a:rPr>
              <a:t>cstdlib</a:t>
            </a:r>
            <a:r>
              <a:rPr lang="ru-RU" sz="1800" dirty="0"/>
              <a:t>, для </a:t>
            </a:r>
            <a:r>
              <a:rPr lang="ru-RU" sz="1800" dirty="0" err="1"/>
              <a:t>повернення</a:t>
            </a:r>
            <a:r>
              <a:rPr lang="ru-RU" sz="1800" dirty="0"/>
              <a:t> коду </a:t>
            </a:r>
            <a:r>
              <a:rPr lang="ru-RU" sz="1800" dirty="0" err="1"/>
              <a:t>помилки</a:t>
            </a:r>
            <a:r>
              <a:rPr lang="ru-RU" sz="1800" dirty="0"/>
              <a:t> назад в </a:t>
            </a:r>
            <a:r>
              <a:rPr lang="ru-RU" sz="1800" dirty="0" err="1"/>
              <a:t>операційну</a:t>
            </a:r>
            <a:r>
              <a:rPr lang="ru-RU" sz="1800" dirty="0"/>
              <a:t> систему:</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Якщо</a:t>
            </a:r>
            <a:r>
              <a:rPr lang="ru-RU" sz="1800" dirty="0"/>
              <a:t> </a:t>
            </a:r>
            <a:r>
              <a:rPr lang="ru-RU" sz="1800" dirty="0" err="1"/>
              <a:t>caller</a:t>
            </a:r>
            <a:r>
              <a:rPr lang="ru-RU" sz="1800" dirty="0"/>
              <a:t> </a:t>
            </a:r>
            <a:r>
              <a:rPr lang="ru-RU" sz="1800" dirty="0" err="1"/>
              <a:t>передасть</a:t>
            </a:r>
            <a:r>
              <a:rPr lang="ru-RU" sz="1800" dirty="0"/>
              <a:t> </a:t>
            </a:r>
            <a:r>
              <a:rPr lang="ru-RU" sz="1800" dirty="0" err="1"/>
              <a:t>некоректний</a:t>
            </a:r>
            <a:r>
              <a:rPr lang="ru-RU" sz="1800" dirty="0"/>
              <a:t> </a:t>
            </a:r>
            <a:r>
              <a:rPr lang="ru-RU" sz="1800" dirty="0" err="1"/>
              <a:t>index</a:t>
            </a:r>
            <a:r>
              <a:rPr lang="ru-RU" sz="1800" dirty="0"/>
              <a:t>, то </a:t>
            </a:r>
            <a:r>
              <a:rPr lang="ru-RU" sz="1800" dirty="0" err="1"/>
              <a:t>програма</a:t>
            </a:r>
            <a:r>
              <a:rPr lang="ru-RU" sz="1800" dirty="0"/>
              <a:t> </a:t>
            </a:r>
            <a:r>
              <a:rPr lang="ru-RU" sz="1800" dirty="0" err="1"/>
              <a:t>негайно</a:t>
            </a:r>
            <a:r>
              <a:rPr lang="ru-RU" sz="1800" dirty="0"/>
              <a:t> завершить </a:t>
            </a:r>
            <a:r>
              <a:rPr lang="ru-RU" sz="1800" dirty="0" err="1"/>
              <a:t>своє</a:t>
            </a:r>
            <a:r>
              <a:rPr lang="ru-RU" sz="1800" dirty="0"/>
              <a:t> </a:t>
            </a:r>
            <a:r>
              <a:rPr lang="ru-RU" sz="1800" dirty="0" err="1"/>
              <a:t>виконання</a:t>
            </a:r>
            <a:r>
              <a:rPr lang="ru-RU" sz="1800" dirty="0"/>
              <a:t> і </a:t>
            </a:r>
            <a:r>
              <a:rPr lang="ru-RU" sz="1800" dirty="0" err="1"/>
              <a:t>передасть</a:t>
            </a:r>
            <a:r>
              <a:rPr lang="ru-RU" sz="1800" dirty="0"/>
              <a:t> код </a:t>
            </a:r>
            <a:r>
              <a:rPr lang="ru-RU" sz="1800" dirty="0" err="1"/>
              <a:t>помилки</a:t>
            </a:r>
            <a:r>
              <a:rPr lang="ru-RU" sz="1800" dirty="0"/>
              <a:t> 2 назад в </a:t>
            </a:r>
            <a:r>
              <a:rPr lang="ru-RU" sz="1800" dirty="0" err="1"/>
              <a:t>операційну</a:t>
            </a:r>
            <a:r>
              <a:rPr lang="ru-RU" sz="1800" dirty="0"/>
              <a:t> систему.</a:t>
            </a:r>
            <a:endParaRPr lang="uk-UA" sz="1800" dirty="0"/>
          </a:p>
        </p:txBody>
      </p:sp>
      <p:pic>
        <p:nvPicPr>
          <p:cNvPr id="5" name="Рисунок 4">
            <a:extLst>
              <a:ext uri="{FF2B5EF4-FFF2-40B4-BE49-F238E27FC236}">
                <a16:creationId xmlns:a16="http://schemas.microsoft.com/office/drawing/2014/main" id="{0FC39225-6CD8-4FF3-A13D-10FD79CD9578}"/>
              </a:ext>
            </a:extLst>
          </p:cNvPr>
          <p:cNvPicPr>
            <a:picLocks noChangeAspect="1"/>
          </p:cNvPicPr>
          <p:nvPr/>
        </p:nvPicPr>
        <p:blipFill>
          <a:blip r:embed="rId2"/>
          <a:stretch>
            <a:fillRect/>
          </a:stretch>
        </p:blipFill>
        <p:spPr>
          <a:xfrm>
            <a:off x="511214" y="1765425"/>
            <a:ext cx="11169570" cy="3534985"/>
          </a:xfrm>
          <a:prstGeom prst="rect">
            <a:avLst/>
          </a:prstGeom>
        </p:spPr>
      </p:pic>
    </p:spTree>
    <p:extLst>
      <p:ext uri="{BB962C8B-B14F-4D97-AF65-F5344CB8AC3E}">
        <p14:creationId xmlns:p14="http://schemas.microsoft.com/office/powerpoint/2010/main" val="370210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Обробка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Спосіб</a:t>
            </a:r>
            <a:r>
              <a:rPr lang="ru-RU" sz="1800" b="1" dirty="0">
                <a:highlight>
                  <a:srgbClr val="00FF00"/>
                </a:highlight>
              </a:rPr>
              <a:t> №4</a:t>
            </a:r>
            <a:r>
              <a:rPr lang="ru-RU" sz="1800" dirty="0"/>
              <a:t>: </a:t>
            </a:r>
            <a:r>
              <a:rPr lang="ru-RU" sz="1800" dirty="0" err="1"/>
              <a:t>Якщо</a:t>
            </a:r>
            <a:r>
              <a:rPr lang="ru-RU" sz="1800" dirty="0"/>
              <a:t> </a:t>
            </a:r>
            <a:r>
              <a:rPr lang="ru-RU" sz="1800" dirty="0" err="1"/>
              <a:t>користувач</a:t>
            </a:r>
            <a:r>
              <a:rPr lang="ru-RU" sz="1800" dirty="0"/>
              <a:t> </a:t>
            </a:r>
            <a:r>
              <a:rPr lang="ru-RU" sz="1800" dirty="0" err="1"/>
              <a:t>ввів</a:t>
            </a:r>
            <a:r>
              <a:rPr lang="ru-RU" sz="1800" dirty="0"/>
              <a:t> </a:t>
            </a:r>
            <a:r>
              <a:rPr lang="ru-RU" sz="1800" dirty="0" err="1"/>
              <a:t>дані</a:t>
            </a:r>
            <a:r>
              <a:rPr lang="ru-RU" sz="1800" dirty="0"/>
              <a:t> не того типу, </a:t>
            </a:r>
            <a:r>
              <a:rPr lang="ru-RU" sz="1800" dirty="0" err="1"/>
              <a:t>що</a:t>
            </a:r>
            <a:r>
              <a:rPr lang="ru-RU" sz="1800" dirty="0"/>
              <a:t> </a:t>
            </a:r>
            <a:r>
              <a:rPr lang="ru-RU" sz="1800" dirty="0" err="1"/>
              <a:t>потрібно</a:t>
            </a:r>
            <a:r>
              <a:rPr lang="ru-RU" sz="1800" dirty="0"/>
              <a:t> — </a:t>
            </a:r>
            <a:r>
              <a:rPr lang="ru-RU" sz="1800" dirty="0" err="1"/>
              <a:t>попросіть</a:t>
            </a:r>
            <a:r>
              <a:rPr lang="ru-RU" sz="1800" dirty="0"/>
              <a:t> </a:t>
            </a:r>
            <a:r>
              <a:rPr lang="ru-RU" sz="1800" dirty="0" err="1"/>
              <a:t>користувача</a:t>
            </a:r>
            <a:r>
              <a:rPr lang="ru-RU" sz="1800" dirty="0"/>
              <a:t> ввести </a:t>
            </a:r>
            <a:r>
              <a:rPr lang="ru-RU" sz="1800" dirty="0" err="1"/>
              <a:t>дані</a:t>
            </a:r>
            <a:r>
              <a:rPr lang="ru-RU" sz="1800" dirty="0"/>
              <a:t> </a:t>
            </a:r>
            <a:r>
              <a:rPr lang="ru-RU" sz="1800" dirty="0" err="1"/>
              <a:t>ще</a:t>
            </a:r>
            <a:r>
              <a:rPr lang="ru-RU" sz="1800" dirty="0"/>
              <a:t> раз:</a:t>
            </a:r>
            <a:endParaRPr lang="uk-UA" sz="1800" dirty="0"/>
          </a:p>
        </p:txBody>
      </p:sp>
      <p:pic>
        <p:nvPicPr>
          <p:cNvPr id="5" name="Рисунок 4">
            <a:extLst>
              <a:ext uri="{FF2B5EF4-FFF2-40B4-BE49-F238E27FC236}">
                <a16:creationId xmlns:a16="http://schemas.microsoft.com/office/drawing/2014/main" id="{D38EFCA2-9271-465D-9C89-C7D9FB71C6EE}"/>
              </a:ext>
            </a:extLst>
          </p:cNvPr>
          <p:cNvPicPr>
            <a:picLocks noChangeAspect="1"/>
          </p:cNvPicPr>
          <p:nvPr/>
        </p:nvPicPr>
        <p:blipFill>
          <a:blip r:embed="rId2"/>
          <a:stretch>
            <a:fillRect/>
          </a:stretch>
        </p:blipFill>
        <p:spPr>
          <a:xfrm>
            <a:off x="1299653" y="1355527"/>
            <a:ext cx="9592692" cy="5398299"/>
          </a:xfrm>
          <a:prstGeom prst="rect">
            <a:avLst/>
          </a:prstGeom>
        </p:spPr>
      </p:pic>
    </p:spTree>
    <p:extLst>
      <p:ext uri="{BB962C8B-B14F-4D97-AF65-F5344CB8AC3E}">
        <p14:creationId xmlns:p14="http://schemas.microsoft.com/office/powerpoint/2010/main" val="2419861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Обробка помилкових припущень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solidFill>
                  <a:schemeClr val="accent5">
                    <a:lumMod val="75000"/>
                  </a:schemeClr>
                </a:solidFill>
              </a:rPr>
              <a:t>Спосіб №5</a:t>
            </a:r>
            <a:r>
              <a:rPr lang="uk-UA" sz="1800" dirty="0"/>
              <a:t>: Використовуйте </a:t>
            </a:r>
            <a:r>
              <a:rPr lang="en-US" sz="1800" dirty="0" err="1">
                <a:solidFill>
                  <a:schemeClr val="accent5">
                    <a:lumMod val="75000"/>
                  </a:schemeClr>
                </a:solidFill>
                <a:latin typeface="Consolas" panose="020B0609020204030204" pitchFamily="49" charset="0"/>
              </a:rPr>
              <a:t>cerr</a:t>
            </a:r>
            <a:r>
              <a:rPr lang="en-US" sz="1800" dirty="0"/>
              <a:t>.</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cerr</a:t>
            </a:r>
            <a:r>
              <a:rPr lang="en-US" sz="1800" dirty="0"/>
              <a:t> — </a:t>
            </a:r>
            <a:r>
              <a:rPr lang="uk-UA" sz="1800" dirty="0"/>
              <a:t>це об’єкт виводу (як і </a:t>
            </a:r>
            <a:r>
              <a:rPr lang="en-US" sz="1800" dirty="0" err="1">
                <a:solidFill>
                  <a:schemeClr val="accent5">
                    <a:lumMod val="75000"/>
                  </a:schemeClr>
                </a:solidFill>
                <a:latin typeface="Consolas" panose="020B0609020204030204" pitchFamily="49" charset="0"/>
              </a:rPr>
              <a:t>cout</a:t>
            </a:r>
            <a:r>
              <a:rPr lang="en-US" sz="1800" dirty="0"/>
              <a:t>), </a:t>
            </a:r>
            <a:r>
              <a:rPr lang="uk-UA" sz="1800" dirty="0"/>
              <a:t>який знаходиться в заголовку </a:t>
            </a:r>
            <a:r>
              <a:rPr lang="en-US" sz="1800" dirty="0">
                <a:solidFill>
                  <a:schemeClr val="accent5">
                    <a:lumMod val="75000"/>
                  </a:schemeClr>
                </a:solidFill>
                <a:latin typeface="Consolas" panose="020B0609020204030204" pitchFamily="49" charset="0"/>
              </a:rPr>
              <a:t>iostream</a:t>
            </a:r>
            <a:r>
              <a:rPr lang="en-US" sz="1800" dirty="0"/>
              <a:t> </a:t>
            </a:r>
            <a:r>
              <a:rPr lang="uk-UA" sz="1800" dirty="0"/>
              <a:t>і виводить повідомлення про помилки в консоль (як і </a:t>
            </a:r>
            <a:r>
              <a:rPr lang="en-US" sz="1800" dirty="0" err="1">
                <a:solidFill>
                  <a:schemeClr val="accent5">
                    <a:lumMod val="75000"/>
                  </a:schemeClr>
                </a:solidFill>
                <a:latin typeface="Consolas" panose="020B0609020204030204" pitchFamily="49" charset="0"/>
              </a:rPr>
              <a:t>cout</a:t>
            </a:r>
            <a:r>
              <a:rPr lang="en-US" sz="1800" dirty="0"/>
              <a:t>), </a:t>
            </a:r>
            <a:r>
              <a:rPr lang="uk-UA" sz="1800" dirty="0"/>
              <a:t>але тільки ці повідомлення можна ще і перенаправити в окремий файл з помилками. Тобто основна відмінність </a:t>
            </a:r>
            <a:r>
              <a:rPr lang="en-US" sz="1800" dirty="0" err="1">
                <a:solidFill>
                  <a:schemeClr val="accent5">
                    <a:lumMod val="75000"/>
                  </a:schemeClr>
                </a:solidFill>
                <a:latin typeface="Consolas" panose="020B0609020204030204" pitchFamily="49" charset="0"/>
              </a:rPr>
              <a:t>cerr</a:t>
            </a:r>
            <a:r>
              <a:rPr lang="en-US" sz="1800" dirty="0"/>
              <a:t> </a:t>
            </a:r>
            <a:r>
              <a:rPr lang="uk-UA" sz="1800" dirty="0"/>
              <a:t>від </a:t>
            </a:r>
            <a:r>
              <a:rPr lang="en-US" sz="1800" dirty="0" err="1">
                <a:solidFill>
                  <a:schemeClr val="accent5">
                    <a:lumMod val="75000"/>
                  </a:schemeClr>
                </a:solidFill>
                <a:latin typeface="Consolas" panose="020B0609020204030204" pitchFamily="49" charset="0"/>
              </a:rPr>
              <a:t>cout</a:t>
            </a:r>
            <a:r>
              <a:rPr lang="en-US" sz="1800" dirty="0"/>
              <a:t> </a:t>
            </a:r>
            <a:r>
              <a:rPr lang="uk-UA" sz="1800" dirty="0"/>
              <a:t>полягає в тому, що </a:t>
            </a:r>
            <a:r>
              <a:rPr lang="en-US" sz="1800" dirty="0" err="1">
                <a:solidFill>
                  <a:schemeClr val="accent5">
                    <a:lumMod val="75000"/>
                  </a:schemeClr>
                </a:solidFill>
                <a:latin typeface="Consolas" panose="020B0609020204030204" pitchFamily="49" charset="0"/>
              </a:rPr>
              <a:t>cerr</a:t>
            </a:r>
            <a:r>
              <a:rPr lang="en-US" sz="1800" dirty="0"/>
              <a:t> </a:t>
            </a:r>
            <a:r>
              <a:rPr lang="uk-UA" sz="1800" dirty="0"/>
              <a:t>цілеспрямовано використовується для виводу повідомлень про помилки, тоді як </a:t>
            </a:r>
            <a:r>
              <a:rPr lang="en-US" sz="1800" dirty="0" err="1">
                <a:solidFill>
                  <a:schemeClr val="accent5">
                    <a:lumMod val="75000"/>
                  </a:schemeClr>
                </a:solidFill>
                <a:latin typeface="Consolas" panose="020B0609020204030204" pitchFamily="49" charset="0"/>
              </a:rPr>
              <a:t>cout</a:t>
            </a:r>
            <a:r>
              <a:rPr lang="en-US" sz="1800" dirty="0"/>
              <a:t> </a:t>
            </a:r>
            <a:r>
              <a:rPr lang="uk-UA" sz="1800" dirty="0"/>
              <a:t>для виводу всього іншого. Наприклад:</a:t>
            </a:r>
            <a:endParaRPr lang="en-US" sz="1800" dirty="0"/>
          </a:p>
        </p:txBody>
      </p:sp>
      <p:pic>
        <p:nvPicPr>
          <p:cNvPr id="5" name="Рисунок 4">
            <a:extLst>
              <a:ext uri="{FF2B5EF4-FFF2-40B4-BE49-F238E27FC236}">
                <a16:creationId xmlns:a16="http://schemas.microsoft.com/office/drawing/2014/main" id="{22054262-8A33-41EE-9020-FD8EB596ADAE}"/>
              </a:ext>
            </a:extLst>
          </p:cNvPr>
          <p:cNvPicPr>
            <a:picLocks noChangeAspect="1"/>
          </p:cNvPicPr>
          <p:nvPr/>
        </p:nvPicPr>
        <p:blipFill>
          <a:blip r:embed="rId2"/>
          <a:stretch>
            <a:fillRect/>
          </a:stretch>
        </p:blipFill>
        <p:spPr>
          <a:xfrm>
            <a:off x="1089948" y="3350871"/>
            <a:ext cx="10012101" cy="3395303"/>
          </a:xfrm>
          <a:prstGeom prst="rect">
            <a:avLst/>
          </a:prstGeom>
        </p:spPr>
      </p:pic>
    </p:spTree>
    <p:extLst>
      <p:ext uri="{BB962C8B-B14F-4D97-AF65-F5344CB8AC3E}">
        <p14:creationId xmlns:p14="http://schemas.microsoft.com/office/powerpoint/2010/main" val="3568342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прикладі</a:t>
            </a:r>
            <a:r>
              <a:rPr lang="ru-RU" sz="1800" dirty="0"/>
              <a:t>, </a:t>
            </a:r>
            <a:r>
              <a:rPr lang="ru-RU" sz="1800" dirty="0" err="1"/>
              <a:t>наведеному</a:t>
            </a:r>
            <a:r>
              <a:rPr lang="ru-RU" sz="1800" dirty="0"/>
              <a:t> </a:t>
            </a:r>
            <a:r>
              <a:rPr lang="ru-RU" sz="1800" dirty="0" err="1"/>
              <a:t>вище</a:t>
            </a:r>
            <a:r>
              <a:rPr lang="ru-RU" sz="1800" dirty="0"/>
              <a:t>, ми не </a:t>
            </a:r>
            <a:r>
              <a:rPr lang="ru-RU" sz="1800" dirty="0" err="1"/>
              <a:t>тільки</a:t>
            </a:r>
            <a:r>
              <a:rPr lang="ru-RU" sz="1800" dirty="0"/>
              <a:t> </a:t>
            </a:r>
            <a:r>
              <a:rPr lang="ru-RU" sz="1800" dirty="0" err="1"/>
              <a:t>пропускаємо</a:t>
            </a:r>
            <a:r>
              <a:rPr lang="ru-RU" sz="1800" dirty="0"/>
              <a:t> код, </a:t>
            </a:r>
            <a:r>
              <a:rPr lang="ru-RU" sz="1800" dirty="0" err="1"/>
              <a:t>який</a:t>
            </a:r>
            <a:r>
              <a:rPr lang="ru-RU" sz="1800" dirty="0"/>
              <a:t> </a:t>
            </a:r>
            <a:r>
              <a:rPr lang="ru-RU" sz="1800" dirty="0" err="1"/>
              <a:t>безпосередньо</a:t>
            </a:r>
            <a:r>
              <a:rPr lang="ru-RU" sz="1800" dirty="0"/>
              <a:t> </a:t>
            </a:r>
            <a:r>
              <a:rPr lang="ru-RU" sz="1800" dirty="0" err="1"/>
              <a:t>залежить</a:t>
            </a:r>
            <a:r>
              <a:rPr lang="ru-RU" sz="1800" dirty="0"/>
              <a:t> </a:t>
            </a:r>
            <a:r>
              <a:rPr lang="ru-RU" sz="1800" dirty="0" err="1"/>
              <a:t>від</a:t>
            </a:r>
            <a:r>
              <a:rPr lang="ru-RU" sz="1800" dirty="0"/>
              <a:t> </a:t>
            </a:r>
            <a:r>
              <a:rPr lang="ru-RU" sz="1800" dirty="0" err="1"/>
              <a:t>правильності</a:t>
            </a:r>
            <a:r>
              <a:rPr lang="ru-RU" sz="1800" dirty="0"/>
              <a:t> </a:t>
            </a:r>
            <a:r>
              <a:rPr lang="ru-RU" sz="1800" dirty="0" err="1"/>
              <a:t>припущення</a:t>
            </a:r>
            <a:r>
              <a:rPr lang="ru-RU" sz="1800" dirty="0"/>
              <a:t>, але </a:t>
            </a:r>
            <a:r>
              <a:rPr lang="ru-RU" sz="1800" dirty="0" err="1"/>
              <a:t>також</a:t>
            </a:r>
            <a:r>
              <a:rPr lang="ru-RU" sz="1800" dirty="0"/>
              <a:t> </a:t>
            </a:r>
            <a:r>
              <a:rPr lang="ru-RU" sz="1800" dirty="0" err="1"/>
              <a:t>реєструємо</a:t>
            </a:r>
            <a:r>
              <a:rPr lang="ru-RU" sz="1800" dirty="0"/>
              <a:t> </a:t>
            </a:r>
            <a:r>
              <a:rPr lang="ru-RU" sz="1800" dirty="0" err="1"/>
              <a:t>помилку</a:t>
            </a:r>
            <a:r>
              <a:rPr lang="ru-RU" sz="1800" dirty="0"/>
              <a:t>, </a:t>
            </a:r>
            <a:r>
              <a:rPr lang="ru-RU" sz="1800" dirty="0" err="1"/>
              <a:t>щоб</a:t>
            </a:r>
            <a:r>
              <a:rPr lang="ru-RU" sz="1800" dirty="0"/>
              <a:t> </a:t>
            </a:r>
            <a:r>
              <a:rPr lang="ru-RU" sz="1800" dirty="0" err="1"/>
              <a:t>користувач</a:t>
            </a:r>
            <a:r>
              <a:rPr lang="ru-RU" sz="1800" dirty="0"/>
              <a:t> </a:t>
            </a:r>
            <a:r>
              <a:rPr lang="ru-RU" sz="1800" dirty="0" err="1"/>
              <a:t>міг</a:t>
            </a:r>
            <a:r>
              <a:rPr lang="ru-RU" sz="1800" dirty="0"/>
              <a:t> </a:t>
            </a:r>
            <a:r>
              <a:rPr lang="ru-RU" sz="1800" dirty="0" err="1"/>
              <a:t>пізніше</a:t>
            </a:r>
            <a:r>
              <a:rPr lang="ru-RU" sz="1800" dirty="0"/>
              <a:t> </a:t>
            </a:r>
            <a:r>
              <a:rPr lang="ru-RU" sz="1800" dirty="0" err="1"/>
              <a:t>визначити</a:t>
            </a:r>
            <a:r>
              <a:rPr lang="ru-RU" sz="1800" dirty="0"/>
              <a:t>, </a:t>
            </a:r>
            <a:r>
              <a:rPr lang="ru-RU" sz="1800" dirty="0" err="1"/>
              <a:t>чому</a:t>
            </a:r>
            <a:r>
              <a:rPr lang="ru-RU" sz="1800" dirty="0"/>
              <a:t> </a:t>
            </a:r>
            <a:r>
              <a:rPr lang="ru-RU" sz="1800" dirty="0" err="1"/>
              <a:t>програма</a:t>
            </a:r>
            <a:r>
              <a:rPr lang="ru-RU" sz="1800" dirty="0"/>
              <a:t> </a:t>
            </a:r>
            <a:r>
              <a:rPr lang="ru-RU" sz="1800" dirty="0" err="1"/>
              <a:t>виконується</a:t>
            </a:r>
            <a:r>
              <a:rPr lang="ru-RU" sz="1800" dirty="0"/>
              <a:t> не так, як </a:t>
            </a:r>
            <a:r>
              <a:rPr lang="ru-RU" sz="1800" dirty="0" err="1"/>
              <a:t>потрібно</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00FF00"/>
                </a:highlight>
              </a:rPr>
              <a:t>Спосіб</a:t>
            </a:r>
            <a:r>
              <a:rPr lang="ru-RU" sz="1800" b="1" dirty="0">
                <a:highlight>
                  <a:srgbClr val="00FF00"/>
                </a:highlight>
              </a:rPr>
              <a:t> №6</a:t>
            </a:r>
            <a:r>
              <a:rPr lang="ru-RU" sz="1800" dirty="0"/>
              <a:t>: </a:t>
            </a:r>
            <a:r>
              <a:rPr lang="ru-RU" sz="1800" dirty="0" err="1"/>
              <a:t>Якщо</a:t>
            </a:r>
            <a:r>
              <a:rPr lang="ru-RU" sz="1800" dirty="0"/>
              <a:t> </a:t>
            </a:r>
            <a:r>
              <a:rPr lang="ru-RU" sz="1800" dirty="0" err="1"/>
              <a:t>ви</a:t>
            </a:r>
            <a:r>
              <a:rPr lang="ru-RU" sz="1800" dirty="0"/>
              <a:t> </a:t>
            </a:r>
            <a:r>
              <a:rPr lang="ru-RU" sz="1800" dirty="0" err="1"/>
              <a:t>працюєте</a:t>
            </a:r>
            <a:r>
              <a:rPr lang="ru-RU" sz="1800" dirty="0"/>
              <a:t> в </a:t>
            </a:r>
            <a:r>
              <a:rPr lang="ru-RU" sz="1800" dirty="0" err="1"/>
              <a:t>якомусь</a:t>
            </a:r>
            <a:r>
              <a:rPr lang="ru-RU" sz="1800" dirty="0"/>
              <a:t> </a:t>
            </a:r>
            <a:r>
              <a:rPr lang="ru-RU" sz="1800" dirty="0" err="1"/>
              <a:t>графічному</a:t>
            </a:r>
            <a:r>
              <a:rPr lang="ru-RU" sz="1800" dirty="0"/>
              <a:t> </a:t>
            </a:r>
            <a:r>
              <a:rPr lang="ru-RU" sz="1800" dirty="0" err="1"/>
              <a:t>середовищі</a:t>
            </a:r>
            <a:r>
              <a:rPr lang="ru-RU" sz="1800" dirty="0"/>
              <a:t>, то </a:t>
            </a:r>
            <a:r>
              <a:rPr lang="ru-RU" sz="1800" dirty="0" err="1"/>
              <a:t>поширеною</a:t>
            </a:r>
            <a:r>
              <a:rPr lang="ru-RU" sz="1800" dirty="0"/>
              <a:t> практикою є </a:t>
            </a:r>
            <a:r>
              <a:rPr lang="ru-RU" sz="1800" dirty="0" err="1"/>
              <a:t>вивід</a:t>
            </a:r>
            <a:r>
              <a:rPr lang="ru-RU" sz="1800" dirty="0"/>
              <a:t> </a:t>
            </a:r>
            <a:r>
              <a:rPr lang="ru-RU" sz="1800" dirty="0" err="1"/>
              <a:t>спливаючого</a:t>
            </a:r>
            <a:r>
              <a:rPr lang="ru-RU" sz="1800" dirty="0"/>
              <a:t> </a:t>
            </a:r>
            <a:r>
              <a:rPr lang="ru-RU" sz="1800" dirty="0" err="1"/>
              <a:t>вікна</a:t>
            </a:r>
            <a:r>
              <a:rPr lang="ru-RU" sz="1800" dirty="0"/>
              <a:t> з кодом </a:t>
            </a:r>
            <a:r>
              <a:rPr lang="ru-RU" sz="1800" dirty="0" err="1"/>
              <a:t>помилки</a:t>
            </a:r>
            <a:r>
              <a:rPr lang="ru-RU" sz="1800" dirty="0"/>
              <a:t>, а </a:t>
            </a:r>
            <a:r>
              <a:rPr lang="ru-RU" sz="1800" dirty="0" err="1"/>
              <a:t>потім</a:t>
            </a:r>
            <a:r>
              <a:rPr lang="ru-RU" sz="1800" dirty="0"/>
              <a:t> </a:t>
            </a:r>
            <a:r>
              <a:rPr lang="ru-RU" sz="1800" dirty="0" err="1"/>
              <a:t>негайне</a:t>
            </a:r>
            <a:r>
              <a:rPr lang="ru-RU" sz="1800" dirty="0"/>
              <a:t> </a:t>
            </a:r>
            <a:r>
              <a:rPr lang="ru-RU" sz="1800" dirty="0" err="1"/>
              <a:t>завершення</a:t>
            </a:r>
            <a:r>
              <a:rPr lang="ru-RU" sz="1800" dirty="0"/>
              <a:t> </a:t>
            </a:r>
            <a:r>
              <a:rPr lang="ru-RU" sz="1800" dirty="0" err="1"/>
              <a:t>програми</a:t>
            </a:r>
            <a:r>
              <a:rPr lang="ru-RU" sz="1800" dirty="0"/>
              <a:t>. Те, як </a:t>
            </a:r>
            <a:r>
              <a:rPr lang="ru-RU" sz="1800" dirty="0" err="1"/>
              <a:t>це</a:t>
            </a:r>
            <a:r>
              <a:rPr lang="ru-RU" sz="1800" dirty="0"/>
              <a:t> </a:t>
            </a:r>
            <a:r>
              <a:rPr lang="ru-RU" sz="1800" dirty="0" err="1"/>
              <a:t>зробити</a:t>
            </a:r>
            <a:r>
              <a:rPr lang="ru-RU" sz="1800" dirty="0"/>
              <a:t>, </a:t>
            </a:r>
            <a:r>
              <a:rPr lang="ru-RU" sz="1800" dirty="0" err="1"/>
              <a:t>залежить</a:t>
            </a:r>
            <a:r>
              <a:rPr lang="ru-RU" sz="1800" dirty="0"/>
              <a:t> </a:t>
            </a:r>
            <a:r>
              <a:rPr lang="ru-RU" sz="1800" dirty="0" err="1"/>
              <a:t>від</a:t>
            </a:r>
            <a:r>
              <a:rPr lang="ru-RU" sz="1800" dirty="0"/>
              <a:t> конкретного </a:t>
            </a:r>
            <a:r>
              <a:rPr lang="ru-RU" sz="1800" dirty="0" err="1"/>
              <a:t>середовища</a:t>
            </a:r>
            <a:r>
              <a:rPr lang="ru-RU" sz="1800" dirty="0"/>
              <a:t> </a:t>
            </a:r>
            <a:r>
              <a:rPr lang="ru-RU" sz="1800" dirty="0" err="1"/>
              <a:t>розробки</a:t>
            </a:r>
            <a:r>
              <a:rPr lang="ru-RU" sz="1800" dirty="0"/>
              <a:t>.</a:t>
            </a:r>
            <a:endParaRPr lang="uk-UA" sz="1800" dirty="0"/>
          </a:p>
        </p:txBody>
      </p:sp>
    </p:spTree>
    <p:extLst>
      <p:ext uri="{BB962C8B-B14F-4D97-AF65-F5344CB8AC3E}">
        <p14:creationId xmlns:p14="http://schemas.microsoft.com/office/powerpoint/2010/main" val="4233579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assert </a:t>
            </a:r>
            <a:r>
              <a:rPr lang="uk-UA" b="1" dirty="0"/>
              <a:t>і </a:t>
            </a:r>
            <a:r>
              <a:rPr lang="en-US" b="1" dirty="0" err="1"/>
              <a:t>static_assert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Використання</a:t>
            </a:r>
            <a:r>
              <a:rPr lang="ru-RU" sz="1800" dirty="0"/>
              <a:t> </a:t>
            </a:r>
            <a:r>
              <a:rPr lang="ru-RU" sz="1800" dirty="0" err="1"/>
              <a:t>операторів</a:t>
            </a:r>
            <a:r>
              <a:rPr lang="ru-RU" sz="1800" dirty="0"/>
              <a:t> </a:t>
            </a:r>
            <a:r>
              <a:rPr lang="ru-RU" sz="1800" dirty="0" err="1"/>
              <a:t>умовного</a:t>
            </a:r>
            <a:r>
              <a:rPr lang="ru-RU" sz="1800" dirty="0"/>
              <a:t> </a:t>
            </a:r>
            <a:r>
              <a:rPr lang="ru-RU" sz="1800" dirty="0" err="1"/>
              <a:t>розгалуження</a:t>
            </a:r>
            <a:r>
              <a:rPr lang="ru-RU" sz="1800" dirty="0"/>
              <a:t> для </a:t>
            </a:r>
            <a:r>
              <a:rPr lang="ru-RU" sz="1800" dirty="0" err="1"/>
              <a:t>виявлення</a:t>
            </a:r>
            <a:r>
              <a:rPr lang="ru-RU" sz="1800" dirty="0"/>
              <a:t> </a:t>
            </a:r>
            <a:r>
              <a:rPr lang="ru-RU" sz="1800" dirty="0" err="1"/>
              <a:t>помилкового</a:t>
            </a:r>
            <a:r>
              <a:rPr lang="ru-RU" sz="1800" dirty="0"/>
              <a:t> </a:t>
            </a:r>
            <a:r>
              <a:rPr lang="ru-RU" sz="1800" dirty="0" err="1"/>
              <a:t>припущення</a:t>
            </a:r>
            <a:r>
              <a:rPr lang="ru-RU" sz="1800" dirty="0"/>
              <a:t>, а </a:t>
            </a:r>
            <a:r>
              <a:rPr lang="ru-RU" sz="1800" dirty="0" err="1"/>
              <a:t>також</a:t>
            </a:r>
            <a:r>
              <a:rPr lang="ru-RU" sz="1800" dirty="0"/>
              <a:t> для </a:t>
            </a:r>
            <a:r>
              <a:rPr lang="ru-RU" sz="1800" dirty="0" err="1"/>
              <a:t>виводу</a:t>
            </a:r>
            <a:r>
              <a:rPr lang="ru-RU" sz="1800" dirty="0"/>
              <a:t> </a:t>
            </a:r>
            <a:r>
              <a:rPr lang="ru-RU" sz="1800" dirty="0" err="1"/>
              <a:t>повідомлень</a:t>
            </a:r>
            <a:r>
              <a:rPr lang="ru-RU" sz="1800" dirty="0"/>
              <a:t> про </a:t>
            </a:r>
            <a:r>
              <a:rPr lang="ru-RU" sz="1800" dirty="0" err="1"/>
              <a:t>помилки</a:t>
            </a:r>
            <a:r>
              <a:rPr lang="ru-RU" sz="1800" dirty="0"/>
              <a:t> і </a:t>
            </a:r>
            <a:r>
              <a:rPr lang="ru-RU" sz="1800" dirty="0" err="1"/>
              <a:t>завершення</a:t>
            </a:r>
            <a:r>
              <a:rPr lang="ru-RU" sz="1800" dirty="0"/>
              <a:t> </a:t>
            </a:r>
            <a:r>
              <a:rPr lang="ru-RU" sz="1800" dirty="0" err="1"/>
              <a:t>виконання</a:t>
            </a:r>
            <a:r>
              <a:rPr lang="ru-RU" sz="1800" dirty="0"/>
              <a:t> </a:t>
            </a:r>
            <a:r>
              <a:rPr lang="ru-RU" sz="1800" dirty="0" err="1"/>
              <a:t>програми</a:t>
            </a:r>
            <a:r>
              <a:rPr lang="ru-RU" sz="1800" dirty="0"/>
              <a:t> є </a:t>
            </a:r>
            <a:r>
              <a:rPr lang="ru-RU" sz="1800" dirty="0" err="1"/>
              <a:t>настільки</a:t>
            </a:r>
            <a:r>
              <a:rPr lang="ru-RU" sz="1800" dirty="0"/>
              <a:t> </a:t>
            </a:r>
            <a:r>
              <a:rPr lang="ru-RU" sz="1800" dirty="0" err="1"/>
              <a:t>поширеним</a:t>
            </a:r>
            <a:r>
              <a:rPr lang="ru-RU" sz="1800" dirty="0"/>
              <a:t> </a:t>
            </a:r>
            <a:r>
              <a:rPr lang="ru-RU" sz="1800" dirty="0" err="1"/>
              <a:t>рішенням</a:t>
            </a:r>
            <a:r>
              <a:rPr lang="ru-RU" sz="1800" dirty="0"/>
              <a:t> </a:t>
            </a:r>
            <a:r>
              <a:rPr lang="ru-RU" sz="1800" dirty="0" err="1"/>
              <a:t>виникаючих</a:t>
            </a:r>
            <a:r>
              <a:rPr lang="ru-RU" sz="1800" dirty="0"/>
              <a:t> проблем, </a:t>
            </a:r>
            <a:r>
              <a:rPr lang="ru-RU" sz="1800" dirty="0" err="1"/>
              <a:t>що</a:t>
            </a:r>
            <a:r>
              <a:rPr lang="ru-RU" sz="1800" dirty="0"/>
              <a:t> </a:t>
            </a:r>
            <a:r>
              <a:rPr lang="ru-RU" sz="1800" dirty="0" err="1"/>
              <a:t>мова</a:t>
            </a:r>
            <a:r>
              <a:rPr lang="ru-RU" sz="1800" dirty="0"/>
              <a:t> C++ </a:t>
            </a:r>
            <a:r>
              <a:rPr lang="ru-RU" sz="1800" dirty="0" err="1"/>
              <a:t>вирішила</a:t>
            </a:r>
            <a:r>
              <a:rPr lang="ru-RU" sz="1800" dirty="0"/>
              <a:t> всю </a:t>
            </a:r>
            <a:r>
              <a:rPr lang="ru-RU" sz="1800" dirty="0" err="1"/>
              <a:t>цю</a:t>
            </a:r>
            <a:r>
              <a:rPr lang="ru-RU" sz="1800" dirty="0"/>
              <a:t> справу </a:t>
            </a:r>
            <a:r>
              <a:rPr lang="ru-RU" sz="1800" dirty="0" err="1"/>
              <a:t>спростити</a:t>
            </a:r>
            <a:r>
              <a:rPr lang="ru-RU" sz="1800" dirty="0"/>
              <a:t> за </a:t>
            </a:r>
            <a:r>
              <a:rPr lang="ru-RU" sz="1800" dirty="0" err="1"/>
              <a:t>допомогою</a:t>
            </a:r>
            <a:r>
              <a:rPr lang="ru-RU" sz="1800" dirty="0"/>
              <a:t> </a:t>
            </a:r>
            <a:r>
              <a:rPr lang="ru-RU" sz="1800" dirty="0" err="1">
                <a:solidFill>
                  <a:schemeClr val="accent5">
                    <a:lumMod val="75000"/>
                  </a:schemeClr>
                </a:solidFill>
                <a:latin typeface="Consolas" panose="020B0609020204030204" pitchFamily="49" charset="0"/>
              </a:rPr>
              <a:t>assert</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00FF00"/>
                </a:highlight>
              </a:rPr>
              <a:t>Стейтмент</a:t>
            </a:r>
            <a:r>
              <a:rPr lang="ru-RU" sz="1800" b="1" dirty="0">
                <a:highlight>
                  <a:srgbClr val="00FF00"/>
                </a:highlight>
              </a:rPr>
              <a:t> </a:t>
            </a:r>
            <a:r>
              <a:rPr lang="ru-RU" sz="1800" b="1" dirty="0" err="1">
                <a:highlight>
                  <a:srgbClr val="00FF00"/>
                </a:highlight>
              </a:rPr>
              <a:t>assert</a:t>
            </a:r>
            <a:r>
              <a:rPr lang="ru-RU" sz="1800" b="1" dirty="0">
                <a:highlight>
                  <a:srgbClr val="00FF00"/>
                </a:highlight>
              </a:rPr>
              <a:t> </a:t>
            </a:r>
            <a:r>
              <a:rPr lang="ru-RU" sz="1800" dirty="0"/>
              <a:t>(</a:t>
            </a:r>
            <a:r>
              <a:rPr lang="ru-RU" sz="1800" dirty="0" err="1"/>
              <a:t>або</a:t>
            </a:r>
            <a:r>
              <a:rPr lang="ru-RU" sz="1800" dirty="0"/>
              <a:t> “оператор </a:t>
            </a:r>
            <a:r>
              <a:rPr lang="ru-RU" sz="1800" dirty="0" err="1"/>
              <a:t>перевіркового</a:t>
            </a:r>
            <a:r>
              <a:rPr lang="ru-RU" sz="1800" dirty="0"/>
              <a:t> </a:t>
            </a:r>
            <a:r>
              <a:rPr lang="ru-RU" sz="1800" dirty="0" err="1"/>
              <a:t>твердження</a:t>
            </a:r>
            <a:r>
              <a:rPr lang="ru-RU" sz="1800" dirty="0"/>
              <a:t>”) в </a:t>
            </a:r>
            <a:r>
              <a:rPr lang="ru-RU" sz="1800" dirty="0" err="1"/>
              <a:t>мові</a:t>
            </a:r>
            <a:r>
              <a:rPr lang="ru-RU" sz="1800" dirty="0"/>
              <a:t> C++ — </a:t>
            </a:r>
            <a:r>
              <a:rPr lang="ru-RU" sz="1800" dirty="0" err="1"/>
              <a:t>це</a:t>
            </a:r>
            <a:r>
              <a:rPr lang="ru-RU" sz="1800" dirty="0"/>
              <a:t> макрос </a:t>
            </a:r>
            <a:r>
              <a:rPr lang="ru-RU" sz="1800" dirty="0" err="1"/>
              <a:t>препроцесора</a:t>
            </a:r>
            <a:r>
              <a:rPr lang="ru-RU" sz="1800" dirty="0"/>
              <a:t>, </a:t>
            </a:r>
            <a:r>
              <a:rPr lang="ru-RU" sz="1800" dirty="0" err="1"/>
              <a:t>який</a:t>
            </a:r>
            <a:r>
              <a:rPr lang="ru-RU" sz="1800" dirty="0"/>
              <a:t> </a:t>
            </a:r>
            <a:r>
              <a:rPr lang="ru-RU" sz="1800" dirty="0" err="1"/>
              <a:t>обробляє</a:t>
            </a:r>
            <a:r>
              <a:rPr lang="ru-RU" sz="1800" dirty="0"/>
              <a:t> </a:t>
            </a:r>
            <a:r>
              <a:rPr lang="ru-RU" sz="1800" dirty="0" err="1"/>
              <a:t>умовний</a:t>
            </a:r>
            <a:r>
              <a:rPr lang="ru-RU" sz="1800" dirty="0"/>
              <a:t> </a:t>
            </a:r>
            <a:r>
              <a:rPr lang="ru-RU" sz="1800" dirty="0" err="1"/>
              <a:t>вираз</a:t>
            </a:r>
            <a:r>
              <a:rPr lang="ru-RU" sz="1800" dirty="0"/>
              <a:t> </a:t>
            </a:r>
            <a:r>
              <a:rPr lang="ru-RU" sz="1800" dirty="0" err="1"/>
              <a:t>під</a:t>
            </a:r>
            <a:r>
              <a:rPr lang="ru-RU" sz="1800" dirty="0"/>
              <a:t> час </a:t>
            </a:r>
            <a:r>
              <a:rPr lang="ru-RU" sz="1800" dirty="0" err="1"/>
              <a:t>виконання</a:t>
            </a:r>
            <a:r>
              <a:rPr lang="ru-RU" sz="1800" dirty="0"/>
              <a:t>. </a:t>
            </a:r>
            <a:r>
              <a:rPr lang="ru-RU" sz="1800" b="1" dirty="0" err="1">
                <a:highlight>
                  <a:srgbClr val="00FFFF"/>
                </a:highlight>
              </a:rPr>
              <a:t>Якщо</a:t>
            </a:r>
            <a:r>
              <a:rPr lang="ru-RU" sz="1800" b="1" dirty="0">
                <a:highlight>
                  <a:srgbClr val="00FFFF"/>
                </a:highlight>
              </a:rPr>
              <a:t> </a:t>
            </a:r>
            <a:r>
              <a:rPr lang="ru-RU" sz="1800" b="1" dirty="0" err="1">
                <a:highlight>
                  <a:srgbClr val="00FFFF"/>
                </a:highlight>
              </a:rPr>
              <a:t>умовний</a:t>
            </a:r>
            <a:r>
              <a:rPr lang="ru-RU" sz="1800" b="1" dirty="0">
                <a:highlight>
                  <a:srgbClr val="00FFFF"/>
                </a:highlight>
              </a:rPr>
              <a:t> </a:t>
            </a:r>
            <a:r>
              <a:rPr lang="ru-RU" sz="1800" b="1" dirty="0" err="1">
                <a:highlight>
                  <a:srgbClr val="00FFFF"/>
                </a:highlight>
              </a:rPr>
              <a:t>вираз</a:t>
            </a:r>
            <a:r>
              <a:rPr lang="ru-RU" sz="1800" b="1" dirty="0">
                <a:highlight>
                  <a:srgbClr val="00FFFF"/>
                </a:highlight>
              </a:rPr>
              <a:t> </a:t>
            </a:r>
            <a:r>
              <a:rPr lang="ru-RU" sz="1800" b="1" dirty="0" err="1">
                <a:highlight>
                  <a:srgbClr val="00FFFF"/>
                </a:highlight>
              </a:rPr>
              <a:t>істинний</a:t>
            </a:r>
            <a:r>
              <a:rPr lang="ru-RU" sz="1800" b="1" dirty="0">
                <a:highlight>
                  <a:srgbClr val="00FFFF"/>
                </a:highlight>
              </a:rPr>
              <a:t>, то </a:t>
            </a:r>
            <a:r>
              <a:rPr lang="ru-RU" sz="1800" b="1" dirty="0" err="1">
                <a:highlight>
                  <a:srgbClr val="00FFFF"/>
                </a:highlight>
              </a:rPr>
              <a:t>стейтмент</a:t>
            </a:r>
            <a:r>
              <a:rPr lang="ru-RU" sz="1800" b="1" dirty="0">
                <a:highlight>
                  <a:srgbClr val="00FFFF"/>
                </a:highlight>
              </a:rPr>
              <a:t> </a:t>
            </a:r>
            <a:r>
              <a:rPr lang="ru-RU" sz="1800" b="1" dirty="0" err="1">
                <a:highlight>
                  <a:srgbClr val="00FFFF"/>
                </a:highlight>
              </a:rPr>
              <a:t>assert</a:t>
            </a:r>
            <a:r>
              <a:rPr lang="ru-RU" sz="1800" b="1" dirty="0">
                <a:highlight>
                  <a:srgbClr val="00FFFF"/>
                </a:highlight>
              </a:rPr>
              <a:t> </a:t>
            </a:r>
            <a:r>
              <a:rPr lang="ru-RU" sz="1800" b="1" dirty="0" err="1">
                <a:highlight>
                  <a:srgbClr val="00FFFF"/>
                </a:highlight>
              </a:rPr>
              <a:t>нічого</a:t>
            </a:r>
            <a:r>
              <a:rPr lang="ru-RU" sz="1800" b="1" dirty="0">
                <a:highlight>
                  <a:srgbClr val="00FFFF"/>
                </a:highlight>
              </a:rPr>
              <a:t> не робить</a:t>
            </a:r>
            <a:r>
              <a:rPr lang="ru-RU" sz="1800" dirty="0"/>
              <a:t>. </a:t>
            </a:r>
            <a:r>
              <a:rPr lang="ru-RU" sz="1800" b="1" dirty="0" err="1">
                <a:highlight>
                  <a:srgbClr val="FFFF00"/>
                </a:highlight>
              </a:rPr>
              <a:t>Якщо</a:t>
            </a:r>
            <a:r>
              <a:rPr lang="ru-RU" sz="1800" b="1" dirty="0">
                <a:highlight>
                  <a:srgbClr val="FFFF00"/>
                </a:highlight>
              </a:rPr>
              <a:t> ж </a:t>
            </a:r>
            <a:r>
              <a:rPr lang="ru-RU" sz="1800" b="1" dirty="0" err="1">
                <a:highlight>
                  <a:srgbClr val="FFFF00"/>
                </a:highlight>
              </a:rPr>
              <a:t>умовний</a:t>
            </a:r>
            <a:r>
              <a:rPr lang="ru-RU" sz="1800" b="1" dirty="0">
                <a:highlight>
                  <a:srgbClr val="FFFF00"/>
                </a:highlight>
              </a:rPr>
              <a:t> </a:t>
            </a:r>
            <a:r>
              <a:rPr lang="ru-RU" sz="1800" b="1" dirty="0" err="1">
                <a:highlight>
                  <a:srgbClr val="FFFF00"/>
                </a:highlight>
              </a:rPr>
              <a:t>вираз</a:t>
            </a:r>
            <a:r>
              <a:rPr lang="ru-RU" sz="1800" b="1" dirty="0">
                <a:highlight>
                  <a:srgbClr val="FFFF00"/>
                </a:highlight>
              </a:rPr>
              <a:t> </a:t>
            </a:r>
            <a:r>
              <a:rPr lang="ru-RU" sz="1800" b="1" dirty="0" err="1">
                <a:highlight>
                  <a:srgbClr val="FFFF00"/>
                </a:highlight>
              </a:rPr>
              <a:t>помилковий</a:t>
            </a:r>
            <a:r>
              <a:rPr lang="ru-RU" sz="1800" b="1" dirty="0">
                <a:highlight>
                  <a:srgbClr val="FFFF00"/>
                </a:highlight>
              </a:rPr>
              <a:t>, то </a:t>
            </a:r>
            <a:r>
              <a:rPr lang="ru-RU" sz="1800" b="1" dirty="0" err="1">
                <a:highlight>
                  <a:srgbClr val="FFFF00"/>
                </a:highlight>
              </a:rPr>
              <a:t>виводиться</a:t>
            </a:r>
            <a:r>
              <a:rPr lang="ru-RU" sz="1800" b="1" dirty="0">
                <a:highlight>
                  <a:srgbClr val="FFFF00"/>
                </a:highlight>
              </a:rPr>
              <a:t> </a:t>
            </a:r>
            <a:r>
              <a:rPr lang="ru-RU" sz="1800" b="1" dirty="0" err="1">
                <a:highlight>
                  <a:srgbClr val="FFFF00"/>
                </a:highlight>
              </a:rPr>
              <a:t>повідомлення</a:t>
            </a:r>
            <a:r>
              <a:rPr lang="ru-RU" sz="1800" b="1" dirty="0">
                <a:highlight>
                  <a:srgbClr val="FFFF00"/>
                </a:highlight>
              </a:rPr>
              <a:t> про </a:t>
            </a:r>
            <a:r>
              <a:rPr lang="ru-RU" sz="1800" b="1" dirty="0" err="1">
                <a:highlight>
                  <a:srgbClr val="FFFF00"/>
                </a:highlight>
              </a:rPr>
              <a:t>помилку</a:t>
            </a:r>
            <a:r>
              <a:rPr lang="ru-RU" sz="1800" b="1" dirty="0">
                <a:highlight>
                  <a:srgbClr val="FFFF00"/>
                </a:highlight>
              </a:rPr>
              <a:t>, і </a:t>
            </a:r>
            <a:r>
              <a:rPr lang="ru-RU" sz="1800" b="1" dirty="0" err="1">
                <a:highlight>
                  <a:srgbClr val="FFFF00"/>
                </a:highlight>
              </a:rPr>
              <a:t>виконання</a:t>
            </a:r>
            <a:r>
              <a:rPr lang="ru-RU" sz="1800" b="1" dirty="0">
                <a:highlight>
                  <a:srgbClr val="FFFF00"/>
                </a:highlight>
              </a:rPr>
              <a:t> </a:t>
            </a:r>
            <a:r>
              <a:rPr lang="ru-RU" sz="1800" b="1" dirty="0" err="1">
                <a:highlight>
                  <a:srgbClr val="FFFF00"/>
                </a:highlight>
              </a:rPr>
              <a:t>програми</a:t>
            </a:r>
            <a:r>
              <a:rPr lang="ru-RU" sz="1800" b="1" dirty="0">
                <a:highlight>
                  <a:srgbClr val="FFFF00"/>
                </a:highlight>
              </a:rPr>
              <a:t> </a:t>
            </a:r>
            <a:r>
              <a:rPr lang="ru-RU" sz="1800" b="1" dirty="0" err="1">
                <a:highlight>
                  <a:srgbClr val="FFFF00"/>
                </a:highlight>
              </a:rPr>
              <a:t>завершується</a:t>
            </a:r>
            <a:r>
              <a:rPr lang="ru-RU" sz="1800" dirty="0"/>
              <a:t>. </a:t>
            </a:r>
            <a:r>
              <a:rPr lang="ru-RU" sz="1800" dirty="0" err="1"/>
              <a:t>Повідомлення</a:t>
            </a:r>
            <a:r>
              <a:rPr lang="ru-RU" sz="1800" dirty="0"/>
              <a:t> про </a:t>
            </a:r>
            <a:r>
              <a:rPr lang="ru-RU" sz="1800" dirty="0" err="1"/>
              <a:t>помилку</a:t>
            </a:r>
            <a:r>
              <a:rPr lang="ru-RU" sz="1800" dirty="0"/>
              <a:t> </a:t>
            </a:r>
            <a:r>
              <a:rPr lang="ru-RU" sz="1800" dirty="0" err="1"/>
              <a:t>містить</a:t>
            </a:r>
            <a:r>
              <a:rPr lang="ru-RU" sz="1800" dirty="0"/>
              <a:t> </a:t>
            </a:r>
            <a:r>
              <a:rPr lang="ru-RU" sz="1800" dirty="0" err="1"/>
              <a:t>помилковий</a:t>
            </a:r>
            <a:r>
              <a:rPr lang="ru-RU" sz="1800" dirty="0"/>
              <a:t> </a:t>
            </a:r>
            <a:r>
              <a:rPr lang="ru-RU" sz="1800" dirty="0" err="1"/>
              <a:t>умовний</a:t>
            </a:r>
            <a:r>
              <a:rPr lang="ru-RU" sz="1800" dirty="0"/>
              <a:t> </a:t>
            </a:r>
            <a:r>
              <a:rPr lang="ru-RU" sz="1800" dirty="0" err="1"/>
              <a:t>вираз</a:t>
            </a:r>
            <a:r>
              <a:rPr lang="ru-RU" sz="1800" dirty="0"/>
              <a:t>, а </a:t>
            </a:r>
            <a:r>
              <a:rPr lang="ru-RU" sz="1800" dirty="0" err="1"/>
              <a:t>також</a:t>
            </a:r>
            <a:r>
              <a:rPr lang="ru-RU" sz="1800" dirty="0"/>
              <a:t> </a:t>
            </a:r>
            <a:r>
              <a:rPr lang="ru-RU" sz="1800" dirty="0" err="1"/>
              <a:t>ім’я</a:t>
            </a:r>
            <a:r>
              <a:rPr lang="ru-RU" sz="1800" dirty="0"/>
              <a:t> файлу з кодом і номером рядка з </a:t>
            </a:r>
            <a:r>
              <a:rPr lang="ru-RU" sz="1800" dirty="0" err="1">
                <a:solidFill>
                  <a:schemeClr val="accent5">
                    <a:lumMod val="75000"/>
                  </a:schemeClr>
                </a:solidFill>
                <a:latin typeface="Consolas" panose="020B0609020204030204" pitchFamily="49" charset="0"/>
              </a:rPr>
              <a:t>assert</a:t>
            </a:r>
            <a:r>
              <a:rPr lang="ru-RU" sz="1800" dirty="0"/>
              <a:t>. Таким чином, </a:t>
            </a:r>
            <a:r>
              <a:rPr lang="ru-RU" sz="1800" dirty="0" err="1"/>
              <a:t>можна</a:t>
            </a:r>
            <a:r>
              <a:rPr lang="ru-RU" sz="1800" dirty="0"/>
              <a:t> легко </a:t>
            </a:r>
            <a:r>
              <a:rPr lang="ru-RU" sz="1800" dirty="0" err="1"/>
              <a:t>знайти</a:t>
            </a:r>
            <a:r>
              <a:rPr lang="ru-RU" sz="1800" dirty="0"/>
              <a:t> та </a:t>
            </a:r>
            <a:r>
              <a:rPr lang="ru-RU" sz="1800" dirty="0" err="1"/>
              <a:t>ідентифікувати</a:t>
            </a:r>
            <a:r>
              <a:rPr lang="ru-RU" sz="1800" dirty="0"/>
              <a:t> проблему, </a:t>
            </a:r>
            <a:r>
              <a:rPr lang="ru-RU" sz="1800" dirty="0" err="1"/>
              <a:t>що</a:t>
            </a:r>
            <a:r>
              <a:rPr lang="ru-RU" sz="1800" dirty="0"/>
              <a:t> </a:t>
            </a:r>
            <a:r>
              <a:rPr lang="ru-RU" sz="1800" dirty="0" err="1"/>
              <a:t>дуже</a:t>
            </a:r>
            <a:r>
              <a:rPr lang="ru-RU" sz="1800" dirty="0"/>
              <a:t> </a:t>
            </a:r>
            <a:r>
              <a:rPr lang="ru-RU" sz="1800" dirty="0" err="1"/>
              <a:t>допомагає</a:t>
            </a:r>
            <a:r>
              <a:rPr lang="ru-RU" sz="1800" dirty="0"/>
              <a:t> при </a:t>
            </a:r>
            <a:r>
              <a:rPr lang="ru-RU" sz="1800" dirty="0" err="1"/>
              <a:t>відлагодженні</a:t>
            </a:r>
            <a:r>
              <a:rPr lang="ru-RU" sz="1800" dirty="0"/>
              <a:t> </a:t>
            </a:r>
            <a:r>
              <a:rPr lang="ru-RU" sz="1800" dirty="0" err="1"/>
              <a:t>програм</a:t>
            </a:r>
            <a:r>
              <a:rPr lang="ru-RU" sz="1800" dirty="0"/>
              <a:t>.</a:t>
            </a:r>
            <a:endParaRPr lang="uk-UA" sz="1800" dirty="0"/>
          </a:p>
        </p:txBody>
      </p:sp>
    </p:spTree>
    <p:extLst>
      <p:ext uri="{BB962C8B-B14F-4D97-AF65-F5344CB8AC3E}">
        <p14:creationId xmlns:p14="http://schemas.microsoft.com/office/powerpoint/2010/main" val="4250479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assert </a:t>
            </a:r>
            <a:r>
              <a:rPr lang="uk-UA" b="1" dirty="0"/>
              <a:t>і </a:t>
            </a:r>
            <a:r>
              <a:rPr lang="en-US" b="1" dirty="0" err="1"/>
              <a:t>static_assert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Сам </a:t>
            </a:r>
            <a:r>
              <a:rPr lang="ru-RU" sz="1800" dirty="0" err="1">
                <a:solidFill>
                  <a:schemeClr val="accent5">
                    <a:lumMod val="75000"/>
                  </a:schemeClr>
                </a:solidFill>
                <a:latin typeface="Consolas" panose="020B0609020204030204" pitchFamily="49" charset="0"/>
              </a:rPr>
              <a:t>assert</a:t>
            </a:r>
            <a:r>
              <a:rPr lang="ru-RU" sz="1800" dirty="0"/>
              <a:t> </a:t>
            </a:r>
            <a:r>
              <a:rPr lang="ru-RU" sz="1800" dirty="0" err="1"/>
              <a:t>реалізований</a:t>
            </a:r>
            <a:r>
              <a:rPr lang="ru-RU" sz="1800" dirty="0"/>
              <a:t> в заголовку </a:t>
            </a:r>
            <a:r>
              <a:rPr lang="ru-RU" sz="1800" dirty="0" err="1">
                <a:solidFill>
                  <a:schemeClr val="accent5">
                    <a:lumMod val="75000"/>
                  </a:schemeClr>
                </a:solidFill>
                <a:latin typeface="Consolas" panose="020B0609020204030204" pitchFamily="49" charset="0"/>
              </a:rPr>
              <a:t>cassert</a:t>
            </a:r>
            <a:r>
              <a:rPr lang="ru-RU" sz="1800" dirty="0"/>
              <a:t> і часто </a:t>
            </a:r>
            <a:r>
              <a:rPr lang="ru-RU" sz="1800" dirty="0" err="1"/>
              <a:t>використовується</a:t>
            </a:r>
            <a:r>
              <a:rPr lang="ru-RU" sz="1800" dirty="0"/>
              <a:t> як для </a:t>
            </a:r>
            <a:r>
              <a:rPr lang="ru-RU" sz="1800" dirty="0" err="1"/>
              <a:t>перевірки</a:t>
            </a:r>
            <a:r>
              <a:rPr lang="ru-RU" sz="1800" dirty="0"/>
              <a:t> </a:t>
            </a:r>
            <a:r>
              <a:rPr lang="ru-RU" sz="1800" dirty="0" err="1"/>
              <a:t>коректності</a:t>
            </a:r>
            <a:r>
              <a:rPr lang="ru-RU" sz="1800" dirty="0"/>
              <a:t> </a:t>
            </a:r>
            <a:r>
              <a:rPr lang="ru-RU" sz="1800" dirty="0" err="1"/>
              <a:t>переданих</a:t>
            </a:r>
            <a:r>
              <a:rPr lang="ru-RU" sz="1800" dirty="0"/>
              <a:t> </a:t>
            </a:r>
            <a:r>
              <a:rPr lang="ru-RU" sz="1800" dirty="0" err="1"/>
              <a:t>параметрів</a:t>
            </a:r>
            <a:r>
              <a:rPr lang="ru-RU" sz="1800" dirty="0"/>
              <a:t> </a:t>
            </a:r>
            <a:r>
              <a:rPr lang="ru-RU" sz="1800" dirty="0" err="1"/>
              <a:t>функції</a:t>
            </a:r>
            <a:r>
              <a:rPr lang="ru-RU" sz="1800" dirty="0"/>
              <a:t>, так і для </a:t>
            </a:r>
            <a:r>
              <a:rPr lang="ru-RU" sz="1800" dirty="0" err="1"/>
              <a:t>перевірки</a:t>
            </a:r>
            <a:r>
              <a:rPr lang="ru-RU" sz="1800" dirty="0"/>
              <a:t> </a:t>
            </a:r>
            <a:r>
              <a:rPr lang="ru-RU" sz="1800" dirty="0" err="1"/>
              <a:t>значення</a:t>
            </a:r>
            <a:r>
              <a:rPr lang="ru-RU" sz="1800" dirty="0"/>
              <a:t>, </a:t>
            </a:r>
            <a:r>
              <a:rPr lang="ru-RU" sz="1800" dirty="0" err="1"/>
              <a:t>що</a:t>
            </a:r>
            <a:r>
              <a:rPr lang="ru-RU" sz="1800" dirty="0"/>
              <a:t> </a:t>
            </a:r>
            <a:r>
              <a:rPr lang="ru-RU" sz="1800" dirty="0" err="1"/>
              <a:t>повертається</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Якщо</a:t>
            </a:r>
            <a:r>
              <a:rPr lang="ru-RU" sz="1800" dirty="0"/>
              <a:t> у </a:t>
            </a:r>
            <a:r>
              <a:rPr lang="ru-RU" sz="1800" dirty="0" err="1"/>
              <a:t>вищенаведеній</a:t>
            </a:r>
            <a:r>
              <a:rPr lang="ru-RU" sz="1800" dirty="0"/>
              <a:t> </a:t>
            </a:r>
            <a:r>
              <a:rPr lang="ru-RU" sz="1800" dirty="0" err="1"/>
              <a:t>програмі</a:t>
            </a:r>
            <a:r>
              <a:rPr lang="ru-RU" sz="1800" dirty="0"/>
              <a:t> </a:t>
            </a:r>
            <a:r>
              <a:rPr lang="ru-RU" sz="1800" dirty="0" err="1"/>
              <a:t>викликати</a:t>
            </a:r>
            <a:r>
              <a:rPr lang="ru-RU" sz="1800" dirty="0"/>
              <a:t> </a:t>
            </a:r>
            <a:r>
              <a:rPr lang="ru-RU" sz="1800" dirty="0" err="1">
                <a:solidFill>
                  <a:schemeClr val="accent5">
                    <a:lumMod val="75000"/>
                  </a:schemeClr>
                </a:solidFill>
                <a:latin typeface="Consolas" panose="020B0609020204030204" pitchFamily="49" charset="0"/>
              </a:rPr>
              <a:t>getArrayValue</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array</a:t>
            </a:r>
            <a:r>
              <a:rPr lang="ru-RU" sz="1800" dirty="0">
                <a:solidFill>
                  <a:schemeClr val="accent5">
                    <a:lumMod val="75000"/>
                  </a:schemeClr>
                </a:solidFill>
                <a:latin typeface="Consolas" panose="020B0609020204030204" pitchFamily="49" charset="0"/>
              </a:rPr>
              <a:t>, -3);</a:t>
            </a:r>
            <a:r>
              <a:rPr lang="ru-RU" sz="1800" dirty="0"/>
              <a:t>, то </a:t>
            </a:r>
            <a:r>
              <a:rPr lang="ru-RU" sz="1800" dirty="0" err="1"/>
              <a:t>програма</a:t>
            </a:r>
            <a:r>
              <a:rPr lang="ru-RU" sz="1800" dirty="0"/>
              <a:t> </a:t>
            </a:r>
            <a:r>
              <a:rPr lang="ru-RU" sz="1800" dirty="0" err="1"/>
              <a:t>виведе</a:t>
            </a:r>
            <a:r>
              <a:rPr lang="ru-RU" sz="1800" dirty="0"/>
              <a:t> </a:t>
            </a:r>
            <a:r>
              <a:rPr lang="ru-RU" sz="1800" dirty="0" err="1"/>
              <a:t>наступне</a:t>
            </a:r>
            <a:r>
              <a:rPr lang="ru-RU" sz="1800" dirty="0"/>
              <a:t> </a:t>
            </a:r>
            <a:r>
              <a:rPr lang="ru-RU" sz="1800" dirty="0" err="1"/>
              <a:t>повідомлення</a:t>
            </a:r>
            <a:r>
              <a:rPr lang="ru-RU" sz="1800" dirty="0"/>
              <a:t>:</a:t>
            </a:r>
          </a:p>
        </p:txBody>
      </p:sp>
      <p:pic>
        <p:nvPicPr>
          <p:cNvPr id="5" name="Рисунок 4">
            <a:extLst>
              <a:ext uri="{FF2B5EF4-FFF2-40B4-BE49-F238E27FC236}">
                <a16:creationId xmlns:a16="http://schemas.microsoft.com/office/drawing/2014/main" id="{064328B6-675E-46EF-A551-0C48421DFFEC}"/>
              </a:ext>
            </a:extLst>
          </p:cNvPr>
          <p:cNvPicPr>
            <a:picLocks noChangeAspect="1"/>
          </p:cNvPicPr>
          <p:nvPr/>
        </p:nvPicPr>
        <p:blipFill>
          <a:blip r:embed="rId2"/>
          <a:stretch>
            <a:fillRect/>
          </a:stretch>
        </p:blipFill>
        <p:spPr>
          <a:xfrm>
            <a:off x="2421037" y="1805618"/>
            <a:ext cx="7349924" cy="3002356"/>
          </a:xfrm>
          <a:prstGeom prst="rect">
            <a:avLst/>
          </a:prstGeom>
        </p:spPr>
      </p:pic>
      <p:pic>
        <p:nvPicPr>
          <p:cNvPr id="8" name="Рисунок 7">
            <a:extLst>
              <a:ext uri="{FF2B5EF4-FFF2-40B4-BE49-F238E27FC236}">
                <a16:creationId xmlns:a16="http://schemas.microsoft.com/office/drawing/2014/main" id="{416618ED-13FA-464A-AEF2-93F06109FCB2}"/>
              </a:ext>
            </a:extLst>
          </p:cNvPr>
          <p:cNvPicPr>
            <a:picLocks noChangeAspect="1"/>
          </p:cNvPicPr>
          <p:nvPr/>
        </p:nvPicPr>
        <p:blipFill>
          <a:blip r:embed="rId3"/>
          <a:stretch>
            <a:fillRect/>
          </a:stretch>
        </p:blipFill>
        <p:spPr>
          <a:xfrm>
            <a:off x="3085679" y="5652597"/>
            <a:ext cx="6020640" cy="695422"/>
          </a:xfrm>
          <a:prstGeom prst="rect">
            <a:avLst/>
          </a:prstGeom>
        </p:spPr>
      </p:pic>
    </p:spTree>
    <p:extLst>
      <p:ext uri="{BB962C8B-B14F-4D97-AF65-F5344CB8AC3E}">
        <p14:creationId xmlns:p14="http://schemas.microsoft.com/office/powerpoint/2010/main" val="35212719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assert </a:t>
            </a:r>
            <a:r>
              <a:rPr lang="uk-UA" b="1" dirty="0"/>
              <a:t>і </a:t>
            </a:r>
            <a:r>
              <a:rPr lang="en-US" b="1" dirty="0" err="1"/>
              <a:t>static_assert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Рекомендується</a:t>
            </a:r>
            <a:r>
              <a:rPr lang="ru-RU" sz="1800" dirty="0"/>
              <a:t> </a:t>
            </a:r>
            <a:r>
              <a:rPr lang="ru-RU" sz="1800" dirty="0" err="1"/>
              <a:t>використовувати</a:t>
            </a:r>
            <a:r>
              <a:rPr lang="ru-RU" sz="1800" dirty="0"/>
              <a:t> </a:t>
            </a:r>
            <a:r>
              <a:rPr lang="ru-RU" sz="1800" dirty="0" err="1"/>
              <a:t>стейтменти</a:t>
            </a:r>
            <a:r>
              <a:rPr lang="ru-RU" sz="1800" dirty="0"/>
              <a:t> </a:t>
            </a:r>
            <a:r>
              <a:rPr lang="ru-RU" sz="1800" dirty="0" err="1">
                <a:solidFill>
                  <a:schemeClr val="accent5">
                    <a:lumMod val="75000"/>
                  </a:schemeClr>
                </a:solidFill>
                <a:latin typeface="Consolas" panose="020B0609020204030204" pitchFamily="49" charset="0"/>
              </a:rPr>
              <a:t>assert</a:t>
            </a:r>
            <a:r>
              <a:rPr lang="ru-RU" sz="1800" dirty="0"/>
              <a:t>. </a:t>
            </a:r>
            <a:r>
              <a:rPr lang="ru-RU" sz="1800" dirty="0" err="1"/>
              <a:t>Іноді</a:t>
            </a:r>
            <a:r>
              <a:rPr lang="ru-RU" sz="1800" dirty="0"/>
              <a:t> </a:t>
            </a:r>
            <a:r>
              <a:rPr lang="ru-RU" sz="1800" dirty="0" err="1"/>
              <a:t>твердження</a:t>
            </a:r>
            <a:r>
              <a:rPr lang="ru-RU" sz="1800" dirty="0"/>
              <a:t> </a:t>
            </a:r>
            <a:r>
              <a:rPr lang="ru-RU" sz="1800" dirty="0" err="1">
                <a:solidFill>
                  <a:schemeClr val="accent5">
                    <a:lumMod val="75000"/>
                  </a:schemeClr>
                </a:solidFill>
                <a:latin typeface="Consolas" panose="020B0609020204030204" pitchFamily="49" charset="0"/>
              </a:rPr>
              <a:t>assert</a:t>
            </a:r>
            <a:r>
              <a:rPr lang="ru-RU" sz="1800" dirty="0"/>
              <a:t> </a:t>
            </a:r>
            <a:r>
              <a:rPr lang="ru-RU" sz="1800" dirty="0" err="1"/>
              <a:t>бувають</a:t>
            </a:r>
            <a:r>
              <a:rPr lang="ru-RU" sz="1800" dirty="0"/>
              <a:t> не </a:t>
            </a:r>
            <a:r>
              <a:rPr lang="ru-RU" sz="1800" dirty="0" err="1"/>
              <a:t>надто</a:t>
            </a:r>
            <a:r>
              <a:rPr lang="ru-RU" sz="1800" dirty="0"/>
              <a:t> </a:t>
            </a:r>
            <a:r>
              <a:rPr lang="ru-RU" sz="1800" dirty="0" err="1"/>
              <a:t>описовими</a:t>
            </a:r>
            <a:r>
              <a:rPr lang="ru-RU" sz="1800" dirty="0"/>
              <a:t>, </a:t>
            </a:r>
            <a:r>
              <a:rPr lang="ru-RU" sz="1800" dirty="0" err="1"/>
              <a:t>наприклад</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Якщо</a:t>
            </a:r>
            <a:r>
              <a:rPr lang="ru-RU" sz="1800" dirty="0"/>
              <a:t> </a:t>
            </a:r>
            <a:r>
              <a:rPr lang="ru-RU" sz="1800" dirty="0" err="1"/>
              <a:t>цей</a:t>
            </a:r>
            <a:r>
              <a:rPr lang="ru-RU" sz="1800" dirty="0"/>
              <a:t> </a:t>
            </a:r>
            <a:r>
              <a:rPr lang="ru-RU" sz="1800" dirty="0" err="1">
                <a:solidFill>
                  <a:schemeClr val="accent5">
                    <a:lumMod val="75000"/>
                  </a:schemeClr>
                </a:solidFill>
                <a:latin typeface="Consolas" panose="020B0609020204030204" pitchFamily="49" charset="0"/>
              </a:rPr>
              <a:t>assert</a:t>
            </a:r>
            <a:r>
              <a:rPr lang="ru-RU" sz="1800" dirty="0"/>
              <a:t> </a:t>
            </a:r>
            <a:r>
              <a:rPr lang="ru-RU" sz="1800" dirty="0" err="1"/>
              <a:t>спрацює</a:t>
            </a:r>
            <a:r>
              <a:rPr lang="ru-RU" sz="1800" dirty="0"/>
              <a:t>, то ми </a:t>
            </a:r>
            <a:r>
              <a:rPr lang="ru-RU" sz="1800" dirty="0" err="1"/>
              <a:t>отримаємо</a:t>
            </a:r>
            <a:r>
              <a:rPr lang="ru-RU" sz="1800" dirty="0"/>
              <a:t>:</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Assertion failed: found, file C:\\VCProjects\\Program.cpp, line 42</a:t>
            </a:r>
          </a:p>
          <a:p>
            <a:pPr marL="540000" indent="360000">
              <a:lnSpc>
                <a:spcPct val="150000"/>
              </a:lnSpc>
              <a:spcBef>
                <a:spcPts val="0"/>
              </a:spcBef>
              <a:buNone/>
            </a:pPr>
            <a:r>
              <a:rPr lang="ru-RU" sz="1800" dirty="0"/>
              <a:t>Але про </a:t>
            </a:r>
            <a:r>
              <a:rPr lang="ru-RU" sz="1800" dirty="0" err="1"/>
              <a:t>що</a:t>
            </a:r>
            <a:r>
              <a:rPr lang="ru-RU" sz="1800" dirty="0"/>
              <a:t> </a:t>
            </a:r>
            <a:r>
              <a:rPr lang="ru-RU" sz="1800" dirty="0" err="1"/>
              <a:t>це</a:t>
            </a:r>
            <a:r>
              <a:rPr lang="ru-RU" sz="1800" dirty="0"/>
              <a:t> нам говорить? Очевидно, </a:t>
            </a:r>
            <a:r>
              <a:rPr lang="ru-RU" sz="1800" dirty="0" err="1"/>
              <a:t>що</a:t>
            </a:r>
            <a:r>
              <a:rPr lang="ru-RU" sz="1800" dirty="0"/>
              <a:t> </a:t>
            </a:r>
            <a:r>
              <a:rPr lang="ru-RU" sz="1800" dirty="0" err="1"/>
              <a:t>щось</a:t>
            </a:r>
            <a:r>
              <a:rPr lang="ru-RU" sz="1800" dirty="0"/>
              <a:t> не </a:t>
            </a:r>
            <a:r>
              <a:rPr lang="ru-RU" sz="1800" dirty="0" err="1"/>
              <a:t>було</a:t>
            </a:r>
            <a:r>
              <a:rPr lang="ru-RU" sz="1800" dirty="0"/>
              <a:t> </a:t>
            </a:r>
            <a:r>
              <a:rPr lang="ru-RU" sz="1800" dirty="0" err="1"/>
              <a:t>знайдено</a:t>
            </a:r>
            <a:r>
              <a:rPr lang="ru-RU" sz="1800" dirty="0"/>
              <a:t>, але </a:t>
            </a:r>
            <a:r>
              <a:rPr lang="ru-RU" sz="1800" dirty="0" err="1"/>
              <a:t>що</a:t>
            </a:r>
            <a:r>
              <a:rPr lang="ru-RU" sz="1800" dirty="0"/>
              <a:t> </a:t>
            </a:r>
            <a:r>
              <a:rPr lang="ru-RU" sz="1800" dirty="0" err="1"/>
              <a:t>саме</a:t>
            </a:r>
            <a:r>
              <a:rPr lang="ru-RU" sz="1800" dirty="0"/>
              <a:t>? Вам </a:t>
            </a:r>
            <a:r>
              <a:rPr lang="ru-RU" sz="1800" dirty="0" err="1"/>
              <a:t>потрібно</a:t>
            </a:r>
            <a:r>
              <a:rPr lang="ru-RU" sz="1800" dirty="0"/>
              <a:t> буде самому </a:t>
            </a:r>
            <a:r>
              <a:rPr lang="ru-RU" sz="1800" dirty="0" err="1"/>
              <a:t>пробігтися</a:t>
            </a:r>
            <a:r>
              <a:rPr lang="ru-RU" sz="1800" dirty="0"/>
              <a:t> по коду, </a:t>
            </a:r>
            <a:r>
              <a:rPr lang="ru-RU" sz="1800" dirty="0" err="1"/>
              <a:t>щоб</a:t>
            </a:r>
            <a:r>
              <a:rPr lang="ru-RU" sz="1800" dirty="0"/>
              <a:t> </a:t>
            </a:r>
            <a:r>
              <a:rPr lang="ru-RU" sz="1800" dirty="0" err="1"/>
              <a:t>це</a:t>
            </a:r>
            <a:r>
              <a:rPr lang="ru-RU" sz="1800" dirty="0"/>
              <a:t> </a:t>
            </a:r>
            <a:r>
              <a:rPr lang="ru-RU" sz="1800" dirty="0" err="1"/>
              <a:t>визначити</a:t>
            </a:r>
            <a:r>
              <a:rPr lang="ru-RU" sz="1800" dirty="0"/>
              <a:t>.</a:t>
            </a:r>
          </a:p>
          <a:p>
            <a:pPr marL="540000" indent="360000">
              <a:lnSpc>
                <a:spcPct val="150000"/>
              </a:lnSpc>
              <a:spcBef>
                <a:spcPts val="0"/>
              </a:spcBef>
              <a:buNone/>
            </a:pPr>
            <a:r>
              <a:rPr lang="ru-RU" sz="1800" dirty="0"/>
              <a:t>На </a:t>
            </a:r>
            <a:r>
              <a:rPr lang="ru-RU" sz="1800" dirty="0" err="1"/>
              <a:t>щастя</a:t>
            </a:r>
            <a:r>
              <a:rPr lang="ru-RU" sz="1800" dirty="0"/>
              <a:t>, є невеликий трюк, </a:t>
            </a:r>
            <a:r>
              <a:rPr lang="ru-RU" sz="1800" dirty="0" err="1"/>
              <a:t>який</a:t>
            </a:r>
            <a:r>
              <a:rPr lang="ru-RU" sz="1800" dirty="0"/>
              <a:t> </a:t>
            </a:r>
            <a:r>
              <a:rPr lang="ru-RU" sz="1800" dirty="0" err="1"/>
              <a:t>можна</a:t>
            </a:r>
            <a:r>
              <a:rPr lang="ru-RU" sz="1800" dirty="0"/>
              <a:t> </a:t>
            </a:r>
            <a:r>
              <a:rPr lang="ru-RU" sz="1800" dirty="0" err="1"/>
              <a:t>використати</a:t>
            </a:r>
            <a:r>
              <a:rPr lang="ru-RU" sz="1800" dirty="0"/>
              <a:t> для </a:t>
            </a:r>
            <a:r>
              <a:rPr lang="ru-RU" sz="1800" dirty="0" err="1"/>
              <a:t>виправлення</a:t>
            </a:r>
            <a:r>
              <a:rPr lang="ru-RU" sz="1800" dirty="0"/>
              <a:t> </a:t>
            </a:r>
            <a:r>
              <a:rPr lang="ru-RU" sz="1800" dirty="0" err="1"/>
              <a:t>цієї</a:t>
            </a:r>
            <a:r>
              <a:rPr lang="ru-RU" sz="1800" dirty="0"/>
              <a:t> </a:t>
            </a:r>
            <a:r>
              <a:rPr lang="ru-RU" sz="1800" dirty="0" err="1"/>
              <a:t>ситуації</a:t>
            </a:r>
            <a:r>
              <a:rPr lang="ru-RU" sz="1800" dirty="0"/>
              <a:t>. Просто додайте </a:t>
            </a:r>
            <a:r>
              <a:rPr lang="ru-RU" sz="1800" dirty="0" err="1"/>
              <a:t>повідомлення</a:t>
            </a:r>
            <a:r>
              <a:rPr lang="ru-RU" sz="1800" dirty="0"/>
              <a:t> в </a:t>
            </a:r>
            <a:r>
              <a:rPr lang="ru-RU" sz="1800" dirty="0" err="1"/>
              <a:t>якості</a:t>
            </a:r>
            <a:r>
              <a:rPr lang="ru-RU" sz="1800" dirty="0"/>
              <a:t> рядка C-</a:t>
            </a:r>
            <a:r>
              <a:rPr lang="ru-RU" sz="1800" dirty="0" err="1"/>
              <a:t>style</a:t>
            </a:r>
            <a:r>
              <a:rPr lang="ru-RU" sz="1800" dirty="0"/>
              <a:t> разом з </a:t>
            </a:r>
            <a:r>
              <a:rPr lang="ru-RU" sz="1800" dirty="0" err="1"/>
              <a:t>логічним</a:t>
            </a:r>
            <a:r>
              <a:rPr lang="ru-RU" sz="1800" dirty="0"/>
              <a:t> оператором І:</a:t>
            </a:r>
            <a:endParaRPr lang="uk-UA" sz="1800" dirty="0"/>
          </a:p>
        </p:txBody>
      </p:sp>
      <p:pic>
        <p:nvPicPr>
          <p:cNvPr id="5" name="Рисунок 4">
            <a:extLst>
              <a:ext uri="{FF2B5EF4-FFF2-40B4-BE49-F238E27FC236}">
                <a16:creationId xmlns:a16="http://schemas.microsoft.com/office/drawing/2014/main" id="{3ADE1B6B-EF4A-4CDA-A3F7-3BC5ECDF2A56}"/>
              </a:ext>
            </a:extLst>
          </p:cNvPr>
          <p:cNvPicPr>
            <a:picLocks noChangeAspect="1"/>
          </p:cNvPicPr>
          <p:nvPr/>
        </p:nvPicPr>
        <p:blipFill>
          <a:blip r:embed="rId2"/>
          <a:stretch>
            <a:fillRect/>
          </a:stretch>
        </p:blipFill>
        <p:spPr>
          <a:xfrm>
            <a:off x="4052171" y="1421795"/>
            <a:ext cx="4087656" cy="857693"/>
          </a:xfrm>
          <a:prstGeom prst="rect">
            <a:avLst/>
          </a:prstGeom>
        </p:spPr>
      </p:pic>
      <p:pic>
        <p:nvPicPr>
          <p:cNvPr id="7" name="Рисунок 6">
            <a:extLst>
              <a:ext uri="{FF2B5EF4-FFF2-40B4-BE49-F238E27FC236}">
                <a16:creationId xmlns:a16="http://schemas.microsoft.com/office/drawing/2014/main" id="{A8636563-E7CF-4E52-8C3E-B60BCA45AFC9}"/>
              </a:ext>
            </a:extLst>
          </p:cNvPr>
          <p:cNvPicPr>
            <a:picLocks noChangeAspect="1"/>
          </p:cNvPicPr>
          <p:nvPr/>
        </p:nvPicPr>
        <p:blipFill>
          <a:blip r:embed="rId3"/>
          <a:stretch>
            <a:fillRect/>
          </a:stretch>
        </p:blipFill>
        <p:spPr>
          <a:xfrm>
            <a:off x="244100" y="5153673"/>
            <a:ext cx="7616142" cy="952490"/>
          </a:xfrm>
          <a:prstGeom prst="rect">
            <a:avLst/>
          </a:prstGeom>
        </p:spPr>
      </p:pic>
      <p:pic>
        <p:nvPicPr>
          <p:cNvPr id="9" name="Рисунок 8">
            <a:extLst>
              <a:ext uri="{FF2B5EF4-FFF2-40B4-BE49-F238E27FC236}">
                <a16:creationId xmlns:a16="http://schemas.microsoft.com/office/drawing/2014/main" id="{77586CFA-8CD6-4C1A-A1D1-46FB964AE9D6}"/>
              </a:ext>
            </a:extLst>
          </p:cNvPr>
          <p:cNvPicPr>
            <a:picLocks noChangeAspect="1"/>
          </p:cNvPicPr>
          <p:nvPr/>
        </p:nvPicPr>
        <p:blipFill>
          <a:blip r:embed="rId4"/>
          <a:stretch>
            <a:fillRect/>
          </a:stretch>
        </p:blipFill>
        <p:spPr>
          <a:xfrm>
            <a:off x="3721964" y="6106163"/>
            <a:ext cx="7201905" cy="657317"/>
          </a:xfrm>
          <a:prstGeom prst="rect">
            <a:avLst/>
          </a:prstGeom>
        </p:spPr>
      </p:pic>
    </p:spTree>
    <p:extLst>
      <p:ext uri="{BB962C8B-B14F-4D97-AF65-F5344CB8AC3E}">
        <p14:creationId xmlns:p14="http://schemas.microsoft.com/office/powerpoint/2010/main" val="932166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Введення в </a:t>
            </a:r>
            <a:r>
              <a:rPr lang="en-US" b="1"/>
              <a:t>std::array</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array</a:t>
            </a:r>
            <a:r>
              <a:rPr lang="ru-RU" sz="1800" dirty="0"/>
              <a:t> </a:t>
            </a:r>
            <a:r>
              <a:rPr lang="ru-RU" sz="1800" b="1" dirty="0">
                <a:highlight>
                  <a:srgbClr val="00FF00"/>
                </a:highlight>
              </a:rPr>
              <a:t>автоматично робить очистку </a:t>
            </a:r>
            <a:r>
              <a:rPr lang="ru-RU" sz="1800" b="1" dirty="0" err="1">
                <a:highlight>
                  <a:srgbClr val="00FF00"/>
                </a:highlight>
              </a:rPr>
              <a:t>після</a:t>
            </a:r>
            <a:r>
              <a:rPr lang="ru-RU" sz="1800" b="1" dirty="0">
                <a:highlight>
                  <a:srgbClr val="00FF00"/>
                </a:highlight>
              </a:rPr>
              <a:t> себе, коли </a:t>
            </a:r>
            <a:r>
              <a:rPr lang="ru-RU" sz="1800" b="1" dirty="0" err="1">
                <a:highlight>
                  <a:srgbClr val="00FF00"/>
                </a:highlight>
              </a:rPr>
              <a:t>виходить</a:t>
            </a:r>
            <a:r>
              <a:rPr lang="ru-RU" sz="1800" b="1" dirty="0">
                <a:highlight>
                  <a:srgbClr val="00FF00"/>
                </a:highlight>
              </a:rPr>
              <a:t> з </a:t>
            </a:r>
            <a:r>
              <a:rPr lang="ru-RU" sz="1800" b="1" dirty="0" err="1">
                <a:highlight>
                  <a:srgbClr val="00FF00"/>
                </a:highlight>
              </a:rPr>
              <a:t>області</a:t>
            </a:r>
            <a:r>
              <a:rPr lang="ru-RU" sz="1800" b="1" dirty="0">
                <a:highlight>
                  <a:srgbClr val="00FF00"/>
                </a:highlight>
              </a:rPr>
              <a:t> </a:t>
            </a:r>
            <a:r>
              <a:rPr lang="ru-RU" sz="1800" b="1" dirty="0" err="1">
                <a:highlight>
                  <a:srgbClr val="00FF00"/>
                </a:highlight>
              </a:rPr>
              <a:t>видимості</a:t>
            </a:r>
            <a:r>
              <a:rPr lang="ru-RU" sz="1800" b="1" dirty="0">
                <a:highlight>
                  <a:srgbClr val="00FF00"/>
                </a:highlight>
              </a:rPr>
              <a:t>, тому </a:t>
            </a:r>
            <a:r>
              <a:rPr lang="ru-RU" sz="1800" b="1" dirty="0" err="1">
                <a:highlight>
                  <a:srgbClr val="00FF00"/>
                </a:highlight>
              </a:rPr>
              <a:t>немає</a:t>
            </a:r>
            <a:r>
              <a:rPr lang="ru-RU" sz="1800" b="1" dirty="0">
                <a:highlight>
                  <a:srgbClr val="00FF00"/>
                </a:highlight>
              </a:rPr>
              <a:t> </a:t>
            </a:r>
            <a:r>
              <a:rPr lang="ru-RU" sz="1800" b="1" dirty="0" err="1">
                <a:highlight>
                  <a:srgbClr val="00FF00"/>
                </a:highlight>
              </a:rPr>
              <a:t>необхідності</a:t>
            </a:r>
            <a:r>
              <a:rPr lang="ru-RU" sz="1800" b="1" dirty="0">
                <a:highlight>
                  <a:srgbClr val="00FF00"/>
                </a:highlight>
              </a:rPr>
              <a:t> </a:t>
            </a:r>
            <a:r>
              <a:rPr lang="ru-RU" sz="1800" b="1" dirty="0" err="1">
                <a:highlight>
                  <a:srgbClr val="00FF00"/>
                </a:highlight>
              </a:rPr>
              <a:t>прописувати</a:t>
            </a:r>
            <a:r>
              <a:rPr lang="ru-RU" sz="1800" b="1" dirty="0">
                <a:highlight>
                  <a:srgbClr val="00FF00"/>
                </a:highlight>
              </a:rPr>
              <a:t> </a:t>
            </a:r>
            <a:r>
              <a:rPr lang="ru-RU" sz="1800" b="1" dirty="0" err="1">
                <a:highlight>
                  <a:srgbClr val="00FF00"/>
                </a:highlight>
              </a:rPr>
              <a:t>це</a:t>
            </a:r>
            <a:r>
              <a:rPr lang="ru-RU" sz="1800" b="1" dirty="0">
                <a:highlight>
                  <a:srgbClr val="00FF00"/>
                </a:highlight>
              </a:rPr>
              <a:t> </a:t>
            </a:r>
            <a:r>
              <a:rPr lang="ru-RU" sz="1800" b="1" dirty="0" err="1">
                <a:highlight>
                  <a:srgbClr val="00FF00"/>
                </a:highlight>
              </a:rPr>
              <a:t>вручну</a:t>
            </a:r>
            <a:r>
              <a:rPr lang="ru-RU" sz="1800" b="1" dirty="0">
                <a:highlight>
                  <a:srgbClr val="00FF00"/>
                </a:highlight>
              </a:rPr>
              <a:t>.</a:t>
            </a:r>
            <a:endParaRPr lang="uk-UA" sz="1800" b="1" dirty="0">
              <a:highlight>
                <a:srgbClr val="00FF00"/>
              </a:highlight>
            </a:endParaRPr>
          </a:p>
        </p:txBody>
      </p:sp>
    </p:spTree>
    <p:extLst>
      <p:ext uri="{BB962C8B-B14F-4D97-AF65-F5344CB8AC3E}">
        <p14:creationId xmlns:p14="http://schemas.microsoft.com/office/powerpoint/2010/main" val="10180763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NDEBUG</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Функція </a:t>
            </a:r>
            <a:r>
              <a:rPr lang="en-US" sz="1800" dirty="0">
                <a:solidFill>
                  <a:schemeClr val="accent5">
                    <a:lumMod val="75000"/>
                  </a:schemeClr>
                </a:solidFill>
                <a:latin typeface="Consolas" panose="020B0609020204030204" pitchFamily="49" charset="0"/>
              </a:rPr>
              <a:t>assert() </a:t>
            </a:r>
            <a:r>
              <a:rPr lang="uk-UA" sz="1800" dirty="0"/>
              <a:t>витрачає мало ресурсів на перевірку умови. Крім того, </a:t>
            </a:r>
            <a:r>
              <a:rPr lang="uk-UA" sz="1800" dirty="0" err="1"/>
              <a:t>стейтменти</a:t>
            </a:r>
            <a:r>
              <a:rPr lang="uk-UA" sz="1800" dirty="0"/>
              <a:t> </a:t>
            </a:r>
            <a:r>
              <a:rPr lang="en-US" sz="1800" dirty="0">
                <a:solidFill>
                  <a:schemeClr val="accent5">
                    <a:lumMod val="75000"/>
                  </a:schemeClr>
                </a:solidFill>
                <a:latin typeface="Consolas" panose="020B0609020204030204" pitchFamily="49" charset="0"/>
              </a:rPr>
              <a:t>assert</a:t>
            </a:r>
            <a:r>
              <a:rPr lang="en-US" sz="1800" dirty="0"/>
              <a:t> (</a:t>
            </a:r>
            <a:r>
              <a:rPr lang="uk-UA" sz="1800" dirty="0"/>
              <a:t>в ідеалі) ніколи не повинні зустрічатися в </a:t>
            </a:r>
            <a:r>
              <a:rPr lang="uk-UA" sz="1800" dirty="0" err="1"/>
              <a:t>релізному</a:t>
            </a:r>
            <a:r>
              <a:rPr lang="uk-UA" sz="1800" dirty="0"/>
              <a:t> коді (бо ваш код до цього моменту вже повинен бути ретельно протестований). Відповідно, деякі розробники вважають за краще використовувати </a:t>
            </a:r>
            <a:r>
              <a:rPr lang="en-US" sz="1800" b="1" dirty="0">
                <a:solidFill>
                  <a:schemeClr val="accent5">
                    <a:lumMod val="75000"/>
                  </a:schemeClr>
                </a:solidFill>
                <a:highlight>
                  <a:srgbClr val="00FF00"/>
                </a:highlight>
                <a:latin typeface="Consolas" panose="020B0609020204030204" pitchFamily="49" charset="0"/>
              </a:rPr>
              <a:t>assert</a:t>
            </a:r>
            <a:r>
              <a:rPr lang="en-US" sz="1800" b="1" dirty="0">
                <a:highlight>
                  <a:srgbClr val="00FF00"/>
                </a:highlight>
              </a:rPr>
              <a:t> </a:t>
            </a:r>
            <a:r>
              <a:rPr lang="uk-UA" sz="1800" b="1" dirty="0">
                <a:highlight>
                  <a:srgbClr val="00FF00"/>
                </a:highlight>
              </a:rPr>
              <a:t>тільки в конфігурації </a:t>
            </a:r>
            <a:r>
              <a:rPr lang="en-US" sz="1800" b="1" dirty="0">
                <a:highlight>
                  <a:srgbClr val="00FF00"/>
                </a:highlight>
              </a:rPr>
              <a:t>Debug</a:t>
            </a:r>
            <a:r>
              <a:rPr lang="en-US" sz="1800" dirty="0"/>
              <a:t>. </a:t>
            </a:r>
            <a:r>
              <a:rPr lang="uk-UA" sz="1800" dirty="0"/>
              <a:t>У мові </a:t>
            </a:r>
            <a:r>
              <a:rPr lang="en-US" sz="1800" dirty="0"/>
              <a:t>C++ </a:t>
            </a:r>
            <a:r>
              <a:rPr lang="uk-UA" sz="1800" dirty="0"/>
              <a:t>є можливість відключити всі </a:t>
            </a:r>
            <a:r>
              <a:rPr lang="en-US" sz="1800" dirty="0">
                <a:solidFill>
                  <a:schemeClr val="accent5">
                    <a:lumMod val="75000"/>
                  </a:schemeClr>
                </a:solidFill>
                <a:latin typeface="Consolas" panose="020B0609020204030204" pitchFamily="49" charset="0"/>
              </a:rPr>
              <a:t>assert-</a:t>
            </a:r>
            <a:r>
              <a:rPr lang="uk-UA" sz="1800" dirty="0"/>
              <a:t>и в </a:t>
            </a:r>
            <a:r>
              <a:rPr lang="uk-UA" sz="1800" dirty="0" err="1"/>
              <a:t>релізному</a:t>
            </a:r>
            <a:r>
              <a:rPr lang="uk-UA" sz="1800" dirty="0"/>
              <a:t> коді, для цього потрібно використати директиву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define NDEBUG</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Деякі </a:t>
            </a:r>
            <a:r>
              <a:rPr lang="en-US" sz="1800" dirty="0"/>
              <a:t>IDE </a:t>
            </a:r>
            <a:r>
              <a:rPr lang="uk-UA" sz="1800" dirty="0"/>
              <a:t>встановлюють </a:t>
            </a:r>
            <a:r>
              <a:rPr lang="en-US" sz="1800" dirty="0">
                <a:solidFill>
                  <a:schemeClr val="accent5">
                    <a:lumMod val="75000"/>
                  </a:schemeClr>
                </a:solidFill>
                <a:latin typeface="Consolas" panose="020B0609020204030204" pitchFamily="49" charset="0"/>
              </a:rPr>
              <a:t>NDEBUG</a:t>
            </a:r>
            <a:r>
              <a:rPr lang="en-US" sz="1800" dirty="0"/>
              <a:t> </a:t>
            </a:r>
            <a:r>
              <a:rPr lang="uk-UA" sz="1800" dirty="0"/>
              <a:t>за замовчуванням, як частину параметрів проекту в конфігурації </a:t>
            </a:r>
            <a:r>
              <a:rPr lang="en-US" sz="1800" dirty="0"/>
              <a:t>Release.</a:t>
            </a:r>
          </a:p>
          <a:p>
            <a:pPr marL="540000" indent="360000">
              <a:lnSpc>
                <a:spcPct val="150000"/>
              </a:lnSpc>
              <a:spcBef>
                <a:spcPts val="0"/>
              </a:spcBef>
              <a:buNone/>
            </a:pPr>
            <a:r>
              <a:rPr lang="uk-UA" sz="1800" dirty="0"/>
              <a:t>Зверніть увагу, функція </a:t>
            </a:r>
            <a:r>
              <a:rPr lang="en-US" sz="1800" dirty="0">
                <a:solidFill>
                  <a:schemeClr val="accent5">
                    <a:lumMod val="75000"/>
                  </a:schemeClr>
                </a:solidFill>
                <a:latin typeface="Consolas" panose="020B0609020204030204" pitchFamily="49" charset="0"/>
              </a:rPr>
              <a:t>exit()</a:t>
            </a:r>
            <a:r>
              <a:rPr lang="en-US" sz="1800" dirty="0">
                <a:solidFill>
                  <a:schemeClr val="accent5">
                    <a:lumMod val="75000"/>
                  </a:schemeClr>
                </a:solidFill>
              </a:rPr>
              <a:t> </a:t>
            </a:r>
            <a:r>
              <a:rPr lang="uk-UA" sz="1800" dirty="0"/>
              <a:t>і </a:t>
            </a:r>
            <a:r>
              <a:rPr lang="en-US" sz="1800" dirty="0">
                <a:solidFill>
                  <a:schemeClr val="accent5">
                    <a:lumMod val="75000"/>
                  </a:schemeClr>
                </a:solidFill>
                <a:latin typeface="Consolas" panose="020B0609020204030204" pitchFamily="49" charset="0"/>
              </a:rPr>
              <a:t>assert</a:t>
            </a:r>
            <a:r>
              <a:rPr lang="en-US" sz="1800" dirty="0"/>
              <a:t> (</a:t>
            </a:r>
            <a:r>
              <a:rPr lang="uk-UA" sz="1800" dirty="0"/>
              <a:t>якщо він спрацьовує) негайно припиняють виконання програми, без можливості в подальшому виконати будь-яке очищення (наприклад, закрити файл або базу даних). Через це їх слід використовувати акуратно.</a:t>
            </a:r>
          </a:p>
        </p:txBody>
      </p:sp>
      <p:pic>
        <p:nvPicPr>
          <p:cNvPr id="6" name="Рисунок 5">
            <a:extLst>
              <a:ext uri="{FF2B5EF4-FFF2-40B4-BE49-F238E27FC236}">
                <a16:creationId xmlns:a16="http://schemas.microsoft.com/office/drawing/2014/main" id="{8C18F14D-1039-4D94-8E5D-16E5598FFE0E}"/>
              </a:ext>
            </a:extLst>
          </p:cNvPr>
          <p:cNvPicPr>
            <a:picLocks noChangeAspect="1"/>
          </p:cNvPicPr>
          <p:nvPr/>
        </p:nvPicPr>
        <p:blipFill>
          <a:blip r:embed="rId2"/>
          <a:stretch>
            <a:fillRect/>
          </a:stretch>
        </p:blipFill>
        <p:spPr>
          <a:xfrm>
            <a:off x="2068009" y="2944950"/>
            <a:ext cx="8055980" cy="1418663"/>
          </a:xfrm>
          <a:prstGeom prst="rect">
            <a:avLst/>
          </a:prstGeom>
        </p:spPr>
      </p:pic>
    </p:spTree>
    <p:extLst>
      <p:ext uri="{BB962C8B-B14F-4D97-AF65-F5344CB8AC3E}">
        <p14:creationId xmlns:p14="http://schemas.microsoft.com/office/powerpoint/2010/main" val="947490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err="1"/>
              <a:t>static_assert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a:t>
            </a:r>
            <a:r>
              <a:rPr lang="en-US" sz="1800" dirty="0"/>
              <a:t>C++11 </a:t>
            </a:r>
            <a:r>
              <a:rPr lang="uk-UA" sz="1800" dirty="0"/>
              <a:t>додали ще один тип </a:t>
            </a:r>
            <a:r>
              <a:rPr lang="en-US" sz="1800" dirty="0"/>
              <a:t>assert-</a:t>
            </a:r>
            <a:r>
              <a:rPr lang="uk-UA" sz="1800" dirty="0"/>
              <a:t>а — </a:t>
            </a:r>
            <a:r>
              <a:rPr lang="en-US" sz="1800" dirty="0" err="1">
                <a:solidFill>
                  <a:schemeClr val="accent5">
                    <a:lumMod val="75000"/>
                  </a:schemeClr>
                </a:solidFill>
                <a:latin typeface="Consolas" panose="020B0609020204030204" pitchFamily="49" charset="0"/>
              </a:rPr>
              <a:t>static_assert</a:t>
            </a:r>
            <a:r>
              <a:rPr lang="en-US" sz="1800" dirty="0"/>
              <a:t>. </a:t>
            </a:r>
            <a:r>
              <a:rPr lang="uk-UA" sz="1800" dirty="0"/>
              <a:t>На відміну від </a:t>
            </a:r>
            <a:r>
              <a:rPr lang="en-US" sz="1800" dirty="0">
                <a:solidFill>
                  <a:schemeClr val="accent5">
                    <a:lumMod val="75000"/>
                  </a:schemeClr>
                </a:solidFill>
                <a:latin typeface="Consolas" panose="020B0609020204030204" pitchFamily="49" charset="0"/>
              </a:rPr>
              <a:t>assert</a:t>
            </a:r>
            <a:r>
              <a:rPr lang="en-US" sz="1800" dirty="0"/>
              <a:t>, </a:t>
            </a:r>
            <a:r>
              <a:rPr lang="uk-UA" sz="1800" dirty="0"/>
              <a:t>який спрацьовує під час виконання програми, </a:t>
            </a:r>
            <a:r>
              <a:rPr lang="en-US" sz="1800" dirty="0" err="1">
                <a:solidFill>
                  <a:schemeClr val="accent5">
                    <a:lumMod val="75000"/>
                  </a:schemeClr>
                </a:solidFill>
                <a:latin typeface="Consolas" panose="020B0609020204030204" pitchFamily="49" charset="0"/>
              </a:rPr>
              <a:t>static_assert</a:t>
            </a:r>
            <a:r>
              <a:rPr lang="en-US" sz="1800" dirty="0"/>
              <a:t> </a:t>
            </a:r>
            <a:r>
              <a:rPr lang="uk-UA" sz="1800" dirty="0"/>
              <a:t>спрацьовує під час компіляції, викликаючи помилку компілятора, якщо умова не є істинною. Якщо умова помилкова, то виводиться діагностичне повідомлення.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Ось приклад використання </a:t>
            </a:r>
            <a:r>
              <a:rPr lang="en-US" sz="1800" dirty="0" err="1">
                <a:solidFill>
                  <a:schemeClr val="accent5">
                    <a:lumMod val="75000"/>
                  </a:schemeClr>
                </a:solidFill>
                <a:latin typeface="Consolas" panose="020B0609020204030204" pitchFamily="49" charset="0"/>
              </a:rPr>
              <a:t>static_assert</a:t>
            </a:r>
            <a:r>
              <a:rPr lang="en-US" sz="1800" dirty="0"/>
              <a:t> </a:t>
            </a:r>
            <a:r>
              <a:rPr lang="uk-UA" sz="1800" dirty="0"/>
              <a:t>для перевірки розмірів певних типів даних:</a:t>
            </a:r>
          </a:p>
        </p:txBody>
      </p:sp>
      <p:pic>
        <p:nvPicPr>
          <p:cNvPr id="5" name="Рисунок 4">
            <a:extLst>
              <a:ext uri="{FF2B5EF4-FFF2-40B4-BE49-F238E27FC236}">
                <a16:creationId xmlns:a16="http://schemas.microsoft.com/office/drawing/2014/main" id="{4611A3E7-4876-4425-B2BB-69572DB4EE78}"/>
              </a:ext>
            </a:extLst>
          </p:cNvPr>
          <p:cNvPicPr>
            <a:picLocks noChangeAspect="1"/>
          </p:cNvPicPr>
          <p:nvPr/>
        </p:nvPicPr>
        <p:blipFill>
          <a:blip r:embed="rId2"/>
          <a:stretch>
            <a:fillRect/>
          </a:stretch>
        </p:blipFill>
        <p:spPr>
          <a:xfrm>
            <a:off x="2299503" y="2959947"/>
            <a:ext cx="7592992" cy="2848785"/>
          </a:xfrm>
          <a:prstGeom prst="rect">
            <a:avLst/>
          </a:prstGeom>
        </p:spPr>
      </p:pic>
      <p:pic>
        <p:nvPicPr>
          <p:cNvPr id="7" name="Рисунок 6">
            <a:extLst>
              <a:ext uri="{FF2B5EF4-FFF2-40B4-BE49-F238E27FC236}">
                <a16:creationId xmlns:a16="http://schemas.microsoft.com/office/drawing/2014/main" id="{5A9DF6D7-E11A-4F1F-AFA1-8DE893AFB205}"/>
              </a:ext>
            </a:extLst>
          </p:cNvPr>
          <p:cNvPicPr>
            <a:picLocks noChangeAspect="1"/>
          </p:cNvPicPr>
          <p:nvPr/>
        </p:nvPicPr>
        <p:blipFill>
          <a:blip r:embed="rId3"/>
          <a:stretch>
            <a:fillRect/>
          </a:stretch>
        </p:blipFill>
        <p:spPr>
          <a:xfrm>
            <a:off x="1937756" y="6143524"/>
            <a:ext cx="8316486" cy="714475"/>
          </a:xfrm>
          <a:prstGeom prst="rect">
            <a:avLst/>
          </a:prstGeom>
        </p:spPr>
      </p:pic>
    </p:spTree>
    <p:extLst>
      <p:ext uri="{BB962C8B-B14F-4D97-AF65-F5344CB8AC3E}">
        <p14:creationId xmlns:p14="http://schemas.microsoft.com/office/powerpoint/2010/main" val="252876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err="1"/>
              <a:t>static_assert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a:t>
            </a:r>
            <a:r>
              <a:rPr lang="en-US" sz="1800" dirty="0" err="1"/>
              <a:t>static_assert</a:t>
            </a:r>
            <a:r>
              <a:rPr lang="en-US" sz="1800" dirty="0"/>
              <a:t> </a:t>
            </a:r>
            <a:r>
              <a:rPr lang="uk-UA" sz="1800" dirty="0"/>
              <a:t>обробляється компілятором, то умовна частина </a:t>
            </a:r>
            <a:r>
              <a:rPr lang="en-US" sz="1800" dirty="0" err="1"/>
              <a:t>static_assert</a:t>
            </a:r>
            <a:r>
              <a:rPr lang="en-US" sz="1800" dirty="0"/>
              <a:t> </a:t>
            </a:r>
            <a:r>
              <a:rPr lang="uk-UA" sz="1800" dirty="0"/>
              <a:t>також повинна оброблятися під час компіляції. Оскільки </a:t>
            </a:r>
            <a:r>
              <a:rPr lang="en-US" sz="1800" dirty="0" err="1"/>
              <a:t>static_assert</a:t>
            </a:r>
            <a:r>
              <a:rPr lang="en-US" sz="1800" dirty="0"/>
              <a:t> </a:t>
            </a:r>
            <a:r>
              <a:rPr lang="uk-UA" sz="1800" dirty="0"/>
              <a:t>не обробляється під час виконання програми, то </a:t>
            </a:r>
            <a:r>
              <a:rPr lang="uk-UA" sz="1800" dirty="0" err="1"/>
              <a:t>стейтменти</a:t>
            </a:r>
            <a:r>
              <a:rPr lang="uk-UA" sz="1800" dirty="0"/>
              <a:t> </a:t>
            </a:r>
            <a:r>
              <a:rPr lang="en-US" sz="1800" dirty="0" err="1"/>
              <a:t>static_assert</a:t>
            </a:r>
            <a:r>
              <a:rPr lang="en-US" sz="1800" dirty="0"/>
              <a:t> </a:t>
            </a:r>
            <a:r>
              <a:rPr lang="uk-UA" sz="1800" dirty="0"/>
              <a:t>можуть бути розміщені в будь-якому місці коду (навіть в глобальному просторі).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a:t>
            </a:r>
            <a:r>
              <a:rPr lang="en-US" sz="1800" dirty="0"/>
              <a:t>C++11 </a:t>
            </a:r>
            <a:r>
              <a:rPr lang="uk-UA" sz="1800" dirty="0"/>
              <a:t>діагностичне повідомлення повинно обов’язково бути надане в якості другого параметра. У </a:t>
            </a:r>
            <a:r>
              <a:rPr lang="en-US" sz="1800" dirty="0"/>
              <a:t>C++17 </a:t>
            </a:r>
            <a:r>
              <a:rPr lang="uk-UA" sz="1800" dirty="0"/>
              <a:t>надання діагностичного повідомлення є необов’язковим.</a:t>
            </a:r>
          </a:p>
        </p:txBody>
      </p:sp>
    </p:spTree>
    <p:extLst>
      <p:ext uri="{BB962C8B-B14F-4D97-AF65-F5344CB8AC3E}">
        <p14:creationId xmlns:p14="http://schemas.microsoft.com/office/powerpoint/2010/main" val="19936333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Стани потоку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Клас </a:t>
            </a:r>
            <a:r>
              <a:rPr lang="en-US" sz="1800" dirty="0" err="1">
                <a:solidFill>
                  <a:schemeClr val="accent5">
                    <a:lumMod val="75000"/>
                  </a:schemeClr>
                </a:solidFill>
                <a:latin typeface="Consolas" panose="020B0609020204030204" pitchFamily="49" charset="0"/>
              </a:rPr>
              <a:t>ios_base</a:t>
            </a:r>
            <a:r>
              <a:rPr lang="en-US" sz="1800" dirty="0">
                <a:solidFill>
                  <a:schemeClr val="accent5">
                    <a:lumMod val="75000"/>
                  </a:schemeClr>
                </a:solidFill>
                <a:latin typeface="Consolas" panose="020B0609020204030204" pitchFamily="49" charset="0"/>
              </a:rPr>
              <a:t> </a:t>
            </a:r>
            <a:r>
              <a:rPr lang="uk-UA" sz="1800" dirty="0"/>
              <a:t>містить наступні </a:t>
            </a:r>
            <a:r>
              <a:rPr lang="uk-UA" sz="1800" dirty="0" err="1"/>
              <a:t>флаги</a:t>
            </a:r>
            <a:r>
              <a:rPr lang="uk-UA" sz="1800" dirty="0"/>
              <a:t> для позначення стану потоків:</a:t>
            </a:r>
          </a:p>
          <a:p>
            <a:pPr marL="825750" indent="-285750">
              <a:lnSpc>
                <a:spcPct val="150000"/>
              </a:lnSpc>
              <a:spcBef>
                <a:spcPts val="0"/>
              </a:spcBef>
            </a:pPr>
            <a:r>
              <a:rPr lang="uk-UA" sz="1800" dirty="0"/>
              <a:t>   </a:t>
            </a:r>
            <a:r>
              <a:rPr lang="en-US" sz="1800" dirty="0" err="1">
                <a:solidFill>
                  <a:schemeClr val="accent5">
                    <a:lumMod val="75000"/>
                  </a:schemeClr>
                </a:solidFill>
                <a:latin typeface="Consolas" panose="020B0609020204030204" pitchFamily="49" charset="0"/>
              </a:rPr>
              <a:t>goodbit</a:t>
            </a:r>
            <a:r>
              <a:rPr lang="en-US" sz="1800" dirty="0"/>
              <a:t> — </a:t>
            </a:r>
            <a:r>
              <a:rPr lang="uk-UA" sz="1800" dirty="0"/>
              <a:t>все добре;</a:t>
            </a:r>
          </a:p>
          <a:p>
            <a:pPr marL="825750" indent="-285750">
              <a:lnSpc>
                <a:spcPct val="150000"/>
              </a:lnSpc>
              <a:spcBef>
                <a:spcPts val="0"/>
              </a:spcBef>
            </a:pPr>
            <a:r>
              <a:rPr lang="uk-UA" sz="1800" dirty="0"/>
              <a:t>   </a:t>
            </a:r>
            <a:r>
              <a:rPr lang="en-US" sz="1800" dirty="0" err="1">
                <a:solidFill>
                  <a:schemeClr val="accent5">
                    <a:lumMod val="75000"/>
                  </a:schemeClr>
                </a:solidFill>
                <a:latin typeface="Consolas" panose="020B0609020204030204" pitchFamily="49" charset="0"/>
              </a:rPr>
              <a:t>badbit</a:t>
            </a:r>
            <a:r>
              <a:rPr lang="en-US" sz="1800" dirty="0"/>
              <a:t> — </a:t>
            </a:r>
            <a:r>
              <a:rPr lang="uk-UA" sz="1800" dirty="0"/>
              <a:t>відбулася якась фатальна помилка (наприклад, програма спробувала прочитати дані після кінця файлу);</a:t>
            </a:r>
          </a:p>
          <a:p>
            <a:pPr marL="825750" indent="-285750">
              <a:lnSpc>
                <a:spcPct val="150000"/>
              </a:lnSpc>
              <a:spcBef>
                <a:spcPts val="0"/>
              </a:spcBef>
            </a:pPr>
            <a:r>
              <a:rPr lang="uk-UA" sz="1800" dirty="0"/>
              <a:t>   </a:t>
            </a:r>
            <a:r>
              <a:rPr lang="en-US" sz="1800" dirty="0" err="1">
                <a:solidFill>
                  <a:schemeClr val="accent5">
                    <a:lumMod val="75000"/>
                  </a:schemeClr>
                </a:solidFill>
                <a:latin typeface="Consolas" panose="020B0609020204030204" pitchFamily="49" charset="0"/>
              </a:rPr>
              <a:t>eofbit</a:t>
            </a:r>
            <a:r>
              <a:rPr lang="en-US" sz="1800" dirty="0"/>
              <a:t> — </a:t>
            </a:r>
            <a:r>
              <a:rPr lang="uk-UA" sz="1800" dirty="0"/>
              <a:t>потік досяг кінця файлу;</a:t>
            </a:r>
          </a:p>
          <a:p>
            <a:pPr marL="825750" indent="-285750">
              <a:lnSpc>
                <a:spcPct val="150000"/>
              </a:lnSpc>
              <a:spcBef>
                <a:spcPts val="0"/>
              </a:spcBef>
            </a:pPr>
            <a:r>
              <a:rPr lang="uk-UA" sz="1800" dirty="0"/>
              <a:t>   </a:t>
            </a:r>
            <a:r>
              <a:rPr lang="en-US" sz="1800" dirty="0" err="1">
                <a:solidFill>
                  <a:schemeClr val="accent5">
                    <a:lumMod val="75000"/>
                  </a:schemeClr>
                </a:solidFill>
                <a:latin typeface="Consolas" panose="020B0609020204030204" pitchFamily="49" charset="0"/>
              </a:rPr>
              <a:t>failbit</a:t>
            </a:r>
            <a:r>
              <a:rPr lang="en-US" sz="1800" dirty="0"/>
              <a:t> — </a:t>
            </a:r>
            <a:r>
              <a:rPr lang="uk-UA" sz="1800" dirty="0"/>
              <a:t>відбулася якась НЕ фатальна помилка (наприклад, користувач ввів букви, коли програма очікувала числа).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Хоча ці </a:t>
            </a:r>
            <a:r>
              <a:rPr lang="uk-UA" sz="1800" dirty="0" err="1"/>
              <a:t>флаги</a:t>
            </a:r>
            <a:r>
              <a:rPr lang="uk-UA" sz="1800" dirty="0"/>
              <a:t> знаходяться в </a:t>
            </a:r>
            <a:r>
              <a:rPr lang="en-US" sz="1800" dirty="0" err="1">
                <a:solidFill>
                  <a:schemeClr val="accent5">
                    <a:lumMod val="75000"/>
                  </a:schemeClr>
                </a:solidFill>
                <a:latin typeface="Consolas" panose="020B0609020204030204" pitchFamily="49" charset="0"/>
              </a:rPr>
              <a:t>ios_base</a:t>
            </a:r>
            <a:r>
              <a:rPr lang="en-US" sz="1800" dirty="0"/>
              <a:t>, </a:t>
            </a:r>
            <a:r>
              <a:rPr lang="uk-UA" sz="1800" dirty="0"/>
              <a:t>але оскільки </a:t>
            </a:r>
            <a:r>
              <a:rPr lang="en-US" sz="1800" dirty="0" err="1">
                <a:solidFill>
                  <a:schemeClr val="accent5">
                    <a:lumMod val="75000"/>
                  </a:schemeClr>
                </a:solidFill>
                <a:latin typeface="Consolas" panose="020B0609020204030204" pitchFamily="49" charset="0"/>
              </a:rPr>
              <a:t>ios</a:t>
            </a:r>
            <a:r>
              <a:rPr lang="en-US" sz="1800" dirty="0"/>
              <a:t> </a:t>
            </a:r>
            <a:r>
              <a:rPr lang="uk-UA" sz="1800" dirty="0"/>
              <a:t>є дочірнім класом для </a:t>
            </a:r>
            <a:r>
              <a:rPr lang="en-US" sz="1800" dirty="0" err="1">
                <a:solidFill>
                  <a:schemeClr val="accent5">
                    <a:lumMod val="75000"/>
                  </a:schemeClr>
                </a:solidFill>
                <a:latin typeface="Consolas" panose="020B0609020204030204" pitchFamily="49" charset="0"/>
              </a:rPr>
              <a:t>ios_base</a:t>
            </a:r>
            <a:r>
              <a:rPr lang="en-US" sz="1800" dirty="0"/>
              <a:t>, </a:t>
            </a:r>
            <a:r>
              <a:rPr lang="uk-UA" sz="1800" dirty="0"/>
              <a:t>доступ до цих </a:t>
            </a:r>
            <a:r>
              <a:rPr lang="uk-UA" sz="1800" dirty="0" err="1"/>
              <a:t>флагів</a:t>
            </a:r>
            <a:r>
              <a:rPr lang="uk-UA" sz="1800" dirty="0"/>
              <a:t> також можливий і через </a:t>
            </a:r>
            <a:r>
              <a:rPr lang="en-US" sz="1800" dirty="0" err="1">
                <a:solidFill>
                  <a:schemeClr val="accent5">
                    <a:lumMod val="75000"/>
                  </a:schemeClr>
                </a:solidFill>
                <a:latin typeface="Consolas" panose="020B0609020204030204" pitchFamily="49" charset="0"/>
              </a:rPr>
              <a:t>ios</a:t>
            </a:r>
            <a:r>
              <a:rPr lang="en-US" sz="1800" dirty="0"/>
              <a:t> (</a:t>
            </a:r>
            <a:r>
              <a:rPr lang="uk-UA" sz="1800" dirty="0"/>
              <a:t>наприклад, як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ios</a:t>
            </a:r>
            <a:r>
              <a:rPr lang="en-US"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failbit</a:t>
            </a:r>
            <a:r>
              <a:rPr lang="en-US" sz="1800" dirty="0"/>
              <a:t>).</a:t>
            </a:r>
            <a:endParaRPr lang="uk-UA" sz="1800" dirty="0"/>
          </a:p>
        </p:txBody>
      </p:sp>
    </p:spTree>
    <p:extLst>
      <p:ext uri="{BB962C8B-B14F-4D97-AF65-F5344CB8AC3E}">
        <p14:creationId xmlns:p14="http://schemas.microsoft.com/office/powerpoint/2010/main" val="443225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Стани потоку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ios</a:t>
            </a:r>
            <a:r>
              <a:rPr lang="en-US" sz="1800" dirty="0"/>
              <a:t> </a:t>
            </a:r>
            <a:r>
              <a:rPr lang="uk-UA" sz="1800" dirty="0"/>
              <a:t>також надає список методів для доступу до вищеперерахованих станів потоку:</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good()</a:t>
            </a:r>
            <a:r>
              <a:rPr lang="en-US" sz="1800" dirty="0"/>
              <a:t> — </a:t>
            </a:r>
            <a:r>
              <a:rPr lang="uk-UA" sz="1800" dirty="0"/>
              <a:t>повертає </a:t>
            </a:r>
            <a:r>
              <a:rPr lang="en-US" sz="1800" dirty="0">
                <a:solidFill>
                  <a:schemeClr val="accent5">
                    <a:lumMod val="75000"/>
                  </a:schemeClr>
                </a:solidFill>
                <a:latin typeface="Consolas" panose="020B0609020204030204" pitchFamily="49" charset="0"/>
              </a:rPr>
              <a:t>true</a:t>
            </a:r>
            <a:r>
              <a:rPr lang="en-US" sz="1800" dirty="0"/>
              <a:t>, </a:t>
            </a:r>
            <a:r>
              <a:rPr lang="uk-UA" sz="1800" dirty="0"/>
              <a:t>якщо встановлений </a:t>
            </a:r>
            <a:r>
              <a:rPr lang="en-US" sz="1800" dirty="0" err="1">
                <a:solidFill>
                  <a:schemeClr val="accent5">
                    <a:lumMod val="75000"/>
                  </a:schemeClr>
                </a:solidFill>
                <a:latin typeface="Consolas" panose="020B0609020204030204" pitchFamily="49" charset="0"/>
              </a:rPr>
              <a:t>goodbit</a:t>
            </a:r>
            <a:r>
              <a:rPr lang="en-US" sz="1800" dirty="0"/>
              <a:t> (</a:t>
            </a:r>
            <a:r>
              <a:rPr lang="uk-UA" sz="1800" dirty="0"/>
              <a:t>значить, що з потоком все </a:t>
            </a:r>
            <a:r>
              <a:rPr lang="uk-UA" sz="1800" dirty="0" err="1"/>
              <a:t>ок</a:t>
            </a:r>
            <a:r>
              <a:rPr lang="uk-UA" sz="1800" dirty="0"/>
              <a:t>);</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bad()</a:t>
            </a:r>
            <a:r>
              <a:rPr lang="en-US" sz="1800" dirty="0"/>
              <a:t> — </a:t>
            </a:r>
            <a:r>
              <a:rPr lang="uk-UA" sz="1800" dirty="0"/>
              <a:t>повертає </a:t>
            </a:r>
            <a:r>
              <a:rPr lang="en-US" sz="1800" dirty="0">
                <a:solidFill>
                  <a:schemeClr val="accent5">
                    <a:lumMod val="75000"/>
                  </a:schemeClr>
                </a:solidFill>
                <a:latin typeface="Consolas" panose="020B0609020204030204" pitchFamily="49" charset="0"/>
              </a:rPr>
              <a:t>true</a:t>
            </a:r>
            <a:r>
              <a:rPr lang="en-US" sz="1800" dirty="0"/>
              <a:t>, </a:t>
            </a:r>
            <a:r>
              <a:rPr lang="uk-UA" sz="1800" dirty="0"/>
              <a:t>якщо встановлений </a:t>
            </a:r>
            <a:r>
              <a:rPr lang="en-US" sz="1800" dirty="0" err="1">
                <a:solidFill>
                  <a:schemeClr val="accent5">
                    <a:lumMod val="75000"/>
                  </a:schemeClr>
                </a:solidFill>
                <a:latin typeface="Consolas" panose="020B0609020204030204" pitchFamily="49" charset="0"/>
              </a:rPr>
              <a:t>badbit</a:t>
            </a:r>
            <a:r>
              <a:rPr lang="en-US" sz="1800" dirty="0"/>
              <a:t> (</a:t>
            </a:r>
            <a:r>
              <a:rPr lang="uk-UA" sz="1800" dirty="0"/>
              <a:t>значить, що відбулася якась фатальна помилка);</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eof</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en-US" sz="1800" dirty="0"/>
              <a:t>— </a:t>
            </a:r>
            <a:r>
              <a:rPr lang="uk-UA" sz="1800" dirty="0"/>
              <a:t>повертає </a:t>
            </a:r>
            <a:r>
              <a:rPr lang="en-US" sz="1800" dirty="0">
                <a:solidFill>
                  <a:schemeClr val="accent5">
                    <a:lumMod val="75000"/>
                  </a:schemeClr>
                </a:solidFill>
                <a:latin typeface="Consolas" panose="020B0609020204030204" pitchFamily="49" charset="0"/>
              </a:rPr>
              <a:t>true</a:t>
            </a:r>
            <a:r>
              <a:rPr lang="en-US" sz="1800" dirty="0"/>
              <a:t>, </a:t>
            </a:r>
            <a:r>
              <a:rPr lang="uk-UA" sz="1800" dirty="0"/>
              <a:t>якщо встановлений </a:t>
            </a:r>
            <a:r>
              <a:rPr lang="en-US" sz="1800" dirty="0" err="1">
                <a:solidFill>
                  <a:schemeClr val="accent5">
                    <a:lumMod val="75000"/>
                  </a:schemeClr>
                </a:solidFill>
                <a:latin typeface="Consolas" panose="020B0609020204030204" pitchFamily="49" charset="0"/>
              </a:rPr>
              <a:t>eofbit</a:t>
            </a:r>
            <a:r>
              <a:rPr lang="en-US" sz="1800" dirty="0"/>
              <a:t> (</a:t>
            </a:r>
            <a:r>
              <a:rPr lang="uk-UA" sz="1800" dirty="0"/>
              <a:t>значить, що потік знаходиться в кінці файлу);</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fail()</a:t>
            </a:r>
            <a:r>
              <a:rPr lang="en-US" sz="1800" dirty="0">
                <a:solidFill>
                  <a:schemeClr val="accent5">
                    <a:lumMod val="75000"/>
                  </a:schemeClr>
                </a:solidFill>
              </a:rPr>
              <a:t> </a:t>
            </a:r>
            <a:r>
              <a:rPr lang="en-US" sz="1800" dirty="0"/>
              <a:t>— </a:t>
            </a:r>
            <a:r>
              <a:rPr lang="uk-UA" sz="1800" dirty="0"/>
              <a:t>повертає </a:t>
            </a:r>
            <a:r>
              <a:rPr lang="en-US" sz="1800" dirty="0">
                <a:solidFill>
                  <a:schemeClr val="accent5">
                    <a:lumMod val="75000"/>
                  </a:schemeClr>
                </a:solidFill>
                <a:latin typeface="Consolas" panose="020B0609020204030204" pitchFamily="49" charset="0"/>
              </a:rPr>
              <a:t>true</a:t>
            </a:r>
            <a:r>
              <a:rPr lang="en-US" sz="1800" dirty="0"/>
              <a:t>, </a:t>
            </a:r>
            <a:r>
              <a:rPr lang="uk-UA" sz="1800" dirty="0"/>
              <a:t>якщо встановлений </a:t>
            </a:r>
            <a:r>
              <a:rPr lang="en-US" sz="1800" dirty="0" err="1">
                <a:solidFill>
                  <a:schemeClr val="accent5">
                    <a:lumMod val="75000"/>
                  </a:schemeClr>
                </a:solidFill>
                <a:latin typeface="Consolas" panose="020B0609020204030204" pitchFamily="49" charset="0"/>
              </a:rPr>
              <a:t>failbit</a:t>
            </a:r>
            <a:r>
              <a:rPr lang="en-US" sz="1800" dirty="0"/>
              <a:t> (</a:t>
            </a:r>
            <a:r>
              <a:rPr lang="uk-UA" sz="1800" dirty="0"/>
              <a:t>значить, що відбулася якась НЕ фатальна помилка);</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clear()</a:t>
            </a:r>
            <a:r>
              <a:rPr lang="en-US" sz="1800" dirty="0">
                <a:solidFill>
                  <a:schemeClr val="accent5">
                    <a:lumMod val="75000"/>
                  </a:schemeClr>
                </a:solidFill>
              </a:rPr>
              <a:t> </a:t>
            </a:r>
            <a:r>
              <a:rPr lang="en-US" sz="1800" dirty="0"/>
              <a:t>— </a:t>
            </a:r>
            <a:r>
              <a:rPr lang="uk-UA" sz="1800" dirty="0"/>
              <a:t>скидає всі поточні </a:t>
            </a:r>
            <a:r>
              <a:rPr lang="uk-UA" sz="1800" dirty="0" err="1"/>
              <a:t>флаги</a:t>
            </a:r>
            <a:r>
              <a:rPr lang="uk-UA" sz="1800" dirty="0"/>
              <a:t> стану потоку і задає йому </a:t>
            </a:r>
            <a:r>
              <a:rPr lang="en-US" sz="1800" dirty="0" err="1">
                <a:solidFill>
                  <a:schemeClr val="accent5">
                    <a:lumMod val="75000"/>
                  </a:schemeClr>
                </a:solidFill>
                <a:latin typeface="Consolas" panose="020B0609020204030204" pitchFamily="49" charset="0"/>
              </a:rPr>
              <a:t>goodbit</a:t>
            </a:r>
            <a:r>
              <a:rPr lang="en-US" sz="1800" dirty="0"/>
              <a:t>;</a:t>
            </a:r>
          </a:p>
          <a:p>
            <a:pPr marL="540000" indent="360000">
              <a:lnSpc>
                <a:spcPct val="150000"/>
              </a:lnSpc>
              <a:spcBef>
                <a:spcPts val="0"/>
              </a:spcBef>
              <a:buNone/>
            </a:pPr>
            <a:r>
              <a:rPr lang="en-US" sz="1800" dirty="0"/>
              <a:t> </a:t>
            </a:r>
            <a:r>
              <a:rPr lang="en-US" sz="1800" dirty="0">
                <a:solidFill>
                  <a:schemeClr val="accent5">
                    <a:lumMod val="75000"/>
                  </a:schemeClr>
                </a:solidFill>
                <a:latin typeface="Consolas" panose="020B0609020204030204" pitchFamily="49" charset="0"/>
              </a:rPr>
              <a:t>clear(state)</a:t>
            </a:r>
            <a:r>
              <a:rPr lang="en-US" sz="1800" dirty="0">
                <a:solidFill>
                  <a:schemeClr val="accent5">
                    <a:lumMod val="75000"/>
                  </a:schemeClr>
                </a:solidFill>
              </a:rPr>
              <a:t> </a:t>
            </a:r>
            <a:r>
              <a:rPr lang="en-US" sz="1800" dirty="0"/>
              <a:t>— </a:t>
            </a:r>
            <a:r>
              <a:rPr lang="uk-UA" sz="1800" dirty="0"/>
              <a:t>скидає всі поточні </a:t>
            </a:r>
            <a:r>
              <a:rPr lang="uk-UA" sz="1800" dirty="0" err="1"/>
              <a:t>флаги</a:t>
            </a:r>
            <a:r>
              <a:rPr lang="uk-UA" sz="1800" dirty="0"/>
              <a:t> стану потоку і встановлює флаг, переданий в якості параметра (</a:t>
            </a:r>
            <a:r>
              <a:rPr lang="en-US" sz="1800" dirty="0">
                <a:solidFill>
                  <a:schemeClr val="accent5">
                    <a:lumMod val="75000"/>
                  </a:schemeClr>
                </a:solidFill>
                <a:latin typeface="Consolas" panose="020B0609020204030204" pitchFamily="49" charset="0"/>
              </a:rPr>
              <a:t>state</a:t>
            </a:r>
            <a:r>
              <a:rPr lang="en-US" sz="1800" dirty="0"/>
              <a:t>);</a:t>
            </a:r>
          </a:p>
          <a:p>
            <a:pPr marL="540000" indent="360000">
              <a:lnSpc>
                <a:spcPct val="150000"/>
              </a:lnSpc>
              <a:spcBef>
                <a:spcPts val="0"/>
              </a:spcBef>
              <a:buNone/>
            </a:pPr>
            <a:r>
              <a:rPr lang="en-US" sz="1800" dirty="0"/>
              <a:t> </a:t>
            </a:r>
            <a:r>
              <a:rPr lang="en-US" sz="1800" dirty="0" err="1">
                <a:solidFill>
                  <a:schemeClr val="accent5">
                    <a:lumMod val="75000"/>
                  </a:schemeClr>
                </a:solidFill>
                <a:latin typeface="Consolas" panose="020B0609020204030204" pitchFamily="49" charset="0"/>
              </a:rPr>
              <a:t>rdstate</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en-US" sz="1800" dirty="0"/>
              <a:t>— </a:t>
            </a:r>
            <a:r>
              <a:rPr lang="uk-UA" sz="1800" dirty="0"/>
              <a:t>повертає поточні встановлені </a:t>
            </a:r>
            <a:r>
              <a:rPr lang="uk-UA" sz="1800" dirty="0" err="1"/>
              <a:t>флаги</a:t>
            </a:r>
            <a:r>
              <a:rPr lang="uk-UA" sz="1800" dirty="0"/>
              <a:t>;</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setstate</a:t>
            </a:r>
            <a:r>
              <a:rPr lang="en-US" sz="1800" dirty="0">
                <a:solidFill>
                  <a:schemeClr val="accent5">
                    <a:lumMod val="75000"/>
                  </a:schemeClr>
                </a:solidFill>
                <a:latin typeface="Consolas" panose="020B0609020204030204" pitchFamily="49" charset="0"/>
              </a:rPr>
              <a:t>(state)</a:t>
            </a:r>
            <a:r>
              <a:rPr lang="en-US" sz="1800" dirty="0">
                <a:solidFill>
                  <a:schemeClr val="accent5">
                    <a:lumMod val="75000"/>
                  </a:schemeClr>
                </a:solidFill>
              </a:rPr>
              <a:t> </a:t>
            </a:r>
            <a:r>
              <a:rPr lang="en-US" sz="1800" dirty="0"/>
              <a:t>— </a:t>
            </a:r>
            <a:r>
              <a:rPr lang="uk-UA" sz="1800" dirty="0"/>
              <a:t>встановлює флаг стану, переданий в якості параметра (</a:t>
            </a:r>
            <a:r>
              <a:rPr lang="en-US" sz="1800" dirty="0">
                <a:solidFill>
                  <a:schemeClr val="accent5">
                    <a:lumMod val="75000"/>
                  </a:schemeClr>
                </a:solidFill>
                <a:latin typeface="Consolas" panose="020B0609020204030204" pitchFamily="49" charset="0"/>
              </a:rPr>
              <a:t>state</a:t>
            </a:r>
            <a:r>
              <a:rPr lang="en-US" sz="1800" dirty="0"/>
              <a:t>).</a:t>
            </a:r>
            <a:endParaRPr lang="uk-UA" sz="1800" dirty="0"/>
          </a:p>
        </p:txBody>
      </p:sp>
    </p:spTree>
    <p:extLst>
      <p:ext uri="{BB962C8B-B14F-4D97-AF65-F5344CB8AC3E}">
        <p14:creationId xmlns:p14="http://schemas.microsoft.com/office/powerpoint/2010/main" val="1736245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Стани потоку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Найчастіше</a:t>
            </a:r>
            <a:r>
              <a:rPr lang="ru-RU" sz="1800" dirty="0"/>
              <a:t> ми </a:t>
            </a:r>
            <a:r>
              <a:rPr lang="ru-RU" sz="1800" dirty="0" err="1"/>
              <a:t>матимемо</a:t>
            </a:r>
            <a:r>
              <a:rPr lang="ru-RU" sz="1800" dirty="0"/>
              <a:t> справу з </a:t>
            </a:r>
            <a:r>
              <a:rPr lang="ru-RU" sz="1800" dirty="0" err="1">
                <a:solidFill>
                  <a:schemeClr val="accent5">
                    <a:lumMod val="75000"/>
                  </a:schemeClr>
                </a:solidFill>
                <a:latin typeface="Consolas" panose="020B0609020204030204" pitchFamily="49" charset="0"/>
              </a:rPr>
              <a:t>failbit</a:t>
            </a:r>
            <a:r>
              <a:rPr lang="ru-RU" sz="1800" dirty="0"/>
              <a:t>, </a:t>
            </a:r>
            <a:r>
              <a:rPr lang="ru-RU" sz="1800" dirty="0" err="1"/>
              <a:t>який</a:t>
            </a:r>
            <a:r>
              <a:rPr lang="ru-RU" sz="1800" dirty="0"/>
              <a:t> </a:t>
            </a:r>
            <a:r>
              <a:rPr lang="ru-RU" sz="1800" dirty="0" err="1"/>
              <a:t>спрацьовує</a:t>
            </a:r>
            <a:r>
              <a:rPr lang="ru-RU" sz="1800" dirty="0"/>
              <a:t> при </a:t>
            </a:r>
            <a:r>
              <a:rPr lang="ru-RU" sz="1800" dirty="0" err="1"/>
              <a:t>некоректному</a:t>
            </a:r>
            <a:r>
              <a:rPr lang="ru-RU" sz="1800" dirty="0"/>
              <a:t> </a:t>
            </a:r>
            <a:r>
              <a:rPr lang="ru-RU" sz="1800" dirty="0" err="1"/>
              <a:t>користувацькому</a:t>
            </a:r>
            <a:r>
              <a:rPr lang="ru-RU" sz="1800" dirty="0"/>
              <a:t> </a:t>
            </a:r>
            <a:r>
              <a:rPr lang="ru-RU" sz="1800" dirty="0" err="1"/>
              <a:t>вводі</a:t>
            </a:r>
            <a:r>
              <a:rPr lang="ru-RU" sz="1800" dirty="0"/>
              <a:t>. </a:t>
            </a:r>
            <a:r>
              <a:rPr lang="ru-RU" sz="1800" dirty="0" err="1"/>
              <a:t>Наприклад</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ця програма очікує від користувача ввід цілого числа. Однак, якщо користувач введе що-небудь інше (наприклад, </a:t>
            </a:r>
            <a:r>
              <a:rPr lang="en-US" sz="1800" dirty="0">
                <a:solidFill>
                  <a:schemeClr val="accent5">
                    <a:lumMod val="75000"/>
                  </a:schemeClr>
                </a:solidFill>
                <a:latin typeface="Consolas" panose="020B0609020204030204" pitchFamily="49" charset="0"/>
              </a:rPr>
              <a:t>Tom</a:t>
            </a:r>
            <a:r>
              <a:rPr lang="en-US" sz="1800" dirty="0"/>
              <a:t>), </a:t>
            </a:r>
            <a:r>
              <a:rPr lang="uk-UA" sz="1800" dirty="0"/>
              <a:t>то </a:t>
            </a:r>
            <a:r>
              <a:rPr lang="en-US" sz="1800" dirty="0" err="1">
                <a:solidFill>
                  <a:schemeClr val="accent5">
                    <a:lumMod val="75000"/>
                  </a:schemeClr>
                </a:solidFill>
                <a:latin typeface="Consolas" panose="020B0609020204030204" pitchFamily="49" charset="0"/>
              </a:rPr>
              <a:t>cin</a:t>
            </a:r>
            <a:r>
              <a:rPr lang="en-US" sz="1800" dirty="0"/>
              <a:t> </a:t>
            </a:r>
            <a:r>
              <a:rPr lang="uk-UA" sz="1800" dirty="0"/>
              <a:t>не зможе помістити це в </a:t>
            </a:r>
            <a:r>
              <a:rPr lang="en-US" sz="1800" dirty="0" err="1">
                <a:solidFill>
                  <a:schemeClr val="accent5">
                    <a:lumMod val="75000"/>
                  </a:schemeClr>
                </a:solidFill>
                <a:latin typeface="Consolas" panose="020B0609020204030204" pitchFamily="49" charset="0"/>
              </a:rPr>
              <a:t>nAge</a:t>
            </a:r>
            <a:r>
              <a:rPr lang="en-US" sz="1800" dirty="0"/>
              <a:t>, </a:t>
            </a:r>
            <a:r>
              <a:rPr lang="uk-UA" sz="1800" dirty="0"/>
              <a:t>і для потоку буде встановлено флаг </a:t>
            </a:r>
            <a:r>
              <a:rPr lang="en-US" sz="1800" dirty="0" err="1">
                <a:solidFill>
                  <a:schemeClr val="accent5">
                    <a:lumMod val="75000"/>
                  </a:schemeClr>
                </a:solidFill>
                <a:latin typeface="Consolas" panose="020B0609020204030204" pitchFamily="49" charset="0"/>
              </a:rPr>
              <a:t>failbit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Якщо ж виникає помилка, і для потоку заданий будь-який інший флаг (відмінний від </a:t>
            </a:r>
            <a:r>
              <a:rPr lang="en-US" sz="1800" dirty="0" err="1">
                <a:solidFill>
                  <a:schemeClr val="accent5">
                    <a:lumMod val="75000"/>
                  </a:schemeClr>
                </a:solidFill>
                <a:latin typeface="Consolas" panose="020B0609020204030204" pitchFamily="49" charset="0"/>
              </a:rPr>
              <a:t>goodbit</a:t>
            </a:r>
            <a:r>
              <a:rPr lang="en-US" sz="1800" dirty="0"/>
              <a:t>), </a:t>
            </a:r>
            <a:r>
              <a:rPr lang="uk-UA" sz="1800" dirty="0"/>
              <a:t>то подальші операції з цим потоком будуть проігноровані. Це можна виправити, викликавши метод </a:t>
            </a:r>
            <a:r>
              <a:rPr lang="en-US" sz="1800" dirty="0">
                <a:solidFill>
                  <a:schemeClr val="accent5">
                    <a:lumMod val="75000"/>
                  </a:schemeClr>
                </a:solidFill>
                <a:latin typeface="Consolas" panose="020B0609020204030204" pitchFamily="49" charset="0"/>
              </a:rPr>
              <a:t>clear()</a:t>
            </a:r>
            <a:r>
              <a:rPr lang="en-US" sz="1800" dirty="0"/>
              <a:t>.</a:t>
            </a:r>
            <a:endParaRPr lang="uk-UA" sz="1800" dirty="0"/>
          </a:p>
        </p:txBody>
      </p:sp>
      <p:pic>
        <p:nvPicPr>
          <p:cNvPr id="5" name="Рисунок 4">
            <a:extLst>
              <a:ext uri="{FF2B5EF4-FFF2-40B4-BE49-F238E27FC236}">
                <a16:creationId xmlns:a16="http://schemas.microsoft.com/office/drawing/2014/main" id="{7352C8AC-5739-4618-A0E2-19E2F6520238}"/>
              </a:ext>
            </a:extLst>
          </p:cNvPr>
          <p:cNvPicPr>
            <a:picLocks noChangeAspect="1"/>
          </p:cNvPicPr>
          <p:nvPr/>
        </p:nvPicPr>
        <p:blipFill>
          <a:blip r:embed="rId2"/>
          <a:stretch>
            <a:fillRect/>
          </a:stretch>
        </p:blipFill>
        <p:spPr>
          <a:xfrm>
            <a:off x="3837465" y="1344819"/>
            <a:ext cx="4517068" cy="2903089"/>
          </a:xfrm>
          <a:prstGeom prst="rect">
            <a:avLst/>
          </a:prstGeom>
        </p:spPr>
      </p:pic>
    </p:spTree>
    <p:extLst>
      <p:ext uri="{BB962C8B-B14F-4D97-AF65-F5344CB8AC3E}">
        <p14:creationId xmlns:p14="http://schemas.microsoft.com/office/powerpoint/2010/main" val="4455169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Валідація користувацького вводу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Валідація користувацького вводу</a:t>
            </a:r>
            <a:r>
              <a:rPr lang="uk-UA" sz="1800" dirty="0"/>
              <a:t> — це процес перевірки того, чи відповідає користувацький ввід заданим критеріям. </a:t>
            </a:r>
            <a:r>
              <a:rPr lang="uk-UA" sz="1800" b="1" dirty="0">
                <a:highlight>
                  <a:srgbClr val="00FF00"/>
                </a:highlight>
              </a:rPr>
              <a:t>Зазвичай, валідація вводу буває числовою і рядковою</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З рядковою </a:t>
            </a:r>
            <a:r>
              <a:rPr lang="uk-UA" sz="1800" b="1" dirty="0" err="1">
                <a:highlight>
                  <a:srgbClr val="00FF00"/>
                </a:highlight>
              </a:rPr>
              <a:t>валідацією</a:t>
            </a:r>
            <a:r>
              <a:rPr lang="uk-UA" sz="1800" b="1" dirty="0">
                <a:highlight>
                  <a:srgbClr val="00FF00"/>
                </a:highlight>
              </a:rPr>
              <a:t> </a:t>
            </a:r>
            <a:r>
              <a:rPr lang="uk-UA" sz="1800" dirty="0"/>
              <a:t>ми приймаємо весь користувацький ввід в якості рядка, а потім або приймаємо цей рядок, або відхиляємо його (в залежності від критеріїв перевірки). Наприклад, якщо ми просимо користувача ввести </a:t>
            </a:r>
            <a:r>
              <a:rPr lang="uk-UA" sz="1800" b="1" dirty="0">
                <a:highlight>
                  <a:srgbClr val="00FFFF"/>
                </a:highlight>
              </a:rPr>
              <a:t>номер телефону</a:t>
            </a:r>
            <a:r>
              <a:rPr lang="uk-UA" sz="1800" dirty="0"/>
              <a:t>, то ми повинні переконатися, що цей номер складається з </a:t>
            </a:r>
            <a:r>
              <a:rPr lang="uk-UA" sz="1800" b="1" dirty="0">
                <a:highlight>
                  <a:srgbClr val="00FFFF"/>
                </a:highlight>
              </a:rPr>
              <a:t>10 цифр</a:t>
            </a:r>
            <a:r>
              <a:rPr lang="uk-UA" sz="1800" dirty="0"/>
              <a:t>. У більшості мов програмування (особливо в скриптових, таких як </a:t>
            </a:r>
            <a:r>
              <a:rPr lang="en-US" sz="1800" dirty="0"/>
              <a:t>Perl </a:t>
            </a:r>
            <a:r>
              <a:rPr lang="uk-UA" sz="1800" dirty="0"/>
              <a:t>і </a:t>
            </a:r>
            <a:r>
              <a:rPr lang="en-US" sz="1800" dirty="0"/>
              <a:t>PHP) </a:t>
            </a:r>
            <a:r>
              <a:rPr lang="uk-UA" sz="1800" dirty="0"/>
              <a:t>це можна зробити </a:t>
            </a:r>
            <a:r>
              <a:rPr lang="uk-UA" sz="1800" b="1" dirty="0">
                <a:highlight>
                  <a:srgbClr val="FFFF00"/>
                </a:highlight>
              </a:rPr>
              <a:t>за допомогою регулярних виразів</a:t>
            </a:r>
            <a:r>
              <a:rPr lang="uk-UA" sz="1800" dirty="0"/>
              <a:t>. У мові </a:t>
            </a:r>
            <a:r>
              <a:rPr lang="en-US" sz="1800" dirty="0"/>
              <a:t>C++ </a:t>
            </a:r>
            <a:r>
              <a:rPr lang="uk-UA" sz="1800" b="1" dirty="0">
                <a:highlight>
                  <a:srgbClr val="FF0000"/>
                </a:highlight>
              </a:rPr>
              <a:t>немає вбудованої підтримки регулярних виразів </a:t>
            </a:r>
            <a:r>
              <a:rPr lang="uk-UA" sz="1800" dirty="0"/>
              <a:t>(можливо, це </a:t>
            </a:r>
            <a:r>
              <a:rPr lang="uk-UA" sz="1800" dirty="0" err="1"/>
              <a:t>додадуть</a:t>
            </a:r>
            <a:r>
              <a:rPr lang="uk-UA" sz="1800" dirty="0"/>
              <a:t> в наступних версіях мови </a:t>
            </a:r>
            <a:r>
              <a:rPr lang="en-US" sz="1800" dirty="0"/>
              <a:t>C++), </a:t>
            </a:r>
            <a:r>
              <a:rPr lang="uk-UA" sz="1800" dirty="0"/>
              <a:t>тому зазвичай </a:t>
            </a:r>
            <a:r>
              <a:rPr lang="uk-UA" sz="1800" b="1" dirty="0">
                <a:highlight>
                  <a:srgbClr val="00FF00"/>
                </a:highlight>
              </a:rPr>
              <a:t>це робиться шляхом перевірки кожного символу рядка на відповідність заданим критеріям</a:t>
            </a:r>
            <a:r>
              <a:rPr lang="uk-UA" sz="1800" dirty="0"/>
              <a:t>.</a:t>
            </a:r>
          </a:p>
        </p:txBody>
      </p:sp>
    </p:spTree>
    <p:extLst>
      <p:ext uri="{BB962C8B-B14F-4D97-AF65-F5344CB8AC3E}">
        <p14:creationId xmlns:p14="http://schemas.microsoft.com/office/powerpoint/2010/main" val="3523746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Валідація користувацького вводу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З числовою </a:t>
            </a:r>
            <a:r>
              <a:rPr lang="uk-UA" sz="1800" b="1" dirty="0" err="1">
                <a:highlight>
                  <a:srgbClr val="00FF00"/>
                </a:highlight>
              </a:rPr>
              <a:t>валідацією</a:t>
            </a:r>
            <a:r>
              <a:rPr lang="uk-UA" sz="1800" dirty="0"/>
              <a:t> ми зазвичай дбаємо про те, щоб число, яке ввів користувач, знаходилося в певному діапазоні (наприклад, від </a:t>
            </a:r>
            <a:r>
              <a:rPr lang="uk-UA" sz="1800" b="1" dirty="0"/>
              <a:t>0 до 20</a:t>
            </a:r>
            <a:r>
              <a:rPr lang="uk-UA" sz="1800" dirty="0"/>
              <a:t>). Однак, на відміну від рядкової валідації, </a:t>
            </a:r>
            <a:r>
              <a:rPr lang="uk-UA" sz="1800" b="1" dirty="0">
                <a:highlight>
                  <a:srgbClr val="FFFF00"/>
                </a:highlight>
              </a:rPr>
              <a:t>користувач може ввести дані, які взагалі не є числами, а нам потрібно буде обробляти і такі випадки</a:t>
            </a:r>
            <a:r>
              <a:rPr lang="uk-UA" sz="1800" dirty="0"/>
              <a:t>.</a:t>
            </a:r>
            <a:endParaRPr lang="en-US" sz="1800" dirty="0"/>
          </a:p>
          <a:p>
            <a:pPr marL="540000" indent="360000">
              <a:lnSpc>
                <a:spcPct val="150000"/>
              </a:lnSpc>
              <a:spcBef>
                <a:spcPts val="0"/>
              </a:spcBef>
              <a:buNone/>
            </a:pPr>
            <a:r>
              <a:rPr lang="ru-RU" sz="1800" dirty="0"/>
              <a:t>Для </a:t>
            </a:r>
            <a:r>
              <a:rPr lang="ru-RU" sz="1800" dirty="0" err="1"/>
              <a:t>вирішення</a:t>
            </a:r>
            <a:r>
              <a:rPr lang="ru-RU" sz="1800" dirty="0"/>
              <a:t> </a:t>
            </a:r>
            <a:r>
              <a:rPr lang="ru-RU" sz="1800" dirty="0" err="1"/>
              <a:t>цієї</a:t>
            </a:r>
            <a:r>
              <a:rPr lang="ru-RU" sz="1800" dirty="0"/>
              <a:t> </a:t>
            </a:r>
            <a:r>
              <a:rPr lang="ru-RU" sz="1800" dirty="0" err="1"/>
              <a:t>проблеми</a:t>
            </a:r>
            <a:r>
              <a:rPr lang="ru-RU" sz="1800" dirty="0"/>
              <a:t> C++ </a:t>
            </a:r>
            <a:r>
              <a:rPr lang="ru-RU" sz="1800" dirty="0" err="1"/>
              <a:t>надає</a:t>
            </a:r>
            <a:r>
              <a:rPr lang="ru-RU" sz="1800" dirty="0"/>
              <a:t> ряд </a:t>
            </a:r>
            <a:r>
              <a:rPr lang="ru-RU" sz="1800" dirty="0" err="1"/>
              <a:t>корисних</a:t>
            </a:r>
            <a:r>
              <a:rPr lang="ru-RU" sz="1800" dirty="0"/>
              <a:t> </a:t>
            </a:r>
            <a:r>
              <a:rPr lang="ru-RU" sz="1800" dirty="0" err="1"/>
              <a:t>функцій</a:t>
            </a:r>
            <a:r>
              <a:rPr lang="ru-RU" sz="1800" dirty="0"/>
              <a:t>, </a:t>
            </a:r>
            <a:r>
              <a:rPr lang="ru-RU" sz="1800" dirty="0" err="1"/>
              <a:t>які</a:t>
            </a:r>
            <a:r>
              <a:rPr lang="ru-RU" sz="1800" dirty="0"/>
              <a:t> ми </a:t>
            </a:r>
            <a:r>
              <a:rPr lang="ru-RU" sz="1800" dirty="0" err="1"/>
              <a:t>можемо</a:t>
            </a:r>
            <a:r>
              <a:rPr lang="ru-RU" sz="1800" dirty="0"/>
              <a:t> </a:t>
            </a:r>
            <a:r>
              <a:rPr lang="ru-RU" sz="1800" dirty="0" err="1"/>
              <a:t>використовувати</a:t>
            </a:r>
            <a:r>
              <a:rPr lang="ru-RU" sz="1800" dirty="0"/>
              <a:t> для </a:t>
            </a:r>
            <a:r>
              <a:rPr lang="ru-RU" sz="1800" dirty="0" err="1"/>
              <a:t>визначення</a:t>
            </a:r>
            <a:r>
              <a:rPr lang="ru-RU" sz="1800" dirty="0"/>
              <a:t> того, </a:t>
            </a:r>
            <a:r>
              <a:rPr lang="ru-RU" sz="1800" dirty="0" err="1"/>
              <a:t>чи</a:t>
            </a:r>
            <a:r>
              <a:rPr lang="ru-RU" sz="1800" dirty="0"/>
              <a:t> є </a:t>
            </a:r>
            <a:r>
              <a:rPr lang="ru-RU" sz="1800" dirty="0" err="1"/>
              <a:t>конкретні</a:t>
            </a:r>
            <a:r>
              <a:rPr lang="ru-RU" sz="1800" dirty="0"/>
              <a:t> </a:t>
            </a:r>
            <a:r>
              <a:rPr lang="ru-RU" sz="1800" dirty="0" err="1"/>
              <a:t>символи</a:t>
            </a:r>
            <a:r>
              <a:rPr lang="ru-RU" sz="1800" dirty="0"/>
              <a:t> цифрами </a:t>
            </a:r>
            <a:r>
              <a:rPr lang="ru-RU" sz="1800" dirty="0" err="1"/>
              <a:t>або</a:t>
            </a:r>
            <a:r>
              <a:rPr lang="ru-RU" sz="1800" dirty="0"/>
              <a:t> буквами. </a:t>
            </a:r>
            <a:r>
              <a:rPr lang="ru-RU" sz="1800" dirty="0" err="1"/>
              <a:t>Наступні</a:t>
            </a:r>
            <a:r>
              <a:rPr lang="ru-RU" sz="1800" dirty="0"/>
              <a:t> </a:t>
            </a:r>
            <a:r>
              <a:rPr lang="ru-RU" sz="1800" dirty="0" err="1"/>
              <a:t>функції</a:t>
            </a:r>
            <a:r>
              <a:rPr lang="ru-RU" sz="1800" dirty="0"/>
              <a:t> </a:t>
            </a:r>
            <a:r>
              <a:rPr lang="ru-RU" sz="1800" dirty="0" err="1"/>
              <a:t>знаходяться</a:t>
            </a:r>
            <a:r>
              <a:rPr lang="ru-RU" sz="1800" dirty="0"/>
              <a:t> в заголовку </a:t>
            </a:r>
            <a:r>
              <a:rPr lang="ru-RU" sz="1800" dirty="0" err="1">
                <a:solidFill>
                  <a:schemeClr val="accent5">
                    <a:lumMod val="75000"/>
                  </a:schemeClr>
                </a:solidFill>
                <a:latin typeface="Consolas" panose="020B0609020204030204" pitchFamily="49" charset="0"/>
              </a:rPr>
              <a:t>cctype</a:t>
            </a:r>
            <a:r>
              <a:rPr lang="ru-RU" sz="1800" dirty="0"/>
              <a:t>:</a:t>
            </a:r>
            <a:endParaRPr lang="en-US" sz="1800" dirty="0"/>
          </a:p>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isalnum</a:t>
            </a:r>
            <a:r>
              <a:rPr lang="en-US" sz="1800" dirty="0">
                <a:solidFill>
                  <a:schemeClr val="accent5">
                    <a:lumMod val="75000"/>
                  </a:schemeClr>
                </a:solidFill>
                <a:latin typeface="Consolas" panose="020B0609020204030204" pitchFamily="49" charset="0"/>
              </a:rPr>
              <a:t>(int)</a:t>
            </a:r>
            <a:r>
              <a:rPr lang="en-US" sz="1800" dirty="0"/>
              <a:t> — </a:t>
            </a:r>
            <a:r>
              <a:rPr lang="uk-UA" sz="1800" dirty="0"/>
              <a:t>повертає ненульове значення, якщо параметром є буква або цифра;</a:t>
            </a:r>
          </a:p>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isalpha</a:t>
            </a:r>
            <a:r>
              <a:rPr lang="en-US" sz="1800" dirty="0">
                <a:solidFill>
                  <a:schemeClr val="accent5">
                    <a:lumMod val="75000"/>
                  </a:schemeClr>
                </a:solidFill>
                <a:latin typeface="Consolas" panose="020B0609020204030204" pitchFamily="49" charset="0"/>
              </a:rPr>
              <a:t>(int) </a:t>
            </a:r>
            <a:r>
              <a:rPr lang="en-US" sz="1800" dirty="0"/>
              <a:t>— </a:t>
            </a:r>
            <a:r>
              <a:rPr lang="uk-UA" sz="1800" dirty="0"/>
              <a:t>повертає ненульове значення, якщо параметром є буква;</a:t>
            </a:r>
          </a:p>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iscntrl</a:t>
            </a:r>
            <a:r>
              <a:rPr lang="en-US" sz="1800" dirty="0">
                <a:solidFill>
                  <a:schemeClr val="accent5">
                    <a:lumMod val="75000"/>
                  </a:schemeClr>
                </a:solidFill>
                <a:latin typeface="Consolas" panose="020B0609020204030204" pitchFamily="49" charset="0"/>
              </a:rPr>
              <a:t>(int) </a:t>
            </a:r>
            <a:r>
              <a:rPr lang="en-US" sz="1800" dirty="0"/>
              <a:t>— </a:t>
            </a:r>
            <a:r>
              <a:rPr lang="uk-UA" sz="1800" dirty="0"/>
              <a:t>повертає ненульове значення, якщо параметром є керуючий символ;</a:t>
            </a:r>
          </a:p>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isdigit</a:t>
            </a:r>
            <a:r>
              <a:rPr lang="en-US" sz="1800" dirty="0">
                <a:solidFill>
                  <a:schemeClr val="accent5">
                    <a:lumMod val="75000"/>
                  </a:schemeClr>
                </a:solidFill>
                <a:latin typeface="Consolas" panose="020B0609020204030204" pitchFamily="49" charset="0"/>
              </a:rPr>
              <a:t>(int) </a:t>
            </a:r>
            <a:r>
              <a:rPr lang="en-US" sz="1800" dirty="0"/>
              <a:t>— </a:t>
            </a:r>
            <a:r>
              <a:rPr lang="uk-UA" sz="1800" dirty="0"/>
              <a:t>повертає ненульове значення, якщо параметром є цифра;</a:t>
            </a:r>
            <a:endParaRPr lang="en-US" sz="1800" dirty="0"/>
          </a:p>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isgraph</a:t>
            </a:r>
            <a:r>
              <a:rPr lang="en-US" sz="1800" dirty="0">
                <a:solidFill>
                  <a:schemeClr val="accent5">
                    <a:lumMod val="75000"/>
                  </a:schemeClr>
                </a:solidFill>
                <a:latin typeface="Consolas" panose="020B0609020204030204" pitchFamily="49" charset="0"/>
              </a:rPr>
              <a:t>(int) </a:t>
            </a:r>
            <a:r>
              <a:rPr lang="en-US" sz="1800" dirty="0"/>
              <a:t>— </a:t>
            </a:r>
            <a:r>
              <a:rPr lang="uk-UA" sz="1800" dirty="0"/>
              <a:t>повертає ненульове значення, якщо параметром є символ, який виводиться (але не пробіл);</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56360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Валідація користувацького вводу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isprint</a:t>
            </a:r>
            <a:r>
              <a:rPr lang="en-US" sz="1800" dirty="0">
                <a:solidFill>
                  <a:schemeClr val="accent5">
                    <a:lumMod val="75000"/>
                  </a:schemeClr>
                </a:solidFill>
                <a:latin typeface="Consolas" panose="020B0609020204030204" pitchFamily="49" charset="0"/>
              </a:rPr>
              <a:t>(int) </a:t>
            </a:r>
            <a:r>
              <a:rPr lang="en-US" sz="1800" dirty="0"/>
              <a:t>— </a:t>
            </a:r>
            <a:r>
              <a:rPr lang="uk-UA" sz="1800" dirty="0"/>
              <a:t>повертає ненульове значення, якщо параметром є символ, який виводиться (включаючи пробіл);</a:t>
            </a:r>
          </a:p>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ispunct</a:t>
            </a:r>
            <a:r>
              <a:rPr lang="en-US" sz="1800" dirty="0">
                <a:solidFill>
                  <a:schemeClr val="accent5">
                    <a:lumMod val="75000"/>
                  </a:schemeClr>
                </a:solidFill>
                <a:latin typeface="Consolas" panose="020B0609020204030204" pitchFamily="49" charset="0"/>
              </a:rPr>
              <a:t>(int) </a:t>
            </a:r>
            <a:r>
              <a:rPr lang="en-US" sz="1800" dirty="0"/>
              <a:t>— </a:t>
            </a:r>
            <a:r>
              <a:rPr lang="uk-UA" sz="1800" dirty="0"/>
              <a:t>повертає ненульове значення, якщо параметром не є ані буква, ані цифра, ані пробіл;</a:t>
            </a:r>
          </a:p>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isspace</a:t>
            </a:r>
            <a:r>
              <a:rPr lang="en-US" sz="1800" dirty="0">
                <a:solidFill>
                  <a:schemeClr val="accent5">
                    <a:lumMod val="75000"/>
                  </a:schemeClr>
                </a:solidFill>
                <a:latin typeface="Consolas" panose="020B0609020204030204" pitchFamily="49" charset="0"/>
              </a:rPr>
              <a:t>(int) </a:t>
            </a:r>
            <a:r>
              <a:rPr lang="en-US" sz="1800" dirty="0"/>
              <a:t>— </a:t>
            </a:r>
            <a:r>
              <a:rPr lang="uk-UA" sz="1800" dirty="0"/>
              <a:t>повертає ненульове значення, якщо параметром є пробіл;</a:t>
            </a:r>
          </a:p>
          <a:p>
            <a:pPr marL="540000" indent="360000">
              <a:lnSpc>
                <a:spcPct val="150000"/>
              </a:lnSpc>
              <a:spcBef>
                <a:spcPts val="0"/>
              </a:spcBef>
              <a:buNone/>
            </a:pPr>
            <a:r>
              <a:rPr lang="uk-UA" sz="1800" dirty="0"/>
              <a:t>функція </a:t>
            </a:r>
            <a:r>
              <a:rPr lang="en-US" sz="1800" dirty="0" err="1">
                <a:solidFill>
                  <a:schemeClr val="accent5">
                    <a:lumMod val="75000"/>
                  </a:schemeClr>
                </a:solidFill>
                <a:latin typeface="Consolas" panose="020B0609020204030204" pitchFamily="49" charset="0"/>
              </a:rPr>
              <a:t>isxdigit</a:t>
            </a:r>
            <a:r>
              <a:rPr lang="en-US" sz="1800" dirty="0">
                <a:solidFill>
                  <a:schemeClr val="accent5">
                    <a:lumMod val="75000"/>
                  </a:schemeClr>
                </a:solidFill>
                <a:latin typeface="Consolas" panose="020B0609020204030204" pitchFamily="49" charset="0"/>
              </a:rPr>
              <a:t>(int) </a:t>
            </a:r>
            <a:r>
              <a:rPr lang="en-US" sz="1800" dirty="0"/>
              <a:t>— </a:t>
            </a:r>
            <a:r>
              <a:rPr lang="uk-UA" sz="1800" dirty="0"/>
              <a:t>повертає ненульове значення, якщо параметром є </a:t>
            </a:r>
            <a:r>
              <a:rPr lang="uk-UA" sz="1800" dirty="0" err="1"/>
              <a:t>шістнадцяткова</a:t>
            </a:r>
            <a:r>
              <a:rPr lang="uk-UA" sz="1800" dirty="0"/>
              <a:t> цифра (0-9, </a:t>
            </a:r>
            <a:r>
              <a:rPr lang="en-US" sz="1800" dirty="0"/>
              <a:t>a-f, A-F).</a:t>
            </a:r>
            <a:endParaRPr lang="uk-UA" sz="1800" dirty="0"/>
          </a:p>
        </p:txBody>
      </p:sp>
    </p:spTree>
    <p:extLst>
      <p:ext uri="{BB962C8B-B14F-4D97-AF65-F5344CB8AC3E}">
        <p14:creationId xmlns:p14="http://schemas.microsoft.com/office/powerpoint/2010/main" val="17576043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Рядкова валідація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Давайте виконаємо просту рядкову валідацію, попросивши користувача ввести своє ім’я. Наші обмеження: ім’я може містити тільки букви і пробіли. Якщо користувач введе що-небудь інше, то ввід відхиляється. Перебирати і перевіряти ми будемо кожен символ користувацького вводу:</a:t>
            </a:r>
          </a:p>
        </p:txBody>
      </p:sp>
    </p:spTree>
    <p:extLst>
      <p:ext uri="{BB962C8B-B14F-4D97-AF65-F5344CB8AC3E}">
        <p14:creationId xmlns:p14="http://schemas.microsoft.com/office/powerpoint/2010/main" val="714340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Розмір і сортування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За </a:t>
            </a:r>
            <a:r>
              <a:rPr lang="ru-RU" sz="1800" dirty="0" err="1"/>
              <a:t>допомогою</a:t>
            </a:r>
            <a:r>
              <a:rPr lang="ru-RU" sz="1800" dirty="0"/>
              <a:t> </a:t>
            </a:r>
            <a:r>
              <a:rPr lang="ru-RU" sz="1800" dirty="0" err="1"/>
              <a:t>функції</a:t>
            </a:r>
            <a:r>
              <a:rPr lang="ru-RU" sz="1800" dirty="0"/>
              <a:t> </a:t>
            </a:r>
            <a:r>
              <a:rPr lang="ru-RU" sz="1800" dirty="0" err="1">
                <a:solidFill>
                  <a:schemeClr val="accent5">
                    <a:lumMod val="75000"/>
                  </a:schemeClr>
                </a:solidFill>
                <a:latin typeface="Consolas" panose="020B0609020204030204" pitchFamily="49" charset="0"/>
              </a:rPr>
              <a:t>size</a:t>
            </a:r>
            <a:r>
              <a:rPr lang="ru-RU" sz="1800" dirty="0">
                <a:solidFill>
                  <a:schemeClr val="accent5">
                    <a:lumMod val="75000"/>
                  </a:schemeClr>
                </a:solidFill>
                <a:latin typeface="Consolas" panose="020B0609020204030204" pitchFamily="49" charset="0"/>
              </a:rPr>
              <a:t>() </a:t>
            </a:r>
            <a:r>
              <a:rPr lang="ru-RU" sz="1800" dirty="0" err="1"/>
              <a:t>можна</a:t>
            </a:r>
            <a:r>
              <a:rPr lang="ru-RU" sz="1800" dirty="0"/>
              <a:t> </a:t>
            </a:r>
            <a:r>
              <a:rPr lang="ru-RU" sz="1800" dirty="0" err="1"/>
              <a:t>дізнатися</a:t>
            </a:r>
            <a:r>
              <a:rPr lang="ru-RU" sz="1800" dirty="0"/>
              <a:t> </a:t>
            </a:r>
            <a:r>
              <a:rPr lang="ru-RU" sz="1800" dirty="0" err="1"/>
              <a:t>довжину</a:t>
            </a:r>
            <a:r>
              <a:rPr lang="ru-RU" sz="1800" dirty="0"/>
              <a:t> </a:t>
            </a:r>
            <a:r>
              <a:rPr lang="ru-RU" sz="1800" dirty="0" err="1"/>
              <a:t>масиву</a:t>
            </a:r>
            <a:r>
              <a:rPr lang="ru-RU" sz="1800" dirty="0"/>
              <a:t>:</a:t>
            </a:r>
            <a:endParaRPr lang="uk-UA" sz="1800" dirty="0"/>
          </a:p>
        </p:txBody>
      </p:sp>
      <p:pic>
        <p:nvPicPr>
          <p:cNvPr id="5" name="Рисунок 4">
            <a:extLst>
              <a:ext uri="{FF2B5EF4-FFF2-40B4-BE49-F238E27FC236}">
                <a16:creationId xmlns:a16="http://schemas.microsoft.com/office/drawing/2014/main" id="{9667B5BF-6B7C-4982-B944-A8E436CD9C94}"/>
              </a:ext>
            </a:extLst>
          </p:cNvPr>
          <p:cNvPicPr>
            <a:picLocks noChangeAspect="1"/>
          </p:cNvPicPr>
          <p:nvPr/>
        </p:nvPicPr>
        <p:blipFill>
          <a:blip r:embed="rId2"/>
          <a:stretch>
            <a:fillRect/>
          </a:stretch>
        </p:blipFill>
        <p:spPr>
          <a:xfrm>
            <a:off x="2104026" y="1403431"/>
            <a:ext cx="7983947" cy="4118638"/>
          </a:xfrm>
          <a:prstGeom prst="rect">
            <a:avLst/>
          </a:prstGeom>
        </p:spPr>
      </p:pic>
      <p:pic>
        <p:nvPicPr>
          <p:cNvPr id="7" name="Рисунок 6">
            <a:extLst>
              <a:ext uri="{FF2B5EF4-FFF2-40B4-BE49-F238E27FC236}">
                <a16:creationId xmlns:a16="http://schemas.microsoft.com/office/drawing/2014/main" id="{0A08C8F1-313B-49A8-85F9-802D52D7E201}"/>
              </a:ext>
            </a:extLst>
          </p:cNvPr>
          <p:cNvPicPr>
            <a:picLocks noChangeAspect="1"/>
          </p:cNvPicPr>
          <p:nvPr/>
        </p:nvPicPr>
        <p:blipFill>
          <a:blip r:embed="rId3"/>
          <a:stretch>
            <a:fillRect/>
          </a:stretch>
        </p:blipFill>
        <p:spPr>
          <a:xfrm>
            <a:off x="4940970" y="5612308"/>
            <a:ext cx="2064814" cy="568573"/>
          </a:xfrm>
          <a:prstGeom prst="rect">
            <a:avLst/>
          </a:prstGeom>
        </p:spPr>
      </p:pic>
    </p:spTree>
    <p:extLst>
      <p:ext uri="{BB962C8B-B14F-4D97-AF65-F5344CB8AC3E}">
        <p14:creationId xmlns:p14="http://schemas.microsoft.com/office/powerpoint/2010/main" val="29721291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34BB9C4E-6E18-4D67-96E1-D1069D7D40D6}"/>
              </a:ext>
            </a:extLst>
          </p:cNvPr>
          <p:cNvPicPr>
            <a:picLocks noChangeAspect="1"/>
          </p:cNvPicPr>
          <p:nvPr/>
        </p:nvPicPr>
        <p:blipFill>
          <a:blip r:embed="rId2"/>
          <a:stretch>
            <a:fillRect/>
          </a:stretch>
        </p:blipFill>
        <p:spPr>
          <a:xfrm>
            <a:off x="2079385" y="-1"/>
            <a:ext cx="8033227" cy="6858000"/>
          </a:xfrm>
          <a:prstGeom prst="rect">
            <a:avLst/>
          </a:prstGeom>
        </p:spPr>
      </p:pic>
    </p:spTree>
    <p:extLst>
      <p:ext uri="{BB962C8B-B14F-4D97-AF65-F5344CB8AC3E}">
        <p14:creationId xmlns:p14="http://schemas.microsoft.com/office/powerpoint/2010/main" val="3190608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Рядкова валідація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цей код не ідеальний: користувач може ввести в якості свого імені </a:t>
            </a:r>
            <a:r>
              <a:rPr lang="en-US" sz="1800" dirty="0" err="1">
                <a:solidFill>
                  <a:schemeClr val="accent5">
                    <a:lumMod val="75000"/>
                  </a:schemeClr>
                </a:solidFill>
                <a:latin typeface="Consolas" panose="020B0609020204030204" pitchFamily="49" charset="0"/>
              </a:rPr>
              <a:t>djfdfjkdjk</a:t>
            </a:r>
            <a:r>
              <a:rPr lang="en-US"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jaaad</a:t>
            </a:r>
            <a:r>
              <a:rPr lang="en-US"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fds</a:t>
            </a:r>
            <a:r>
              <a:rPr lang="en-US" sz="1800" dirty="0"/>
              <a:t> </a:t>
            </a:r>
            <a:r>
              <a:rPr lang="uk-UA" sz="1800" dirty="0"/>
              <a:t>або взагалі одні пробіли. Ми можемо покращити валідацію, уточнивши наші критерії перевірки: ім’я користувача </a:t>
            </a:r>
            <a:r>
              <a:rPr lang="uk-UA" sz="1800" b="1" dirty="0">
                <a:highlight>
                  <a:srgbClr val="00FF00"/>
                </a:highlight>
              </a:rPr>
              <a:t>повинно містити мінімум 1 символ і не більше 1 пробілу</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FF"/>
                </a:highlight>
              </a:rPr>
              <a:t>Тепер розглянемо інший випадок</a:t>
            </a:r>
            <a:r>
              <a:rPr lang="uk-UA" sz="1800" dirty="0"/>
              <a:t>, коли ми просимо користувача ввести свій номер телефону. На відміну від імені користувача, номер телефону має фіксовану довжину. Отже, ми використовуватимемо інший підхід до валідації користувацького вводу. Ми напишемо функцію, яка перевірятиме номер телефону, який ввів користувач, на відповідність заздалегідь визначеному шаблону (такий ось своєрідний аналог регулярним виразам).</a:t>
            </a:r>
            <a:endParaRPr lang="en-US" sz="1800" dirty="0"/>
          </a:p>
          <a:p>
            <a:pPr marL="540000" indent="360000">
              <a:lnSpc>
                <a:spcPct val="150000"/>
              </a:lnSpc>
              <a:spcBef>
                <a:spcPts val="0"/>
              </a:spcBef>
              <a:buNone/>
            </a:pPr>
            <a:r>
              <a:rPr lang="ru-RU" sz="1800" dirty="0"/>
              <a:t>Шаблон </a:t>
            </a:r>
            <a:r>
              <a:rPr lang="ru-RU" sz="1800" dirty="0" err="1"/>
              <a:t>працюватиме</a:t>
            </a:r>
            <a:r>
              <a:rPr lang="ru-RU" sz="1800" dirty="0"/>
              <a:t> </a:t>
            </a:r>
            <a:r>
              <a:rPr lang="ru-RU" sz="1800" dirty="0" err="1"/>
              <a:t>наступним</a:t>
            </a:r>
            <a:r>
              <a:rPr lang="ru-RU" sz="1800" dirty="0"/>
              <a:t> чином:</a:t>
            </a:r>
          </a:p>
          <a:p>
            <a:pPr marL="540000" indent="360000">
              <a:lnSpc>
                <a:spcPct val="150000"/>
              </a:lnSpc>
              <a:spcBef>
                <a:spcPts val="0"/>
              </a:spcBef>
              <a:buNone/>
            </a:pPr>
            <a:r>
              <a:rPr lang="ru-RU" sz="1800" dirty="0"/>
              <a:t>   </a:t>
            </a:r>
            <a:r>
              <a:rPr lang="ru-RU" sz="1800" dirty="0">
                <a:solidFill>
                  <a:schemeClr val="accent5">
                    <a:lumMod val="75000"/>
                  </a:schemeClr>
                </a:solidFill>
                <a:latin typeface="Consolas" panose="020B0609020204030204" pitchFamily="49" charset="0"/>
              </a:rPr>
              <a:t>#</a:t>
            </a:r>
            <a:r>
              <a:rPr lang="ru-RU" sz="1800" dirty="0"/>
              <a:t> — будь-яка цифра в </a:t>
            </a:r>
            <a:r>
              <a:rPr lang="ru-RU" sz="1800" dirty="0" err="1"/>
              <a:t>користувацькому</a:t>
            </a:r>
            <a:r>
              <a:rPr lang="ru-RU" sz="1800" dirty="0"/>
              <a:t> </a:t>
            </a:r>
            <a:r>
              <a:rPr lang="ru-RU" sz="1800" dirty="0" err="1"/>
              <a:t>вводі</a:t>
            </a:r>
            <a:r>
              <a:rPr lang="ru-RU" sz="1800" dirty="0"/>
              <a:t>;</a:t>
            </a:r>
          </a:p>
          <a:p>
            <a:pPr marL="540000" indent="360000">
              <a:lnSpc>
                <a:spcPct val="150000"/>
              </a:lnSpc>
              <a:spcBef>
                <a:spcPts val="0"/>
              </a:spcBef>
              <a:buNone/>
            </a:pPr>
            <a:r>
              <a:rPr lang="ru-RU" sz="1800" dirty="0"/>
              <a:t>   </a:t>
            </a:r>
            <a:r>
              <a:rPr lang="ru-RU" sz="1800" dirty="0">
                <a:solidFill>
                  <a:schemeClr val="accent5">
                    <a:lumMod val="75000"/>
                  </a:schemeClr>
                </a:solidFill>
                <a:latin typeface="Consolas" panose="020B0609020204030204" pitchFamily="49" charset="0"/>
              </a:rPr>
              <a:t>@</a:t>
            </a:r>
            <a:r>
              <a:rPr lang="ru-RU" sz="1800" dirty="0"/>
              <a:t> — будь-яка буква в </a:t>
            </a:r>
            <a:r>
              <a:rPr lang="ru-RU" sz="1800" dirty="0" err="1"/>
              <a:t>користувацькому</a:t>
            </a:r>
            <a:r>
              <a:rPr lang="ru-RU" sz="1800" dirty="0"/>
              <a:t> </a:t>
            </a:r>
            <a:r>
              <a:rPr lang="ru-RU" sz="1800" dirty="0" err="1"/>
              <a:t>вводі</a:t>
            </a:r>
            <a:r>
              <a:rPr lang="ru-RU" sz="1800" dirty="0"/>
              <a:t>;</a:t>
            </a:r>
          </a:p>
          <a:p>
            <a:pPr marL="540000" indent="360000">
              <a:lnSpc>
                <a:spcPct val="150000"/>
              </a:lnSpc>
              <a:spcBef>
                <a:spcPts val="0"/>
              </a:spcBef>
              <a:buNone/>
            </a:pPr>
            <a:r>
              <a:rPr lang="ru-RU" sz="1800" dirty="0"/>
              <a:t>   </a:t>
            </a:r>
            <a:r>
              <a:rPr lang="ru-RU" sz="1800" dirty="0">
                <a:solidFill>
                  <a:schemeClr val="accent5">
                    <a:lumMod val="75000"/>
                  </a:schemeClr>
                </a:solidFill>
                <a:latin typeface="Consolas" panose="020B0609020204030204" pitchFamily="49" charset="0"/>
              </a:rPr>
              <a:t>_</a:t>
            </a:r>
            <a:r>
              <a:rPr lang="ru-RU" sz="1800" dirty="0"/>
              <a:t> — будь-</a:t>
            </a:r>
            <a:r>
              <a:rPr lang="ru-RU" sz="1800" dirty="0" err="1"/>
              <a:t>який</a:t>
            </a:r>
            <a:r>
              <a:rPr lang="ru-RU" sz="1800" dirty="0"/>
              <a:t> </a:t>
            </a:r>
            <a:r>
              <a:rPr lang="ru-RU" sz="1800" dirty="0" err="1"/>
              <a:t>пробіл</a:t>
            </a:r>
            <a:r>
              <a:rPr lang="ru-RU" sz="1800" dirty="0"/>
              <a:t> в </a:t>
            </a:r>
            <a:r>
              <a:rPr lang="ru-RU" sz="1800" dirty="0" err="1"/>
              <a:t>користувацькому</a:t>
            </a:r>
            <a:r>
              <a:rPr lang="ru-RU" sz="1800" dirty="0"/>
              <a:t> </a:t>
            </a:r>
            <a:r>
              <a:rPr lang="ru-RU" sz="1800" dirty="0" err="1"/>
              <a:t>вводі</a:t>
            </a:r>
            <a:r>
              <a:rPr lang="ru-RU" sz="1800" dirty="0"/>
              <a:t>;</a:t>
            </a:r>
          </a:p>
          <a:p>
            <a:pPr marL="540000" indent="360000">
              <a:lnSpc>
                <a:spcPct val="150000"/>
              </a:lnSpc>
              <a:spcBef>
                <a:spcPts val="0"/>
              </a:spcBef>
              <a:buNone/>
            </a:pPr>
            <a:r>
              <a:rPr lang="ru-RU" sz="1800" dirty="0"/>
              <a:t>   </a:t>
            </a:r>
            <a:r>
              <a:rPr lang="ru-RU" sz="1800" dirty="0">
                <a:solidFill>
                  <a:schemeClr val="accent5">
                    <a:lumMod val="75000"/>
                  </a:schemeClr>
                </a:solidFill>
                <a:latin typeface="Consolas" panose="020B0609020204030204" pitchFamily="49" charset="0"/>
              </a:rPr>
              <a:t>?</a:t>
            </a:r>
            <a:r>
              <a:rPr lang="ru-RU" sz="1800" dirty="0"/>
              <a:t> — </a:t>
            </a:r>
            <a:r>
              <a:rPr lang="ru-RU" sz="1800" dirty="0" err="1"/>
              <a:t>взагалі</a:t>
            </a:r>
            <a:r>
              <a:rPr lang="ru-RU" sz="1800" dirty="0"/>
              <a:t> будь-</a:t>
            </a:r>
            <a:r>
              <a:rPr lang="ru-RU" sz="1800" dirty="0" err="1"/>
              <a:t>який</a:t>
            </a:r>
            <a:r>
              <a:rPr lang="ru-RU" sz="1800" dirty="0"/>
              <a:t> символ.</a:t>
            </a:r>
            <a:endParaRPr lang="uk-UA" sz="1800" dirty="0"/>
          </a:p>
        </p:txBody>
      </p:sp>
    </p:spTree>
    <p:extLst>
      <p:ext uri="{BB962C8B-B14F-4D97-AF65-F5344CB8AC3E}">
        <p14:creationId xmlns:p14="http://schemas.microsoft.com/office/powerpoint/2010/main" val="25566346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Рядкова валідація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Всі символи користувацького вводу і нашого шаблону повинні точно збігатися.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Отже, якщо ми хочемо, щоб користувацький ввід відповідав шаблону </a:t>
            </a:r>
            <a:r>
              <a:rPr lang="uk-UA" sz="1800" dirty="0">
                <a:solidFill>
                  <a:schemeClr val="accent5">
                    <a:lumMod val="75000"/>
                  </a:schemeClr>
                </a:solidFill>
                <a:latin typeface="Consolas" panose="020B0609020204030204" pitchFamily="49" charset="0"/>
              </a:rPr>
              <a:t>(###) ###-####</a:t>
            </a:r>
            <a:r>
              <a:rPr lang="uk-UA" sz="1800" dirty="0"/>
              <a:t>, то користувач повинен ввести: ( три цифри ), пробіл, три цифри, тире і ще чотири цифри. Якщо щось з цього не </a:t>
            </a:r>
            <a:r>
              <a:rPr lang="uk-UA" sz="1800" dirty="0" err="1"/>
              <a:t>співпаде</a:t>
            </a:r>
            <a:r>
              <a:rPr lang="uk-UA" sz="1800" dirty="0"/>
              <a:t>, то користувацький ввід буде </a:t>
            </a:r>
            <a:r>
              <a:rPr lang="uk-UA" sz="1800" dirty="0" err="1"/>
              <a:t>відхилено</a:t>
            </a:r>
            <a:r>
              <a:rPr lang="uk-UA" sz="1800" dirty="0"/>
              <a:t>, наприклад:</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Використовуючи</a:t>
            </a:r>
            <a:r>
              <a:rPr lang="ru-RU" sz="1800" dirty="0"/>
              <a:t> </a:t>
            </a:r>
            <a:r>
              <a:rPr lang="ru-RU" sz="1800" dirty="0" err="1"/>
              <a:t>цю</a:t>
            </a:r>
            <a:r>
              <a:rPr lang="ru-RU" sz="1800" dirty="0"/>
              <a:t> </a:t>
            </a:r>
            <a:r>
              <a:rPr lang="ru-RU" sz="1800" dirty="0" err="1"/>
              <a:t>функцію</a:t>
            </a:r>
            <a:r>
              <a:rPr lang="ru-RU" sz="1800" dirty="0"/>
              <a:t>, ми </a:t>
            </a:r>
            <a:r>
              <a:rPr lang="ru-RU" sz="1800" dirty="0" err="1"/>
              <a:t>можемо</a:t>
            </a:r>
            <a:r>
              <a:rPr lang="ru-RU" sz="1800" dirty="0"/>
              <a:t> </a:t>
            </a:r>
            <a:r>
              <a:rPr lang="ru-RU" sz="1800" dirty="0" err="1"/>
              <a:t>змусити</a:t>
            </a:r>
            <a:r>
              <a:rPr lang="ru-RU" sz="1800" dirty="0"/>
              <a:t> </a:t>
            </a:r>
            <a:r>
              <a:rPr lang="ru-RU" sz="1800" dirty="0" err="1"/>
              <a:t>користувача</a:t>
            </a:r>
            <a:r>
              <a:rPr lang="ru-RU" sz="1800" dirty="0"/>
              <a:t> ввести </a:t>
            </a:r>
            <a:r>
              <a:rPr lang="ru-RU" sz="1800" dirty="0" err="1"/>
              <a:t>свій</a:t>
            </a:r>
            <a:r>
              <a:rPr lang="ru-RU" sz="1800" dirty="0"/>
              <a:t> номер телефону точно по </a:t>
            </a:r>
            <a:r>
              <a:rPr lang="ru-RU" sz="1800" dirty="0" err="1"/>
              <a:t>заданому</a:t>
            </a:r>
            <a:r>
              <a:rPr lang="ru-RU" sz="1800" dirty="0"/>
              <a:t> нами шаблону. Але </a:t>
            </a:r>
            <a:r>
              <a:rPr lang="ru-RU" sz="1800" dirty="0" err="1"/>
              <a:t>це</a:t>
            </a:r>
            <a:r>
              <a:rPr lang="ru-RU" sz="1800" dirty="0"/>
              <a:t> не панацея на </a:t>
            </a:r>
            <a:r>
              <a:rPr lang="ru-RU" sz="1800" dirty="0" err="1"/>
              <a:t>всі</a:t>
            </a:r>
            <a:r>
              <a:rPr lang="ru-RU" sz="1800" dirty="0"/>
              <a:t> </a:t>
            </a:r>
            <a:r>
              <a:rPr lang="ru-RU" sz="1800" dirty="0" err="1"/>
              <a:t>випадки</a:t>
            </a:r>
            <a:r>
              <a:rPr lang="ru-RU" sz="1800" dirty="0"/>
              <a:t> </a:t>
            </a:r>
            <a:r>
              <a:rPr lang="ru-RU" sz="1800" dirty="0" err="1"/>
              <a:t>життя</a:t>
            </a:r>
            <a:r>
              <a:rPr lang="ru-RU" sz="1800" dirty="0"/>
              <a:t>.</a:t>
            </a:r>
            <a:endParaRPr lang="uk-UA" sz="1800" dirty="0"/>
          </a:p>
        </p:txBody>
      </p:sp>
    </p:spTree>
    <p:extLst>
      <p:ext uri="{BB962C8B-B14F-4D97-AF65-F5344CB8AC3E}">
        <p14:creationId xmlns:p14="http://schemas.microsoft.com/office/powerpoint/2010/main" val="7536507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07E6D70-455C-493E-A30B-340A66F46DEA}"/>
              </a:ext>
            </a:extLst>
          </p:cNvPr>
          <p:cNvPicPr>
            <a:picLocks noChangeAspect="1"/>
          </p:cNvPicPr>
          <p:nvPr/>
        </p:nvPicPr>
        <p:blipFill>
          <a:blip r:embed="rId2"/>
          <a:stretch>
            <a:fillRect/>
          </a:stretch>
        </p:blipFill>
        <p:spPr>
          <a:xfrm>
            <a:off x="3909698" y="-1"/>
            <a:ext cx="4372603" cy="6858000"/>
          </a:xfrm>
          <a:prstGeom prst="rect">
            <a:avLst/>
          </a:prstGeom>
        </p:spPr>
      </p:pic>
    </p:spTree>
    <p:extLst>
      <p:ext uri="{BB962C8B-B14F-4D97-AF65-F5344CB8AC3E}">
        <p14:creationId xmlns:p14="http://schemas.microsoft.com/office/powerpoint/2010/main" val="35489006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Числова валідація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 </a:t>
            </a:r>
            <a:r>
              <a:rPr lang="ru-RU" sz="1800" dirty="0" err="1"/>
              <a:t>роботі</a:t>
            </a:r>
            <a:r>
              <a:rPr lang="ru-RU" sz="1800" dirty="0"/>
              <a:t> з </a:t>
            </a:r>
            <a:r>
              <a:rPr lang="ru-RU" sz="1800" dirty="0" err="1"/>
              <a:t>числовим</a:t>
            </a:r>
            <a:r>
              <a:rPr lang="ru-RU" sz="1800" dirty="0"/>
              <a:t> вводом </a:t>
            </a:r>
            <a:r>
              <a:rPr lang="ru-RU" sz="1800" dirty="0" err="1"/>
              <a:t>очевидним</a:t>
            </a:r>
            <a:r>
              <a:rPr lang="ru-RU" sz="1800" dirty="0"/>
              <a:t> шляхом </a:t>
            </a:r>
            <a:r>
              <a:rPr lang="ru-RU" sz="1800" dirty="0" err="1"/>
              <a:t>розвитку</a:t>
            </a:r>
            <a:r>
              <a:rPr lang="ru-RU" sz="1800" dirty="0"/>
              <a:t> </a:t>
            </a:r>
            <a:r>
              <a:rPr lang="ru-RU" sz="1800" dirty="0" err="1"/>
              <a:t>подій</a:t>
            </a:r>
            <a:r>
              <a:rPr lang="ru-RU" sz="1800" dirty="0"/>
              <a:t> є </a:t>
            </a:r>
            <a:r>
              <a:rPr lang="ru-RU" sz="1800" dirty="0" err="1"/>
              <a:t>використання</a:t>
            </a:r>
            <a:r>
              <a:rPr lang="ru-RU" sz="1800" dirty="0"/>
              <a:t> оператора </a:t>
            </a:r>
            <a:r>
              <a:rPr lang="ru-RU" sz="1800" dirty="0" err="1"/>
              <a:t>вилучення</a:t>
            </a:r>
            <a:r>
              <a:rPr lang="ru-RU" sz="1800" dirty="0"/>
              <a:t> для </a:t>
            </a:r>
            <a:r>
              <a:rPr lang="ru-RU" sz="1800" dirty="0" err="1"/>
              <a:t>конвертації</a:t>
            </a:r>
            <a:r>
              <a:rPr lang="ru-RU" sz="1800" dirty="0"/>
              <a:t> </a:t>
            </a:r>
            <a:r>
              <a:rPr lang="ru-RU" sz="1800" dirty="0" err="1"/>
              <a:t>користувацького</a:t>
            </a:r>
            <a:r>
              <a:rPr lang="ru-RU" sz="1800" dirty="0"/>
              <a:t> вводу в </a:t>
            </a:r>
            <a:r>
              <a:rPr lang="ru-RU" sz="1800" dirty="0" err="1"/>
              <a:t>числовий</a:t>
            </a:r>
            <a:r>
              <a:rPr lang="ru-RU" sz="1800" dirty="0"/>
              <a:t> тип. </a:t>
            </a:r>
            <a:r>
              <a:rPr lang="ru-RU" sz="1800" dirty="0" err="1"/>
              <a:t>Перевіряючи</a:t>
            </a:r>
            <a:r>
              <a:rPr lang="ru-RU" sz="1800" dirty="0"/>
              <a:t> </a:t>
            </a:r>
            <a:r>
              <a:rPr lang="ru-RU" sz="1800" dirty="0" err="1">
                <a:solidFill>
                  <a:schemeClr val="accent5">
                    <a:lumMod val="75000"/>
                  </a:schemeClr>
                </a:solidFill>
                <a:latin typeface="Consolas" panose="020B0609020204030204" pitchFamily="49" charset="0"/>
              </a:rPr>
              <a:t>failbit</a:t>
            </a:r>
            <a:r>
              <a:rPr lang="ru-RU" sz="1800" dirty="0"/>
              <a:t>, ми </a:t>
            </a:r>
            <a:r>
              <a:rPr lang="ru-RU" sz="1800" dirty="0" err="1"/>
              <a:t>можемо</a:t>
            </a:r>
            <a:r>
              <a:rPr lang="ru-RU" sz="1800" dirty="0"/>
              <a:t> </a:t>
            </a:r>
            <a:r>
              <a:rPr lang="ru-RU" sz="1800" dirty="0" err="1"/>
              <a:t>сказати</a:t>
            </a:r>
            <a:r>
              <a:rPr lang="ru-RU" sz="1800" dirty="0"/>
              <a:t>, </a:t>
            </a:r>
            <a:r>
              <a:rPr lang="ru-RU" sz="1800" dirty="0" err="1"/>
              <a:t>ввів</a:t>
            </a:r>
            <a:r>
              <a:rPr lang="ru-RU" sz="1800" dirty="0"/>
              <a:t> </a:t>
            </a:r>
            <a:r>
              <a:rPr lang="ru-RU" sz="1800" dirty="0" err="1"/>
              <a:t>користувач</a:t>
            </a:r>
            <a:r>
              <a:rPr lang="ru-RU" sz="1800" dirty="0"/>
              <a:t> число </a:t>
            </a:r>
            <a:r>
              <a:rPr lang="ru-RU" sz="1800" dirty="0" err="1"/>
              <a:t>чи</a:t>
            </a:r>
            <a:r>
              <a:rPr lang="ru-RU" sz="1800" dirty="0"/>
              <a:t> </a:t>
            </a:r>
            <a:r>
              <a:rPr lang="ru-RU" sz="1800" dirty="0" err="1"/>
              <a:t>ні</a:t>
            </a:r>
            <a:r>
              <a:rPr lang="ru-RU" sz="1800" dirty="0"/>
              <a:t>. </a:t>
            </a:r>
            <a:r>
              <a:rPr lang="ru-RU" sz="1800" dirty="0" err="1"/>
              <a:t>Наприклад</a:t>
            </a:r>
            <a:r>
              <a:rPr lang="ru-RU" sz="1800" dirty="0"/>
              <a:t>:</a:t>
            </a:r>
            <a:endParaRPr lang="uk-UA" sz="1800" dirty="0"/>
          </a:p>
        </p:txBody>
      </p:sp>
      <p:pic>
        <p:nvPicPr>
          <p:cNvPr id="5" name="Рисунок 4">
            <a:extLst>
              <a:ext uri="{FF2B5EF4-FFF2-40B4-BE49-F238E27FC236}">
                <a16:creationId xmlns:a16="http://schemas.microsoft.com/office/drawing/2014/main" id="{F78E28B1-F11A-45E4-822E-1E5AA299A00B}"/>
              </a:ext>
            </a:extLst>
          </p:cNvPr>
          <p:cNvPicPr>
            <a:picLocks noChangeAspect="1"/>
          </p:cNvPicPr>
          <p:nvPr/>
        </p:nvPicPr>
        <p:blipFill>
          <a:blip r:embed="rId2"/>
          <a:stretch>
            <a:fillRect/>
          </a:stretch>
        </p:blipFill>
        <p:spPr>
          <a:xfrm>
            <a:off x="1871239" y="2172938"/>
            <a:ext cx="8449519" cy="4467911"/>
          </a:xfrm>
          <a:prstGeom prst="rect">
            <a:avLst/>
          </a:prstGeom>
        </p:spPr>
      </p:pic>
    </p:spTree>
    <p:extLst>
      <p:ext uri="{BB962C8B-B14F-4D97-AF65-F5344CB8AC3E}">
        <p14:creationId xmlns:p14="http://schemas.microsoft.com/office/powerpoint/2010/main" val="2278379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Числова валідація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користувач ввів число, то </a:t>
            </a:r>
            <a:r>
              <a:rPr lang="en-US" sz="1800" dirty="0" err="1">
                <a:solidFill>
                  <a:schemeClr val="accent5">
                    <a:lumMod val="75000"/>
                  </a:schemeClr>
                </a:solidFill>
                <a:latin typeface="Consolas" panose="020B0609020204030204" pitchFamily="49" charset="0"/>
              </a:rPr>
              <a:t>cin.fail</a:t>
            </a:r>
            <a:r>
              <a:rPr lang="en-US" sz="1800" dirty="0">
                <a:solidFill>
                  <a:schemeClr val="accent5">
                    <a:lumMod val="75000"/>
                  </a:schemeClr>
                </a:solidFill>
                <a:latin typeface="Consolas" panose="020B0609020204030204" pitchFamily="49" charset="0"/>
              </a:rPr>
              <a:t>()</a:t>
            </a:r>
            <a:r>
              <a:rPr lang="en-US" sz="1800" dirty="0"/>
              <a:t> </a:t>
            </a:r>
            <a:r>
              <a:rPr lang="uk-UA" sz="1800" dirty="0"/>
              <a:t>буде </a:t>
            </a:r>
            <a:r>
              <a:rPr lang="en-US" sz="1800" dirty="0">
                <a:solidFill>
                  <a:schemeClr val="accent5">
                    <a:lumMod val="75000"/>
                  </a:schemeClr>
                </a:solidFill>
                <a:latin typeface="Consolas" panose="020B0609020204030204" pitchFamily="49" charset="0"/>
              </a:rPr>
              <a:t>false</a:t>
            </a:r>
            <a:r>
              <a:rPr lang="en-US" sz="1800" dirty="0"/>
              <a:t>, </a:t>
            </a:r>
            <a:r>
              <a:rPr lang="uk-UA" sz="1800" dirty="0"/>
              <a:t>виконається оператор </a:t>
            </a:r>
            <a:r>
              <a:rPr lang="en-US" sz="1800" dirty="0">
                <a:solidFill>
                  <a:schemeClr val="accent5">
                    <a:lumMod val="75000"/>
                  </a:schemeClr>
                </a:solidFill>
                <a:latin typeface="Consolas" panose="020B0609020204030204" pitchFamily="49" charset="0"/>
              </a:rPr>
              <a:t>break</a:t>
            </a:r>
            <a:r>
              <a:rPr lang="en-US" sz="1800" dirty="0"/>
              <a:t>, </a:t>
            </a:r>
            <a:r>
              <a:rPr lang="uk-UA" sz="1800" dirty="0"/>
              <a:t>і ми вийдемо з циклу </a:t>
            </a:r>
            <a:r>
              <a:rPr lang="en-US" sz="1800" dirty="0">
                <a:solidFill>
                  <a:schemeClr val="accent5">
                    <a:lumMod val="75000"/>
                  </a:schemeClr>
                </a:solidFill>
                <a:latin typeface="Consolas" panose="020B0609020204030204" pitchFamily="49" charset="0"/>
              </a:rPr>
              <a:t>while</a:t>
            </a:r>
            <a:r>
              <a:rPr lang="en-US" sz="1800" dirty="0"/>
              <a:t>. </a:t>
            </a:r>
            <a:r>
              <a:rPr lang="uk-UA" sz="1800" dirty="0"/>
              <a:t>Якщо ж користувач ввів букву, то </a:t>
            </a:r>
            <a:r>
              <a:rPr lang="en-US" sz="1800" dirty="0" err="1">
                <a:solidFill>
                  <a:schemeClr val="accent5">
                    <a:lumMod val="75000"/>
                  </a:schemeClr>
                </a:solidFill>
                <a:latin typeface="Consolas" panose="020B0609020204030204" pitchFamily="49" charset="0"/>
              </a:rPr>
              <a:t>cin.fail</a:t>
            </a:r>
            <a:r>
              <a:rPr lang="en-US" sz="1800" dirty="0">
                <a:solidFill>
                  <a:schemeClr val="accent5">
                    <a:lumMod val="75000"/>
                  </a:schemeClr>
                </a:solidFill>
                <a:latin typeface="Consolas" panose="020B0609020204030204" pitchFamily="49" charset="0"/>
              </a:rPr>
              <a:t>()</a:t>
            </a:r>
            <a:r>
              <a:rPr lang="en-US" sz="1800" dirty="0"/>
              <a:t> </a:t>
            </a:r>
            <a:r>
              <a:rPr lang="uk-UA" sz="1800" dirty="0"/>
              <a:t>буде </a:t>
            </a:r>
            <a:r>
              <a:rPr lang="en-US" sz="1800" dirty="0">
                <a:solidFill>
                  <a:schemeClr val="accent5">
                    <a:lumMod val="75000"/>
                  </a:schemeClr>
                </a:solidFill>
                <a:latin typeface="Consolas" panose="020B0609020204030204" pitchFamily="49" charset="0"/>
              </a:rPr>
              <a:t>true</a:t>
            </a:r>
            <a:r>
              <a:rPr lang="en-US" sz="1800" dirty="0"/>
              <a:t>, </a:t>
            </a:r>
            <a:r>
              <a:rPr lang="uk-UA" sz="1800" dirty="0"/>
              <a:t>і користувачеві знову буде запропоновано ввести свій вік.</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Однак, є один нюанс: якщо користувач введе рядок, який починається з цифр, але потім містить букви (наприклад, </a:t>
            </a:r>
            <a:r>
              <a:rPr lang="uk-UA" sz="1800" dirty="0">
                <a:solidFill>
                  <a:schemeClr val="accent5">
                    <a:lumMod val="75000"/>
                  </a:schemeClr>
                </a:solidFill>
                <a:latin typeface="Consolas" panose="020B0609020204030204" pitchFamily="49" charset="0"/>
              </a:rPr>
              <a:t>53</a:t>
            </a:r>
            <a:r>
              <a:rPr lang="en-US" sz="1800" dirty="0">
                <a:solidFill>
                  <a:schemeClr val="accent5">
                    <a:lumMod val="75000"/>
                  </a:schemeClr>
                </a:solidFill>
                <a:latin typeface="Consolas" panose="020B0609020204030204" pitchFamily="49" charset="0"/>
              </a:rPr>
              <a:t>qwerty74</a:t>
            </a:r>
            <a:r>
              <a:rPr lang="en-US" sz="1800" dirty="0"/>
              <a:t>), </a:t>
            </a:r>
            <a:r>
              <a:rPr lang="uk-UA" sz="1800" dirty="0"/>
              <a:t>то перші цифри (</a:t>
            </a:r>
            <a:r>
              <a:rPr lang="uk-UA" sz="1800" dirty="0">
                <a:solidFill>
                  <a:schemeClr val="accent5">
                    <a:lumMod val="75000"/>
                  </a:schemeClr>
                </a:solidFill>
                <a:latin typeface="Consolas" panose="020B0609020204030204" pitchFamily="49" charset="0"/>
              </a:rPr>
              <a:t>53</a:t>
            </a:r>
            <a:r>
              <a:rPr lang="uk-UA" sz="1800" dirty="0"/>
              <a:t>) будуть вилучені в </a:t>
            </a:r>
            <a:r>
              <a:rPr lang="en-US" sz="1800" dirty="0" err="1">
                <a:solidFill>
                  <a:schemeClr val="accent5">
                    <a:lumMod val="75000"/>
                  </a:schemeClr>
                </a:solidFill>
                <a:latin typeface="Consolas" panose="020B0609020204030204" pitchFamily="49" charset="0"/>
              </a:rPr>
              <a:t>nAge</a:t>
            </a:r>
            <a:r>
              <a:rPr lang="en-US" sz="1800" dirty="0"/>
              <a:t>, </a:t>
            </a:r>
            <a:r>
              <a:rPr lang="uk-UA" sz="1800" dirty="0"/>
              <a:t>а залишок рядка (</a:t>
            </a:r>
            <a:r>
              <a:rPr lang="en-US" sz="1800" dirty="0">
                <a:solidFill>
                  <a:schemeClr val="accent5">
                    <a:lumMod val="75000"/>
                  </a:schemeClr>
                </a:solidFill>
                <a:latin typeface="Consolas" panose="020B0609020204030204" pitchFamily="49" charset="0"/>
              </a:rPr>
              <a:t>qwerty74</a:t>
            </a:r>
            <a:r>
              <a:rPr lang="en-US" sz="1800" dirty="0"/>
              <a:t>) </a:t>
            </a:r>
            <a:r>
              <a:rPr lang="uk-UA" sz="1800" dirty="0"/>
              <a:t>залишиться у вхідному потоці, і </a:t>
            </a:r>
            <a:r>
              <a:rPr lang="en-US" sz="1800" dirty="0" err="1">
                <a:solidFill>
                  <a:schemeClr val="accent5">
                    <a:lumMod val="75000"/>
                  </a:schemeClr>
                </a:solidFill>
                <a:latin typeface="Consolas" panose="020B0609020204030204" pitchFamily="49" charset="0"/>
              </a:rPr>
              <a:t>failbit</a:t>
            </a:r>
            <a:r>
              <a:rPr lang="en-US" sz="1800" dirty="0"/>
              <a:t> </a:t>
            </a:r>
            <a:r>
              <a:rPr lang="uk-UA" sz="1800" dirty="0"/>
              <a:t>при цьому НЕ буде встановлений. Це загрожує наявністю сміття у вхідному потоці при наступному вилученні.</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Давайте вирішимо цю проблему:</a:t>
            </a:r>
          </a:p>
        </p:txBody>
      </p:sp>
    </p:spTree>
    <p:extLst>
      <p:ext uri="{BB962C8B-B14F-4D97-AF65-F5344CB8AC3E}">
        <p14:creationId xmlns:p14="http://schemas.microsoft.com/office/powerpoint/2010/main" val="3730718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Числова валідація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140E0C0-CE0D-4232-A1FA-46C0D94D18B4}"/>
              </a:ext>
            </a:extLst>
          </p:cNvPr>
          <p:cNvPicPr>
            <a:picLocks noChangeAspect="1"/>
          </p:cNvPicPr>
          <p:nvPr/>
        </p:nvPicPr>
        <p:blipFill>
          <a:blip r:embed="rId2"/>
          <a:stretch>
            <a:fillRect/>
          </a:stretch>
        </p:blipFill>
        <p:spPr>
          <a:xfrm>
            <a:off x="1023067" y="726686"/>
            <a:ext cx="10145865" cy="6131314"/>
          </a:xfrm>
          <a:prstGeom prst="rect">
            <a:avLst/>
          </a:prstGeom>
        </p:spPr>
      </p:pic>
    </p:spTree>
    <p:extLst>
      <p:ext uri="{BB962C8B-B14F-4D97-AF65-F5344CB8AC3E}">
        <p14:creationId xmlns:p14="http://schemas.microsoft.com/office/powerpoint/2010/main" val="34538665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Числова</a:t>
            </a:r>
            <a:r>
              <a:rPr lang="ru-RU" b="1" dirty="0"/>
              <a:t> валідація за </a:t>
            </a:r>
            <a:r>
              <a:rPr lang="ru-RU" b="1" dirty="0" err="1"/>
              <a:t>допомогою</a:t>
            </a:r>
            <a:r>
              <a:rPr lang="ru-RU" b="1" dirty="0"/>
              <a:t> рядка</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136266" cy="6000307"/>
          </a:xfrm>
        </p:spPr>
        <p:txBody>
          <a:bodyPr>
            <a:normAutofit/>
          </a:bodyPr>
          <a:lstStyle/>
          <a:p>
            <a:pPr marL="540000" indent="360000">
              <a:lnSpc>
                <a:spcPct val="150000"/>
              </a:lnSpc>
              <a:spcBef>
                <a:spcPts val="0"/>
              </a:spcBef>
              <a:buNone/>
            </a:pPr>
            <a:r>
              <a:rPr lang="ru-RU" sz="1800" dirty="0"/>
              <a:t>У </a:t>
            </a:r>
            <a:r>
              <a:rPr lang="ru-RU" sz="1800" dirty="0" err="1"/>
              <a:t>вищенаведеному</a:t>
            </a:r>
            <a:r>
              <a:rPr lang="ru-RU" sz="1800" dirty="0"/>
              <a:t> </a:t>
            </a:r>
            <a:r>
              <a:rPr lang="ru-RU" sz="1800" dirty="0" err="1"/>
              <a:t>прикладі</a:t>
            </a:r>
            <a:r>
              <a:rPr lang="ru-RU" sz="1800" dirty="0"/>
              <a:t> </a:t>
            </a:r>
            <a:r>
              <a:rPr lang="ru-RU" sz="1800" dirty="0" err="1"/>
              <a:t>знадобилося</a:t>
            </a:r>
            <a:r>
              <a:rPr lang="ru-RU" sz="1800" dirty="0"/>
              <a:t> </a:t>
            </a:r>
            <a:r>
              <a:rPr lang="ru-RU" sz="1800" dirty="0" err="1"/>
              <a:t>чимало</a:t>
            </a:r>
            <a:r>
              <a:rPr lang="ru-RU" sz="1800" dirty="0"/>
              <a:t> </a:t>
            </a:r>
            <a:r>
              <a:rPr lang="ru-RU" sz="1800" dirty="0" err="1"/>
              <a:t>зусиль</a:t>
            </a:r>
            <a:r>
              <a:rPr lang="ru-RU" sz="1800" dirty="0"/>
              <a:t>, </a:t>
            </a:r>
            <a:r>
              <a:rPr lang="ru-RU" sz="1800" dirty="0" err="1"/>
              <a:t>щоб</a:t>
            </a:r>
            <a:r>
              <a:rPr lang="ru-RU" sz="1800" dirty="0"/>
              <a:t> </a:t>
            </a:r>
            <a:r>
              <a:rPr lang="ru-RU" sz="1800" dirty="0" err="1"/>
              <a:t>отримати</a:t>
            </a:r>
            <a:r>
              <a:rPr lang="ru-RU" sz="1800" dirty="0"/>
              <a:t> </a:t>
            </a:r>
            <a:r>
              <a:rPr lang="ru-RU" sz="1800" dirty="0" err="1"/>
              <a:t>одне</a:t>
            </a:r>
            <a:r>
              <a:rPr lang="ru-RU" sz="1800" dirty="0"/>
              <a:t> </a:t>
            </a:r>
            <a:r>
              <a:rPr lang="ru-RU" sz="1800" dirty="0" err="1"/>
              <a:t>просте</a:t>
            </a:r>
            <a:r>
              <a:rPr lang="ru-RU" sz="1800" dirty="0"/>
              <a:t> </a:t>
            </a:r>
            <a:r>
              <a:rPr lang="ru-RU" sz="1800" dirty="0" err="1"/>
              <a:t>значення</a:t>
            </a:r>
            <a:r>
              <a:rPr lang="ru-RU" sz="1800" dirty="0"/>
              <a:t>! </a:t>
            </a:r>
            <a:r>
              <a:rPr lang="ru-RU" sz="1800" dirty="0" err="1"/>
              <a:t>Інший</a:t>
            </a:r>
            <a:r>
              <a:rPr lang="ru-RU" sz="1800" dirty="0"/>
              <a:t> </a:t>
            </a:r>
            <a:r>
              <a:rPr lang="ru-RU" sz="1800" dirty="0" err="1"/>
              <a:t>спосіб</a:t>
            </a:r>
            <a:r>
              <a:rPr lang="ru-RU" sz="1800" dirty="0"/>
              <a:t> </a:t>
            </a:r>
            <a:r>
              <a:rPr lang="ru-RU" sz="1800" dirty="0" err="1"/>
              <a:t>обробки</a:t>
            </a:r>
            <a:r>
              <a:rPr lang="ru-RU" sz="1800" dirty="0"/>
              <a:t> числового вводу </a:t>
            </a:r>
            <a:r>
              <a:rPr lang="ru-RU" sz="1800" dirty="0" err="1"/>
              <a:t>полягає</a:t>
            </a:r>
            <a:r>
              <a:rPr lang="ru-RU" sz="1800" dirty="0"/>
              <a:t> в тому, </a:t>
            </a:r>
            <a:r>
              <a:rPr lang="ru-RU" sz="1800" dirty="0" err="1"/>
              <a:t>щоб</a:t>
            </a:r>
            <a:r>
              <a:rPr lang="ru-RU" sz="1800" dirty="0"/>
              <a:t> </a:t>
            </a:r>
            <a:r>
              <a:rPr lang="ru-RU" sz="1800" dirty="0" err="1"/>
              <a:t>прочитати</a:t>
            </a:r>
            <a:r>
              <a:rPr lang="ru-RU" sz="1800" dirty="0"/>
              <a:t> </a:t>
            </a:r>
            <a:r>
              <a:rPr lang="ru-RU" sz="1800" dirty="0" err="1"/>
              <a:t>користувацький</a:t>
            </a:r>
            <a:r>
              <a:rPr lang="ru-RU" sz="1800" dirty="0"/>
              <a:t> </a:t>
            </a:r>
            <a:r>
              <a:rPr lang="ru-RU" sz="1800" dirty="0" err="1"/>
              <a:t>ввід</a:t>
            </a:r>
            <a:r>
              <a:rPr lang="ru-RU" sz="1800" dirty="0"/>
              <a:t> як рядок, </a:t>
            </a:r>
            <a:r>
              <a:rPr lang="ru-RU" sz="1800" dirty="0" err="1"/>
              <a:t>обробити</a:t>
            </a:r>
            <a:r>
              <a:rPr lang="ru-RU" sz="1800" dirty="0"/>
              <a:t> </a:t>
            </a:r>
            <a:r>
              <a:rPr lang="ru-RU" sz="1800" dirty="0" err="1"/>
              <a:t>його</a:t>
            </a:r>
            <a:r>
              <a:rPr lang="ru-RU" sz="1800" dirty="0"/>
              <a:t> як рядок і, </a:t>
            </a:r>
            <a:r>
              <a:rPr lang="ru-RU" sz="1800" dirty="0" err="1"/>
              <a:t>якщо</a:t>
            </a:r>
            <a:r>
              <a:rPr lang="ru-RU" sz="1800" dirty="0"/>
              <a:t> </a:t>
            </a:r>
            <a:r>
              <a:rPr lang="ru-RU" sz="1800" dirty="0" err="1"/>
              <a:t>він</a:t>
            </a:r>
            <a:r>
              <a:rPr lang="ru-RU" sz="1800" dirty="0"/>
              <a:t> пройде </a:t>
            </a:r>
            <a:r>
              <a:rPr lang="ru-RU" sz="1800" dirty="0" err="1"/>
              <a:t>перевірку</a:t>
            </a:r>
            <a:r>
              <a:rPr lang="ru-RU" sz="1800" dirty="0"/>
              <a:t>, </a:t>
            </a:r>
            <a:r>
              <a:rPr lang="ru-RU" sz="1800" dirty="0" err="1"/>
              <a:t>конвертувати</a:t>
            </a:r>
            <a:r>
              <a:rPr lang="ru-RU" sz="1800" dirty="0"/>
              <a:t> (</a:t>
            </a:r>
            <a:r>
              <a:rPr lang="ru-RU" sz="1800" dirty="0" err="1"/>
              <a:t>цей</a:t>
            </a:r>
            <a:r>
              <a:rPr lang="ru-RU" sz="1800" dirty="0"/>
              <a:t> рядок) в </a:t>
            </a:r>
            <a:r>
              <a:rPr lang="ru-RU" sz="1800" dirty="0" err="1"/>
              <a:t>числовий</a:t>
            </a:r>
            <a:r>
              <a:rPr lang="ru-RU" sz="1800" dirty="0"/>
              <a:t> тип. </a:t>
            </a:r>
            <a:r>
              <a:rPr lang="ru-RU" sz="1800" dirty="0" err="1"/>
              <a:t>Наприклад</a:t>
            </a:r>
            <a:r>
              <a:rPr lang="ru-RU" sz="1800" dirty="0"/>
              <a:t>:</a:t>
            </a:r>
            <a:endParaRPr lang="uk-UA" sz="1800" dirty="0"/>
          </a:p>
        </p:txBody>
      </p:sp>
      <p:pic>
        <p:nvPicPr>
          <p:cNvPr id="5" name="Рисунок 4">
            <a:extLst>
              <a:ext uri="{FF2B5EF4-FFF2-40B4-BE49-F238E27FC236}">
                <a16:creationId xmlns:a16="http://schemas.microsoft.com/office/drawing/2014/main" id="{F3ED2740-563F-474E-826E-898957842C7A}"/>
              </a:ext>
            </a:extLst>
          </p:cNvPr>
          <p:cNvPicPr>
            <a:picLocks noChangeAspect="1"/>
          </p:cNvPicPr>
          <p:nvPr/>
        </p:nvPicPr>
        <p:blipFill>
          <a:blip r:embed="rId2"/>
          <a:stretch>
            <a:fillRect/>
          </a:stretch>
        </p:blipFill>
        <p:spPr>
          <a:xfrm>
            <a:off x="7136266" y="-1"/>
            <a:ext cx="5055734" cy="6858000"/>
          </a:xfrm>
          <a:prstGeom prst="rect">
            <a:avLst/>
          </a:prstGeom>
        </p:spPr>
      </p:pic>
    </p:spTree>
    <p:extLst>
      <p:ext uri="{BB962C8B-B14F-4D97-AF65-F5344CB8AC3E}">
        <p14:creationId xmlns:p14="http://schemas.microsoft.com/office/powerpoint/2010/main" val="20971129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Чи</a:t>
            </a:r>
            <a:r>
              <a:rPr lang="ru-RU" sz="1800" dirty="0"/>
              <a:t> буде </a:t>
            </a:r>
            <a:r>
              <a:rPr lang="ru-RU" sz="1800" dirty="0" err="1"/>
              <a:t>цей</a:t>
            </a:r>
            <a:r>
              <a:rPr lang="ru-RU" sz="1800" dirty="0"/>
              <a:t> </a:t>
            </a:r>
            <a:r>
              <a:rPr lang="ru-RU" sz="1800" dirty="0" err="1"/>
              <a:t>варіант</a:t>
            </a:r>
            <a:r>
              <a:rPr lang="ru-RU" sz="1800" dirty="0"/>
              <a:t> </a:t>
            </a:r>
            <a:r>
              <a:rPr lang="ru-RU" sz="1800" dirty="0" err="1"/>
              <a:t>ефективнішим</a:t>
            </a:r>
            <a:r>
              <a:rPr lang="ru-RU" sz="1800" dirty="0"/>
              <a:t>, </a:t>
            </a:r>
            <a:r>
              <a:rPr lang="ru-RU" sz="1800" dirty="0" err="1"/>
              <a:t>ніж</a:t>
            </a:r>
            <a:r>
              <a:rPr lang="ru-RU" sz="1800" dirty="0"/>
              <a:t> </a:t>
            </a:r>
            <a:r>
              <a:rPr lang="ru-RU" sz="1800" dirty="0" err="1"/>
              <a:t>пряме</a:t>
            </a:r>
            <a:r>
              <a:rPr lang="ru-RU" sz="1800" dirty="0"/>
              <a:t> </a:t>
            </a:r>
            <a:r>
              <a:rPr lang="ru-RU" sz="1800" dirty="0" err="1"/>
              <a:t>числове</a:t>
            </a:r>
            <a:r>
              <a:rPr lang="ru-RU" sz="1800" dirty="0"/>
              <a:t> </a:t>
            </a:r>
            <a:r>
              <a:rPr lang="ru-RU" sz="1800" dirty="0" err="1"/>
              <a:t>вилучення</a:t>
            </a:r>
            <a:r>
              <a:rPr lang="ru-RU" sz="1800" dirty="0"/>
              <a:t>, </a:t>
            </a:r>
            <a:r>
              <a:rPr lang="ru-RU" sz="1800" dirty="0" err="1"/>
              <a:t>залежить</a:t>
            </a:r>
            <a:r>
              <a:rPr lang="ru-RU" sz="1800" dirty="0"/>
              <a:t> </a:t>
            </a:r>
            <a:r>
              <a:rPr lang="ru-RU" sz="1800" dirty="0" err="1"/>
              <a:t>від</a:t>
            </a:r>
            <a:r>
              <a:rPr lang="ru-RU" sz="1800" dirty="0"/>
              <a:t> ваших </a:t>
            </a:r>
            <a:r>
              <a:rPr lang="ru-RU" sz="1800" dirty="0" err="1"/>
              <a:t>параметрів</a:t>
            </a:r>
            <a:r>
              <a:rPr lang="ru-RU" sz="1800" dirty="0"/>
              <a:t> валідації і </a:t>
            </a:r>
            <a:r>
              <a:rPr lang="ru-RU" sz="1800" dirty="0" err="1"/>
              <a:t>обмежень</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Як </a:t>
            </a:r>
            <a:r>
              <a:rPr lang="ru-RU" sz="1800" dirty="0" err="1"/>
              <a:t>ви</a:t>
            </a:r>
            <a:r>
              <a:rPr lang="ru-RU" sz="1800" dirty="0"/>
              <a:t> можете </a:t>
            </a:r>
            <a:r>
              <a:rPr lang="ru-RU" sz="1800" dirty="0" err="1"/>
              <a:t>бачити</a:t>
            </a:r>
            <a:r>
              <a:rPr lang="ru-RU" sz="1800" dirty="0"/>
              <a:t>, валідація </a:t>
            </a:r>
            <a:r>
              <a:rPr lang="ru-RU" sz="1800" dirty="0" err="1"/>
              <a:t>користувацького</a:t>
            </a:r>
            <a:r>
              <a:rPr lang="ru-RU" sz="1800" dirty="0"/>
              <a:t> вводу в </a:t>
            </a:r>
            <a:r>
              <a:rPr lang="ru-RU" sz="1800" dirty="0" err="1"/>
              <a:t>мові</a:t>
            </a:r>
            <a:r>
              <a:rPr lang="ru-RU" sz="1800" dirty="0"/>
              <a:t> C++ </a:t>
            </a:r>
            <a:r>
              <a:rPr lang="ru-RU" sz="1800" dirty="0" err="1"/>
              <a:t>займає</a:t>
            </a:r>
            <a:r>
              <a:rPr lang="ru-RU" sz="1800" dirty="0"/>
              <a:t> не так </a:t>
            </a:r>
            <a:r>
              <a:rPr lang="ru-RU" sz="1800" dirty="0" err="1"/>
              <a:t>вже</a:t>
            </a:r>
            <a:r>
              <a:rPr lang="ru-RU" sz="1800" dirty="0"/>
              <a:t> й мало часу і </a:t>
            </a:r>
            <a:r>
              <a:rPr lang="ru-RU" sz="1800" dirty="0" err="1"/>
              <a:t>зусиль</a:t>
            </a:r>
            <a:r>
              <a:rPr lang="ru-RU" sz="1800" dirty="0"/>
              <a:t>. На </a:t>
            </a:r>
            <a:r>
              <a:rPr lang="ru-RU" sz="1800" dirty="0" err="1"/>
              <a:t>щастя</a:t>
            </a:r>
            <a:r>
              <a:rPr lang="ru-RU" sz="1800" dirty="0"/>
              <a:t>, </a:t>
            </a:r>
            <a:r>
              <a:rPr lang="ru-RU" sz="1800" dirty="0" err="1"/>
              <a:t>багато</a:t>
            </a:r>
            <a:r>
              <a:rPr lang="ru-RU" sz="1800" dirty="0"/>
              <a:t> </a:t>
            </a:r>
            <a:r>
              <a:rPr lang="ru-RU" sz="1800" dirty="0" err="1"/>
              <a:t>подібних</a:t>
            </a:r>
            <a:r>
              <a:rPr lang="ru-RU" sz="1800" dirty="0"/>
              <a:t> </a:t>
            </a:r>
            <a:r>
              <a:rPr lang="ru-RU" sz="1800" dirty="0" err="1"/>
              <a:t>завдань</a:t>
            </a:r>
            <a:r>
              <a:rPr lang="ru-RU" sz="1800" dirty="0"/>
              <a:t> (</a:t>
            </a:r>
            <a:r>
              <a:rPr lang="ru-RU" sz="1800" dirty="0" err="1"/>
              <a:t>наприклад</a:t>
            </a:r>
            <a:r>
              <a:rPr lang="ru-RU" sz="1800" dirty="0"/>
              <a:t>, </a:t>
            </a:r>
            <a:r>
              <a:rPr lang="ru-RU" sz="1800" dirty="0" err="1"/>
              <a:t>виконання</a:t>
            </a:r>
            <a:r>
              <a:rPr lang="ru-RU" sz="1800" dirty="0"/>
              <a:t> </a:t>
            </a:r>
            <a:r>
              <a:rPr lang="ru-RU" sz="1800" dirty="0" err="1"/>
              <a:t>числової</a:t>
            </a:r>
            <a:r>
              <a:rPr lang="ru-RU" sz="1800" dirty="0"/>
              <a:t> валідації за </a:t>
            </a:r>
            <a:r>
              <a:rPr lang="ru-RU" sz="1800" dirty="0" err="1"/>
              <a:t>допомогою</a:t>
            </a:r>
            <a:r>
              <a:rPr lang="ru-RU" sz="1800" dirty="0"/>
              <a:t> </a:t>
            </a:r>
            <a:r>
              <a:rPr lang="ru-RU" sz="1800" dirty="0" err="1"/>
              <a:t>рядків</a:t>
            </a:r>
            <a:r>
              <a:rPr lang="ru-RU" sz="1800" dirty="0"/>
              <a:t>) </a:t>
            </a:r>
            <a:r>
              <a:rPr lang="ru-RU" sz="1800" dirty="0" err="1"/>
              <a:t>можна</a:t>
            </a:r>
            <a:r>
              <a:rPr lang="ru-RU" sz="1800" dirty="0"/>
              <a:t> легко </a:t>
            </a:r>
            <a:r>
              <a:rPr lang="ru-RU" sz="1800" dirty="0" err="1"/>
              <a:t>перетворити</a:t>
            </a:r>
            <a:r>
              <a:rPr lang="ru-RU" sz="1800" dirty="0"/>
              <a:t> в </a:t>
            </a:r>
            <a:r>
              <a:rPr lang="ru-RU" sz="1800" dirty="0" err="1"/>
              <a:t>функції</a:t>
            </a:r>
            <a:r>
              <a:rPr lang="ru-RU" sz="1800" dirty="0"/>
              <a:t>, </a:t>
            </a:r>
            <a:r>
              <a:rPr lang="ru-RU" sz="1800" dirty="0" err="1"/>
              <a:t>які</a:t>
            </a:r>
            <a:r>
              <a:rPr lang="ru-RU" sz="1800" dirty="0"/>
              <a:t> </a:t>
            </a:r>
            <a:r>
              <a:rPr lang="ru-RU" sz="1800" dirty="0" err="1"/>
              <a:t>потім</a:t>
            </a:r>
            <a:r>
              <a:rPr lang="ru-RU" sz="1800" dirty="0"/>
              <a:t> </a:t>
            </a:r>
            <a:r>
              <a:rPr lang="ru-RU" sz="1800" dirty="0" err="1"/>
              <a:t>можна</a:t>
            </a:r>
            <a:r>
              <a:rPr lang="ru-RU" sz="1800" dirty="0"/>
              <a:t> буде повторно </a:t>
            </a:r>
            <a:r>
              <a:rPr lang="ru-RU" sz="1800" dirty="0" err="1"/>
              <a:t>використовувати</a:t>
            </a:r>
            <a:r>
              <a:rPr lang="ru-RU" sz="1800" dirty="0"/>
              <a:t> в </a:t>
            </a:r>
            <a:r>
              <a:rPr lang="ru-RU" sz="1800" dirty="0" err="1"/>
              <a:t>інших</a:t>
            </a:r>
            <a:r>
              <a:rPr lang="ru-RU" sz="1800" dirty="0"/>
              <a:t> </a:t>
            </a:r>
            <a:r>
              <a:rPr lang="ru-RU" sz="1800" dirty="0" err="1"/>
              <a:t>програмах</a:t>
            </a:r>
            <a:r>
              <a:rPr lang="ru-RU" sz="1800" dirty="0"/>
              <a:t>.</a:t>
            </a:r>
            <a:endParaRPr lang="uk-UA" sz="1800" dirty="0"/>
          </a:p>
        </p:txBody>
      </p:sp>
    </p:spTree>
    <p:extLst>
      <p:ext uri="{BB962C8B-B14F-4D97-AF65-F5344CB8AC3E}">
        <p14:creationId xmlns:p14="http://schemas.microsoft.com/office/powerpoint/2010/main" val="2935431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Форматування виводу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Оператор вставки (виводу) </a:t>
            </a:r>
            <a:r>
              <a:rPr lang="uk-UA" sz="1800" dirty="0">
                <a:solidFill>
                  <a:schemeClr val="accent5">
                    <a:lumMod val="75000"/>
                  </a:schemeClr>
                </a:solidFill>
                <a:latin typeface="Consolas" panose="020B0609020204030204" pitchFamily="49" charset="0"/>
              </a:rPr>
              <a:t>&lt;&lt;</a:t>
            </a:r>
            <a:r>
              <a:rPr lang="uk-UA" sz="1800" dirty="0"/>
              <a:t> використовується для переміщення інформації в вихідний потік. Класи </a:t>
            </a:r>
            <a:r>
              <a:rPr lang="en-US" sz="1800" dirty="0" err="1">
                <a:solidFill>
                  <a:schemeClr val="accent5">
                    <a:lumMod val="75000"/>
                  </a:schemeClr>
                </a:solidFill>
                <a:latin typeface="Consolas" panose="020B0609020204030204" pitchFamily="49" charset="0"/>
              </a:rPr>
              <a:t>istream</a:t>
            </a:r>
            <a:r>
              <a:rPr lang="en-US" sz="1800" dirty="0"/>
              <a:t> </a:t>
            </a:r>
            <a:r>
              <a:rPr lang="uk-UA" sz="1800" dirty="0"/>
              <a:t>і </a:t>
            </a:r>
            <a:r>
              <a:rPr lang="en-US" sz="1800" dirty="0" err="1">
                <a:solidFill>
                  <a:schemeClr val="accent5">
                    <a:lumMod val="75000"/>
                  </a:schemeClr>
                </a:solidFill>
                <a:latin typeface="Consolas" panose="020B0609020204030204" pitchFamily="49" charset="0"/>
              </a:rPr>
              <a:t>ostream</a:t>
            </a:r>
            <a:r>
              <a:rPr lang="en-US" sz="1800" dirty="0"/>
              <a:t> </a:t>
            </a:r>
            <a:r>
              <a:rPr lang="uk-UA" sz="1800" dirty="0"/>
              <a:t>є дочірніми класу </a:t>
            </a:r>
            <a:r>
              <a:rPr lang="en-US" sz="1800" dirty="0" err="1">
                <a:solidFill>
                  <a:schemeClr val="accent5">
                    <a:lumMod val="75000"/>
                  </a:schemeClr>
                </a:solidFill>
                <a:latin typeface="Consolas" panose="020B0609020204030204" pitchFamily="49" charset="0"/>
              </a:rPr>
              <a:t>ios</a:t>
            </a:r>
            <a:r>
              <a:rPr lang="en-US" sz="1800" dirty="0"/>
              <a:t>. </a:t>
            </a:r>
            <a:r>
              <a:rPr lang="uk-UA" sz="1800" dirty="0"/>
              <a:t>Одним із завдань </a:t>
            </a:r>
            <a:r>
              <a:rPr lang="en-US" sz="1800" dirty="0" err="1">
                <a:solidFill>
                  <a:schemeClr val="accent5">
                    <a:lumMod val="75000"/>
                  </a:schemeClr>
                </a:solidFill>
                <a:latin typeface="Consolas" panose="020B0609020204030204" pitchFamily="49" charset="0"/>
              </a:rPr>
              <a:t>ios</a:t>
            </a:r>
            <a:r>
              <a:rPr lang="en-US" sz="1800" dirty="0"/>
              <a:t> (</a:t>
            </a:r>
            <a:r>
              <a:rPr lang="uk-UA" sz="1800" dirty="0"/>
              <a:t>і </a:t>
            </a:r>
            <a:r>
              <a:rPr lang="en-US" sz="1800" dirty="0" err="1">
                <a:solidFill>
                  <a:schemeClr val="accent5">
                    <a:lumMod val="75000"/>
                  </a:schemeClr>
                </a:solidFill>
                <a:latin typeface="Consolas" panose="020B0609020204030204" pitchFamily="49" charset="0"/>
              </a:rPr>
              <a:t>ios_base</a:t>
            </a:r>
            <a:r>
              <a:rPr lang="en-US" sz="1800" dirty="0"/>
              <a:t>) </a:t>
            </a:r>
            <a:r>
              <a:rPr lang="uk-UA" sz="1800" dirty="0"/>
              <a:t>є управління параметрами форматування виводу.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Є два способи управління параметрами форматування виводу:</a:t>
            </a:r>
          </a:p>
          <a:p>
            <a:pPr marL="540000" indent="360000">
              <a:lnSpc>
                <a:spcPct val="150000"/>
              </a:lnSpc>
              <a:spcBef>
                <a:spcPts val="0"/>
              </a:spcBef>
              <a:buNone/>
            </a:pPr>
            <a:r>
              <a:rPr lang="uk-UA" sz="1800" dirty="0"/>
              <a:t>   </a:t>
            </a:r>
            <a:r>
              <a:rPr lang="uk-UA" sz="1800" b="1" dirty="0" err="1">
                <a:highlight>
                  <a:srgbClr val="00FF00"/>
                </a:highlight>
              </a:rPr>
              <a:t>флаги</a:t>
            </a:r>
            <a:r>
              <a:rPr lang="uk-UA" sz="1800" dirty="0"/>
              <a:t> — це логічні змінні, які можна увімкнути/вимкнути;</a:t>
            </a:r>
          </a:p>
          <a:p>
            <a:pPr marL="540000" indent="360000">
              <a:lnSpc>
                <a:spcPct val="150000"/>
              </a:lnSpc>
              <a:spcBef>
                <a:spcPts val="0"/>
              </a:spcBef>
              <a:buNone/>
            </a:pPr>
            <a:r>
              <a:rPr lang="uk-UA" sz="1800" dirty="0"/>
              <a:t>   </a:t>
            </a:r>
            <a:r>
              <a:rPr lang="uk-UA" sz="1800" b="1" dirty="0">
                <a:highlight>
                  <a:srgbClr val="00FF00"/>
                </a:highlight>
              </a:rPr>
              <a:t>маніпулятори</a:t>
            </a:r>
            <a:r>
              <a:rPr lang="uk-UA" sz="1800" dirty="0"/>
              <a:t> — це об’єкти, які поміщаються в потік і впливають на спосіб вводу/виводу даних.</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Для увімкнення </a:t>
            </a:r>
            <a:r>
              <a:rPr lang="uk-UA" sz="1800" dirty="0" err="1"/>
              <a:t>флага</a:t>
            </a:r>
            <a:r>
              <a:rPr lang="uk-UA" sz="1800" dirty="0"/>
              <a:t> використовуйте функцію </a:t>
            </a:r>
            <a:r>
              <a:rPr lang="en-US" sz="1800" dirty="0" err="1">
                <a:solidFill>
                  <a:schemeClr val="accent5">
                    <a:lumMod val="75000"/>
                  </a:schemeClr>
                </a:solidFill>
                <a:latin typeface="Consolas" panose="020B0609020204030204" pitchFamily="49" charset="0"/>
              </a:rPr>
              <a:t>setf</a:t>
            </a:r>
            <a:r>
              <a:rPr lang="en-US" sz="1800" dirty="0">
                <a:solidFill>
                  <a:schemeClr val="accent5">
                    <a:lumMod val="75000"/>
                  </a:schemeClr>
                </a:solidFill>
                <a:latin typeface="Consolas" panose="020B0609020204030204" pitchFamily="49" charset="0"/>
              </a:rPr>
              <a:t>() </a:t>
            </a:r>
            <a:r>
              <a:rPr lang="uk-UA" sz="1800" dirty="0"/>
              <a:t>з відповідним </a:t>
            </a:r>
            <a:r>
              <a:rPr lang="uk-UA" sz="1800" dirty="0" err="1"/>
              <a:t>флагом</a:t>
            </a:r>
            <a:r>
              <a:rPr lang="uk-UA" sz="1800" dirty="0"/>
              <a:t> в якості параметра. Наприклад, за замовчуванням мова </a:t>
            </a:r>
            <a:r>
              <a:rPr lang="en-US" sz="1800" dirty="0"/>
              <a:t>C++ </a:t>
            </a:r>
            <a:r>
              <a:rPr lang="uk-UA" sz="1800" dirty="0"/>
              <a:t>не виводить знак </a:t>
            </a:r>
            <a:r>
              <a:rPr lang="uk-UA" sz="1800" dirty="0">
                <a:solidFill>
                  <a:schemeClr val="accent5">
                    <a:lumMod val="75000"/>
                  </a:schemeClr>
                </a:solidFill>
                <a:latin typeface="Consolas" panose="020B0609020204030204" pitchFamily="49" charset="0"/>
              </a:rPr>
              <a:t>+</a:t>
            </a:r>
            <a:r>
              <a:rPr lang="uk-UA" sz="1800" dirty="0"/>
              <a:t> перед додатними числами. Однак, використовуючи флаг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showpos</a:t>
            </a:r>
            <a:r>
              <a:rPr lang="en-US" sz="1800" dirty="0"/>
              <a:t>, </a:t>
            </a:r>
            <a:r>
              <a:rPr lang="uk-UA" sz="1800" dirty="0"/>
              <a:t>ми можемо це змінити:</a:t>
            </a:r>
          </a:p>
        </p:txBody>
      </p:sp>
    </p:spTree>
    <p:extLst>
      <p:ext uri="{BB962C8B-B14F-4D97-AF65-F5344CB8AC3E}">
        <p14:creationId xmlns:p14="http://schemas.microsoft.com/office/powerpoint/2010/main" val="243985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Розмір і сортування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a:t>
            </a:r>
            <a:r>
              <a:rPr lang="en-US" sz="1800" dirty="0">
                <a:solidFill>
                  <a:schemeClr val="accent5">
                    <a:lumMod val="75000"/>
                  </a:schemeClr>
                </a:solidFill>
                <a:latin typeface="Consolas" panose="020B0609020204030204" pitchFamily="49" charset="0"/>
              </a:rPr>
              <a:t>std::array</a:t>
            </a:r>
            <a:r>
              <a:rPr lang="en-US" sz="1800" dirty="0"/>
              <a:t> </a:t>
            </a:r>
            <a:r>
              <a:rPr lang="uk-UA" sz="1800" dirty="0"/>
              <a:t>не конвертується у вказівник при передачі у функцію, то функція </a:t>
            </a:r>
            <a:r>
              <a:rPr lang="en-US" sz="1800" dirty="0">
                <a:solidFill>
                  <a:schemeClr val="accent5">
                    <a:lumMod val="75000"/>
                  </a:schemeClr>
                </a:solidFill>
                <a:latin typeface="Consolas" panose="020B0609020204030204" pitchFamily="49" charset="0"/>
              </a:rPr>
              <a:t>size() </a:t>
            </a:r>
            <a:r>
              <a:rPr lang="uk-UA" sz="1800" dirty="0"/>
              <a:t>працюватиме, навіть якщо її викликати з іншої функції:</a:t>
            </a:r>
          </a:p>
        </p:txBody>
      </p:sp>
      <p:pic>
        <p:nvPicPr>
          <p:cNvPr id="5" name="Рисунок 4">
            <a:extLst>
              <a:ext uri="{FF2B5EF4-FFF2-40B4-BE49-F238E27FC236}">
                <a16:creationId xmlns:a16="http://schemas.microsoft.com/office/drawing/2014/main" id="{45918765-D520-4780-AE82-A9CC83D60E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98034" y="1758523"/>
            <a:ext cx="6795928" cy="5099476"/>
          </a:xfrm>
          <a:prstGeom prst="rect">
            <a:avLst/>
          </a:prstGeom>
        </p:spPr>
      </p:pic>
      <p:pic>
        <p:nvPicPr>
          <p:cNvPr id="7" name="Рисунок 6">
            <a:extLst>
              <a:ext uri="{FF2B5EF4-FFF2-40B4-BE49-F238E27FC236}">
                <a16:creationId xmlns:a16="http://schemas.microsoft.com/office/drawing/2014/main" id="{865360C2-FF13-4DA8-AFF4-8A35533D5A52}"/>
              </a:ext>
            </a:extLst>
          </p:cNvPr>
          <p:cNvPicPr>
            <a:picLocks noChangeAspect="1"/>
          </p:cNvPicPr>
          <p:nvPr/>
        </p:nvPicPr>
        <p:blipFill>
          <a:blip r:embed="rId3"/>
          <a:stretch>
            <a:fillRect/>
          </a:stretch>
        </p:blipFill>
        <p:spPr>
          <a:xfrm>
            <a:off x="7753620" y="5916321"/>
            <a:ext cx="1809919" cy="577075"/>
          </a:xfrm>
          <a:prstGeom prst="rect">
            <a:avLst/>
          </a:prstGeom>
        </p:spPr>
      </p:pic>
    </p:spTree>
    <p:extLst>
      <p:ext uri="{BB962C8B-B14F-4D97-AF65-F5344CB8AC3E}">
        <p14:creationId xmlns:p14="http://schemas.microsoft.com/office/powerpoint/2010/main" val="41333100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Форматування виводу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Також</a:t>
            </a:r>
            <a:r>
              <a:rPr lang="ru-RU" sz="1800" dirty="0"/>
              <a:t> </a:t>
            </a:r>
            <a:r>
              <a:rPr lang="ru-RU" sz="1800" dirty="0" err="1"/>
              <a:t>можна</a:t>
            </a:r>
            <a:r>
              <a:rPr lang="ru-RU" sz="1800" dirty="0"/>
              <a:t> </a:t>
            </a:r>
            <a:r>
              <a:rPr lang="ru-RU" sz="1800" b="1" dirty="0" err="1">
                <a:highlight>
                  <a:srgbClr val="FFFF00"/>
                </a:highlight>
              </a:rPr>
              <a:t>увімкнути</a:t>
            </a:r>
            <a:r>
              <a:rPr lang="ru-RU" sz="1800" b="1" dirty="0">
                <a:highlight>
                  <a:srgbClr val="FFFF00"/>
                </a:highlight>
              </a:rPr>
              <a:t> </a:t>
            </a:r>
            <a:r>
              <a:rPr lang="ru-RU" sz="1800" b="1" dirty="0" err="1">
                <a:highlight>
                  <a:srgbClr val="FFFF00"/>
                </a:highlight>
              </a:rPr>
              <a:t>відразу</a:t>
            </a:r>
            <a:r>
              <a:rPr lang="ru-RU" sz="1800" b="1" dirty="0">
                <a:highlight>
                  <a:srgbClr val="FFFF00"/>
                </a:highlight>
              </a:rPr>
              <a:t> </a:t>
            </a:r>
            <a:r>
              <a:rPr lang="ru-RU" sz="1800" b="1" dirty="0" err="1">
                <a:highlight>
                  <a:srgbClr val="FFFF00"/>
                </a:highlight>
              </a:rPr>
              <a:t>кілька</a:t>
            </a:r>
            <a:r>
              <a:rPr lang="ru-RU" sz="1800" b="1" dirty="0">
                <a:highlight>
                  <a:srgbClr val="FFFF00"/>
                </a:highlight>
              </a:rPr>
              <a:t> </a:t>
            </a:r>
            <a:r>
              <a:rPr lang="ru-RU" sz="1800" b="1" dirty="0" err="1">
                <a:highlight>
                  <a:srgbClr val="FFFF00"/>
                </a:highlight>
              </a:rPr>
              <a:t>флагів</a:t>
            </a:r>
            <a:r>
              <a:rPr lang="ru-RU" sz="1800" dirty="0"/>
              <a:t>, </a:t>
            </a:r>
            <a:r>
              <a:rPr lang="ru-RU" sz="1800" dirty="0" err="1"/>
              <a:t>використовуючи</a:t>
            </a:r>
            <a:r>
              <a:rPr lang="ru-RU" sz="1800" dirty="0"/>
              <a:t> </a:t>
            </a:r>
            <a:r>
              <a:rPr lang="ru-RU" sz="1800" dirty="0" err="1"/>
              <a:t>побітовий</a:t>
            </a:r>
            <a:r>
              <a:rPr lang="ru-RU" sz="1800" dirty="0"/>
              <a:t> оператор АБО (</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pic>
        <p:nvPicPr>
          <p:cNvPr id="5" name="Рисунок 4">
            <a:extLst>
              <a:ext uri="{FF2B5EF4-FFF2-40B4-BE49-F238E27FC236}">
                <a16:creationId xmlns:a16="http://schemas.microsoft.com/office/drawing/2014/main" id="{DC0209DB-3ABE-45A0-A407-B8E41D461D3A}"/>
              </a:ext>
            </a:extLst>
          </p:cNvPr>
          <p:cNvPicPr>
            <a:picLocks noChangeAspect="1"/>
          </p:cNvPicPr>
          <p:nvPr/>
        </p:nvPicPr>
        <p:blipFill>
          <a:blip r:embed="rId2"/>
          <a:stretch>
            <a:fillRect/>
          </a:stretch>
        </p:blipFill>
        <p:spPr>
          <a:xfrm>
            <a:off x="2438399" y="856146"/>
            <a:ext cx="7315200" cy="2412867"/>
          </a:xfrm>
          <a:prstGeom prst="rect">
            <a:avLst/>
          </a:prstGeom>
        </p:spPr>
      </p:pic>
      <p:pic>
        <p:nvPicPr>
          <p:cNvPr id="7" name="Рисунок 6">
            <a:extLst>
              <a:ext uri="{FF2B5EF4-FFF2-40B4-BE49-F238E27FC236}">
                <a16:creationId xmlns:a16="http://schemas.microsoft.com/office/drawing/2014/main" id="{67887EC7-C4C7-41D3-849C-0957CA4FD1DD}"/>
              </a:ext>
            </a:extLst>
          </p:cNvPr>
          <p:cNvPicPr>
            <a:picLocks noChangeAspect="1"/>
          </p:cNvPicPr>
          <p:nvPr/>
        </p:nvPicPr>
        <p:blipFill>
          <a:blip r:embed="rId3"/>
          <a:stretch>
            <a:fillRect/>
          </a:stretch>
        </p:blipFill>
        <p:spPr>
          <a:xfrm>
            <a:off x="5945010" y="2859381"/>
            <a:ext cx="533474" cy="409632"/>
          </a:xfrm>
          <a:prstGeom prst="rect">
            <a:avLst/>
          </a:prstGeom>
        </p:spPr>
      </p:pic>
      <p:pic>
        <p:nvPicPr>
          <p:cNvPr id="10" name="Рисунок 9">
            <a:extLst>
              <a:ext uri="{FF2B5EF4-FFF2-40B4-BE49-F238E27FC236}">
                <a16:creationId xmlns:a16="http://schemas.microsoft.com/office/drawing/2014/main" id="{496E15BD-1E97-4DF2-88C9-EFEFA2B347BD}"/>
              </a:ext>
            </a:extLst>
          </p:cNvPr>
          <p:cNvPicPr>
            <a:picLocks noChangeAspect="1"/>
          </p:cNvPicPr>
          <p:nvPr/>
        </p:nvPicPr>
        <p:blipFill>
          <a:blip r:embed="rId4"/>
          <a:stretch>
            <a:fillRect/>
          </a:stretch>
        </p:blipFill>
        <p:spPr>
          <a:xfrm>
            <a:off x="1633958" y="3857845"/>
            <a:ext cx="8924081" cy="1914474"/>
          </a:xfrm>
          <a:prstGeom prst="rect">
            <a:avLst/>
          </a:prstGeom>
        </p:spPr>
      </p:pic>
    </p:spTree>
    <p:extLst>
      <p:ext uri="{BB962C8B-B14F-4D97-AF65-F5344CB8AC3E}">
        <p14:creationId xmlns:p14="http://schemas.microsoft.com/office/powerpoint/2010/main" val="29568232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Форматування виводу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Щоб</a:t>
            </a:r>
            <a:r>
              <a:rPr lang="ru-RU" sz="1800" dirty="0"/>
              <a:t> </a:t>
            </a:r>
            <a:r>
              <a:rPr lang="ru-RU" sz="1800" dirty="0" err="1"/>
              <a:t>вимкнути</a:t>
            </a:r>
            <a:r>
              <a:rPr lang="ru-RU" sz="1800" dirty="0"/>
              <a:t> флаг, </a:t>
            </a:r>
            <a:r>
              <a:rPr lang="ru-RU" sz="1800" dirty="0" err="1"/>
              <a:t>використовуйте</a:t>
            </a:r>
            <a:r>
              <a:rPr lang="ru-RU" sz="1800" dirty="0"/>
              <a:t> </a:t>
            </a:r>
            <a:r>
              <a:rPr lang="ru-RU" sz="1800" dirty="0" err="1"/>
              <a:t>функцію</a:t>
            </a:r>
            <a:r>
              <a:rPr lang="ru-RU" sz="1800" dirty="0"/>
              <a:t> </a:t>
            </a:r>
            <a:r>
              <a:rPr lang="ru-RU" sz="1800" dirty="0" err="1">
                <a:solidFill>
                  <a:schemeClr val="accent5">
                    <a:lumMod val="75000"/>
                  </a:schemeClr>
                </a:solidFill>
                <a:latin typeface="Consolas" panose="020B0609020204030204" pitchFamily="49" charset="0"/>
              </a:rPr>
              <a:t>unsetf</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pic>
        <p:nvPicPr>
          <p:cNvPr id="5" name="Рисунок 4">
            <a:extLst>
              <a:ext uri="{FF2B5EF4-FFF2-40B4-BE49-F238E27FC236}">
                <a16:creationId xmlns:a16="http://schemas.microsoft.com/office/drawing/2014/main" id="{2795CDEF-886A-4D20-B91E-14349438D60B}"/>
              </a:ext>
            </a:extLst>
          </p:cNvPr>
          <p:cNvPicPr>
            <a:picLocks noChangeAspect="1"/>
          </p:cNvPicPr>
          <p:nvPr/>
        </p:nvPicPr>
        <p:blipFill>
          <a:blip r:embed="rId2"/>
          <a:stretch>
            <a:fillRect/>
          </a:stretch>
        </p:blipFill>
        <p:spPr>
          <a:xfrm>
            <a:off x="2021710" y="1387546"/>
            <a:ext cx="8148577" cy="3156933"/>
          </a:xfrm>
          <a:prstGeom prst="rect">
            <a:avLst/>
          </a:prstGeom>
        </p:spPr>
      </p:pic>
      <p:pic>
        <p:nvPicPr>
          <p:cNvPr id="7" name="Рисунок 6">
            <a:extLst>
              <a:ext uri="{FF2B5EF4-FFF2-40B4-BE49-F238E27FC236}">
                <a16:creationId xmlns:a16="http://schemas.microsoft.com/office/drawing/2014/main" id="{FCA59F1B-32A3-4C4B-97E5-69333B8F6493}"/>
              </a:ext>
            </a:extLst>
          </p:cNvPr>
          <p:cNvPicPr>
            <a:picLocks noChangeAspect="1"/>
          </p:cNvPicPr>
          <p:nvPr/>
        </p:nvPicPr>
        <p:blipFill>
          <a:blip r:embed="rId3"/>
          <a:stretch>
            <a:fillRect/>
          </a:stretch>
        </p:blipFill>
        <p:spPr>
          <a:xfrm>
            <a:off x="5810208" y="3857845"/>
            <a:ext cx="571580" cy="666843"/>
          </a:xfrm>
          <a:prstGeom prst="rect">
            <a:avLst/>
          </a:prstGeom>
        </p:spPr>
      </p:pic>
    </p:spTree>
    <p:extLst>
      <p:ext uri="{BB962C8B-B14F-4D97-AF65-F5344CB8AC3E}">
        <p14:creationId xmlns:p14="http://schemas.microsoft.com/office/powerpoint/2010/main" val="2554418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Форматування виводу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Багато </a:t>
            </a:r>
            <a:r>
              <a:rPr lang="uk-UA" sz="1800" dirty="0" err="1"/>
              <a:t>флагів</a:t>
            </a:r>
            <a:r>
              <a:rPr lang="uk-UA" sz="1800" dirty="0"/>
              <a:t> належать до певних </a:t>
            </a:r>
            <a:r>
              <a:rPr lang="uk-UA" sz="1800" b="1" dirty="0">
                <a:highlight>
                  <a:srgbClr val="00FF00"/>
                </a:highlight>
              </a:rPr>
              <a:t>груп форматування</a:t>
            </a:r>
            <a:r>
              <a:rPr lang="uk-UA" sz="1800" dirty="0"/>
              <a:t>. </a:t>
            </a:r>
            <a:r>
              <a:rPr lang="uk-UA" sz="1800" b="1" dirty="0">
                <a:highlight>
                  <a:srgbClr val="00FF00"/>
                </a:highlight>
              </a:rPr>
              <a:t>Група форматування </a:t>
            </a:r>
            <a:r>
              <a:rPr lang="uk-UA" sz="1800" dirty="0"/>
              <a:t>— це група </a:t>
            </a:r>
            <a:r>
              <a:rPr lang="uk-UA" sz="1800" dirty="0" err="1"/>
              <a:t>флагів</a:t>
            </a:r>
            <a:r>
              <a:rPr lang="uk-UA" sz="1800" dirty="0"/>
              <a:t>, які задають аналогічні (іноді взаємовиключні) параметри форматування виводу. Наприклад, є група форматування </a:t>
            </a:r>
            <a:r>
              <a:rPr lang="en-US" sz="1800" dirty="0" err="1">
                <a:solidFill>
                  <a:schemeClr val="accent5">
                    <a:lumMod val="75000"/>
                  </a:schemeClr>
                </a:solidFill>
                <a:latin typeface="Consolas" panose="020B0609020204030204" pitchFamily="49" charset="0"/>
              </a:rPr>
              <a:t>basefield</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err="1"/>
              <a:t>Флаги</a:t>
            </a:r>
            <a:r>
              <a:rPr lang="uk-UA" sz="1800" dirty="0"/>
              <a:t> групи форматування </a:t>
            </a:r>
            <a:r>
              <a:rPr lang="en-US" sz="1800" dirty="0" err="1">
                <a:solidFill>
                  <a:schemeClr val="accent5">
                    <a:lumMod val="75000"/>
                  </a:schemeClr>
                </a:solidFill>
                <a:latin typeface="Consolas" panose="020B0609020204030204" pitchFamily="49" charset="0"/>
              </a:rPr>
              <a:t>basefield</a:t>
            </a:r>
            <a:r>
              <a:rPr lang="en-US" sz="1800" dirty="0"/>
              <a:t>:</a:t>
            </a:r>
          </a:p>
          <a:p>
            <a:pPr marL="540000" indent="360000">
              <a:lnSpc>
                <a:spcPct val="150000"/>
              </a:lnSpc>
              <a:spcBef>
                <a:spcPts val="0"/>
              </a:spcBef>
              <a:buNone/>
            </a:pPr>
            <a:r>
              <a:rPr lang="en-US" sz="1800" dirty="0"/>
              <a:t>   </a:t>
            </a:r>
            <a:r>
              <a:rPr lang="en-US" sz="1800" dirty="0">
                <a:solidFill>
                  <a:schemeClr val="accent5">
                    <a:lumMod val="75000"/>
                  </a:schemeClr>
                </a:solidFill>
                <a:latin typeface="Consolas" panose="020B0609020204030204" pitchFamily="49" charset="0"/>
              </a:rPr>
              <a:t>oct</a:t>
            </a:r>
            <a:r>
              <a:rPr lang="en-US" sz="1800" dirty="0"/>
              <a:t> (</a:t>
            </a:r>
            <a:r>
              <a:rPr lang="uk-UA" sz="1800" dirty="0"/>
              <a:t>від англ. “</a:t>
            </a:r>
            <a:r>
              <a:rPr lang="en-US" sz="1800" dirty="0"/>
              <a:t>octal” = “</a:t>
            </a:r>
            <a:r>
              <a:rPr lang="uk-UA" sz="1800" dirty="0" err="1"/>
              <a:t>вісімковий</a:t>
            </a:r>
            <a:r>
              <a:rPr lang="uk-UA" sz="1800" dirty="0"/>
              <a:t>”) — </a:t>
            </a:r>
            <a:r>
              <a:rPr lang="uk-UA" sz="1800" dirty="0" err="1"/>
              <a:t>вісімкова</a:t>
            </a:r>
            <a:r>
              <a:rPr lang="uk-UA" sz="1800" dirty="0"/>
              <a:t> система числення;</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dec</a:t>
            </a:r>
            <a:r>
              <a:rPr lang="en-US" sz="1800" dirty="0"/>
              <a:t> (</a:t>
            </a:r>
            <a:r>
              <a:rPr lang="uk-UA" sz="1800" dirty="0"/>
              <a:t>від англ. “</a:t>
            </a:r>
            <a:r>
              <a:rPr lang="en-US" sz="1800" dirty="0"/>
              <a:t>decimal” = “</a:t>
            </a:r>
            <a:r>
              <a:rPr lang="uk-UA" sz="1800" dirty="0"/>
              <a:t>десятковий”) — десяткова система числення;</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hex</a:t>
            </a:r>
            <a:r>
              <a:rPr lang="en-US" sz="1800" dirty="0"/>
              <a:t> (</a:t>
            </a:r>
            <a:r>
              <a:rPr lang="uk-UA" sz="1800" dirty="0"/>
              <a:t>від англ. “</a:t>
            </a:r>
            <a:r>
              <a:rPr lang="en-US" sz="1800" dirty="0"/>
              <a:t>hexadecimal” = “</a:t>
            </a:r>
            <a:r>
              <a:rPr lang="uk-UA" sz="1800" dirty="0" err="1"/>
              <a:t>шістнадцятковий</a:t>
            </a:r>
            <a:r>
              <a:rPr lang="uk-UA" sz="1800" dirty="0"/>
              <a:t>”) — </a:t>
            </a:r>
            <a:r>
              <a:rPr lang="uk-UA" sz="1800" dirty="0" err="1"/>
              <a:t>шістнадцяткова</a:t>
            </a:r>
            <a:r>
              <a:rPr lang="uk-UA" sz="1800" dirty="0"/>
              <a:t> система числення.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Ці </a:t>
            </a:r>
            <a:r>
              <a:rPr lang="uk-UA" sz="1800" dirty="0" err="1"/>
              <a:t>флаги</a:t>
            </a:r>
            <a:r>
              <a:rPr lang="uk-UA" sz="1800" dirty="0"/>
              <a:t> керують виводом </a:t>
            </a:r>
            <a:r>
              <a:rPr lang="uk-UA" sz="1800" dirty="0" err="1"/>
              <a:t>цілочисельних</a:t>
            </a:r>
            <a:r>
              <a:rPr lang="uk-UA" sz="1800" dirty="0"/>
              <a:t> значень. За замовчуванням встановлено флаг </a:t>
            </a:r>
            <a:r>
              <a:rPr lang="en-US" sz="1800" dirty="0">
                <a:solidFill>
                  <a:schemeClr val="accent5">
                    <a:lumMod val="75000"/>
                  </a:schemeClr>
                </a:solidFill>
                <a:latin typeface="Consolas" panose="020B0609020204030204" pitchFamily="49" charset="0"/>
              </a:rPr>
              <a:t>std::dec</a:t>
            </a:r>
            <a:r>
              <a:rPr lang="en-US" sz="1800" dirty="0"/>
              <a:t>, </a:t>
            </a:r>
            <a:r>
              <a:rPr lang="uk-UA" sz="1800" dirty="0"/>
              <a:t>тобто значення виводяться в десятковій системі числення. Спробуємо зробити наступне:</a:t>
            </a:r>
          </a:p>
        </p:txBody>
      </p:sp>
    </p:spTree>
    <p:extLst>
      <p:ext uri="{BB962C8B-B14F-4D97-AF65-F5344CB8AC3E}">
        <p14:creationId xmlns:p14="http://schemas.microsoft.com/office/powerpoint/2010/main" val="2248782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Форматування виводу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Нічого не працює! Чому? Справа в тому, що </a:t>
            </a:r>
            <a:r>
              <a:rPr lang="en-US" sz="1800" dirty="0" err="1">
                <a:solidFill>
                  <a:schemeClr val="accent5">
                    <a:lumMod val="75000"/>
                  </a:schemeClr>
                </a:solidFill>
                <a:latin typeface="Consolas" panose="020B0609020204030204" pitchFamily="49" charset="0"/>
              </a:rPr>
              <a:t>setf</a:t>
            </a:r>
            <a:r>
              <a:rPr lang="en-US" sz="1800" dirty="0">
                <a:solidFill>
                  <a:schemeClr val="accent5">
                    <a:lumMod val="75000"/>
                  </a:schemeClr>
                </a:solidFill>
                <a:latin typeface="Consolas" panose="020B0609020204030204" pitchFamily="49" charset="0"/>
              </a:rPr>
              <a:t>() </a:t>
            </a:r>
            <a:r>
              <a:rPr lang="uk-UA" sz="1800" dirty="0"/>
              <a:t>тільки вмикає </a:t>
            </a:r>
            <a:r>
              <a:rPr lang="uk-UA" sz="1800" dirty="0" err="1"/>
              <a:t>флаги</a:t>
            </a:r>
            <a:r>
              <a:rPr lang="uk-UA" sz="1800" dirty="0"/>
              <a:t>, він не настільки розумний, щоб одночасно вимикати інші (взаємовиключні) </a:t>
            </a:r>
            <a:r>
              <a:rPr lang="uk-UA" sz="1800" dirty="0" err="1"/>
              <a:t>флаги</a:t>
            </a:r>
            <a:r>
              <a:rPr lang="uk-UA" sz="1800" dirty="0"/>
              <a:t>. Отже, коли ми вмикаємо </a:t>
            </a:r>
            <a:r>
              <a:rPr lang="en-US" sz="1800" dirty="0">
                <a:solidFill>
                  <a:schemeClr val="accent5">
                    <a:lumMod val="75000"/>
                  </a:schemeClr>
                </a:solidFill>
                <a:latin typeface="Consolas" panose="020B0609020204030204" pitchFamily="49" charset="0"/>
              </a:rPr>
              <a:t>std::hex</a:t>
            </a:r>
            <a:r>
              <a:rPr lang="en-US" sz="1800" dirty="0"/>
              <a:t>, </a:t>
            </a:r>
            <a:r>
              <a:rPr lang="en-US" sz="1800" dirty="0">
                <a:solidFill>
                  <a:schemeClr val="accent5">
                    <a:lumMod val="75000"/>
                  </a:schemeClr>
                </a:solidFill>
                <a:latin typeface="Consolas" panose="020B0609020204030204" pitchFamily="49" charset="0"/>
              </a:rPr>
              <a:t>std::dec</a:t>
            </a:r>
            <a:r>
              <a:rPr lang="en-US" sz="1800" dirty="0"/>
              <a:t> </a:t>
            </a:r>
            <a:r>
              <a:rPr lang="uk-UA" sz="1800" dirty="0"/>
              <a:t>також ввімкнений і у нього більший пріоритет. Є два способи вирішення даної проблеми.</a:t>
            </a:r>
          </a:p>
        </p:txBody>
      </p:sp>
      <p:pic>
        <p:nvPicPr>
          <p:cNvPr id="5" name="Рисунок 4">
            <a:extLst>
              <a:ext uri="{FF2B5EF4-FFF2-40B4-BE49-F238E27FC236}">
                <a16:creationId xmlns:a16="http://schemas.microsoft.com/office/drawing/2014/main" id="{8218032B-6A6D-41EA-A432-EC09E7AA50C0}"/>
              </a:ext>
            </a:extLst>
          </p:cNvPr>
          <p:cNvPicPr>
            <a:picLocks noChangeAspect="1"/>
          </p:cNvPicPr>
          <p:nvPr/>
        </p:nvPicPr>
        <p:blipFill>
          <a:blip r:embed="rId2"/>
          <a:stretch>
            <a:fillRect/>
          </a:stretch>
        </p:blipFill>
        <p:spPr>
          <a:xfrm>
            <a:off x="2493610" y="0"/>
            <a:ext cx="7204780" cy="2662177"/>
          </a:xfrm>
          <a:prstGeom prst="rect">
            <a:avLst/>
          </a:prstGeom>
        </p:spPr>
      </p:pic>
      <p:pic>
        <p:nvPicPr>
          <p:cNvPr id="7" name="Рисунок 6">
            <a:extLst>
              <a:ext uri="{FF2B5EF4-FFF2-40B4-BE49-F238E27FC236}">
                <a16:creationId xmlns:a16="http://schemas.microsoft.com/office/drawing/2014/main" id="{57668F98-0263-4759-9D4E-A783A5749736}"/>
              </a:ext>
            </a:extLst>
          </p:cNvPr>
          <p:cNvPicPr>
            <a:picLocks noChangeAspect="1"/>
          </p:cNvPicPr>
          <p:nvPr/>
        </p:nvPicPr>
        <p:blipFill>
          <a:blip r:embed="rId3"/>
          <a:stretch>
            <a:fillRect/>
          </a:stretch>
        </p:blipFill>
        <p:spPr>
          <a:xfrm>
            <a:off x="5886420" y="2309703"/>
            <a:ext cx="419158" cy="352474"/>
          </a:xfrm>
          <a:prstGeom prst="rect">
            <a:avLst/>
          </a:prstGeom>
        </p:spPr>
      </p:pic>
      <p:pic>
        <p:nvPicPr>
          <p:cNvPr id="9" name="Рисунок 8">
            <a:extLst>
              <a:ext uri="{FF2B5EF4-FFF2-40B4-BE49-F238E27FC236}">
                <a16:creationId xmlns:a16="http://schemas.microsoft.com/office/drawing/2014/main" id="{172EC6AA-8424-4E0F-B21B-EC63B7EB9161}"/>
              </a:ext>
            </a:extLst>
          </p:cNvPr>
          <p:cNvPicPr>
            <a:picLocks noChangeAspect="1"/>
          </p:cNvPicPr>
          <p:nvPr/>
        </p:nvPicPr>
        <p:blipFill>
          <a:blip r:embed="rId4"/>
          <a:stretch>
            <a:fillRect/>
          </a:stretch>
        </p:blipFill>
        <p:spPr>
          <a:xfrm>
            <a:off x="1690597" y="4195824"/>
            <a:ext cx="8391646" cy="2450116"/>
          </a:xfrm>
          <a:prstGeom prst="rect">
            <a:avLst/>
          </a:prstGeom>
        </p:spPr>
      </p:pic>
      <p:pic>
        <p:nvPicPr>
          <p:cNvPr id="11" name="Рисунок 10">
            <a:extLst>
              <a:ext uri="{FF2B5EF4-FFF2-40B4-BE49-F238E27FC236}">
                <a16:creationId xmlns:a16="http://schemas.microsoft.com/office/drawing/2014/main" id="{EE42CBD9-71F8-401C-8792-1631F88B97BF}"/>
              </a:ext>
            </a:extLst>
          </p:cNvPr>
          <p:cNvPicPr>
            <a:picLocks noChangeAspect="1"/>
          </p:cNvPicPr>
          <p:nvPr/>
        </p:nvPicPr>
        <p:blipFill>
          <a:blip r:embed="rId5"/>
          <a:stretch>
            <a:fillRect/>
          </a:stretch>
        </p:blipFill>
        <p:spPr>
          <a:xfrm>
            <a:off x="5886420" y="6293467"/>
            <a:ext cx="438211" cy="352474"/>
          </a:xfrm>
          <a:prstGeom prst="rect">
            <a:avLst/>
          </a:prstGeom>
        </p:spPr>
      </p:pic>
    </p:spTree>
    <p:extLst>
      <p:ext uri="{BB962C8B-B14F-4D97-AF65-F5344CB8AC3E}">
        <p14:creationId xmlns:p14="http://schemas.microsoft.com/office/powerpoint/2010/main" val="35120122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Форматування виводу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Другий спосіб </a:t>
            </a:r>
            <a:r>
              <a:rPr lang="uk-UA" sz="1800" dirty="0"/>
              <a:t>— використовувати варіацію функції </a:t>
            </a:r>
            <a:r>
              <a:rPr lang="en-US" sz="1800" dirty="0" err="1">
                <a:solidFill>
                  <a:schemeClr val="accent5">
                    <a:lumMod val="75000"/>
                  </a:schemeClr>
                </a:solidFill>
                <a:latin typeface="Consolas" panose="020B0609020204030204" pitchFamily="49" charset="0"/>
              </a:rPr>
              <a:t>setf</a:t>
            </a:r>
            <a:r>
              <a:rPr lang="en-US" sz="1800" dirty="0">
                <a:solidFill>
                  <a:schemeClr val="accent5">
                    <a:lumMod val="75000"/>
                  </a:schemeClr>
                </a:solidFill>
                <a:latin typeface="Consolas" panose="020B0609020204030204" pitchFamily="49" charset="0"/>
              </a:rPr>
              <a:t>()</a:t>
            </a:r>
            <a:r>
              <a:rPr lang="en-US" sz="1800" dirty="0"/>
              <a:t>, </a:t>
            </a:r>
            <a:r>
              <a:rPr lang="uk-UA" sz="1800" dirty="0"/>
              <a:t>яка приймає два параметри:</a:t>
            </a:r>
          </a:p>
          <a:p>
            <a:pPr marL="540000" indent="360000">
              <a:lnSpc>
                <a:spcPct val="150000"/>
              </a:lnSpc>
              <a:spcBef>
                <a:spcPts val="0"/>
              </a:spcBef>
              <a:buNone/>
            </a:pPr>
            <a:r>
              <a:rPr lang="uk-UA" sz="1800" dirty="0"/>
              <a:t>   перший параметр — це флаг, який потрібно увімкнути/вимкнути;</a:t>
            </a:r>
          </a:p>
          <a:p>
            <a:pPr marL="540000" indent="360000">
              <a:lnSpc>
                <a:spcPct val="150000"/>
              </a:lnSpc>
              <a:spcBef>
                <a:spcPts val="0"/>
              </a:spcBef>
              <a:buNone/>
            </a:pPr>
            <a:r>
              <a:rPr lang="uk-UA" sz="1800" dirty="0"/>
              <a:t>   другий параметр — група форматування, до якої належить флаг.</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При використанні цієї варіації функції </a:t>
            </a:r>
            <a:r>
              <a:rPr lang="en-US" sz="1800" dirty="0" err="1">
                <a:solidFill>
                  <a:schemeClr val="accent5">
                    <a:lumMod val="75000"/>
                  </a:schemeClr>
                </a:solidFill>
                <a:latin typeface="Consolas" panose="020B0609020204030204" pitchFamily="49" charset="0"/>
              </a:rPr>
              <a:t>setf</a:t>
            </a:r>
            <a:r>
              <a:rPr lang="en-US" sz="1800" dirty="0">
                <a:solidFill>
                  <a:schemeClr val="accent5">
                    <a:lumMod val="75000"/>
                  </a:schemeClr>
                </a:solidFill>
                <a:latin typeface="Consolas" panose="020B0609020204030204" pitchFamily="49" charset="0"/>
              </a:rPr>
              <a:t>() </a:t>
            </a:r>
            <a:r>
              <a:rPr lang="uk-UA" sz="1800" dirty="0"/>
              <a:t>всі </a:t>
            </a:r>
            <a:r>
              <a:rPr lang="uk-UA" sz="1800" dirty="0" err="1"/>
              <a:t>флаги</a:t>
            </a:r>
            <a:r>
              <a:rPr lang="uk-UA" sz="1800" dirty="0"/>
              <a:t>, які належать групі форматування, вимикаються, а вмикається тільки переданий флаг. Наприклад:</a:t>
            </a:r>
          </a:p>
        </p:txBody>
      </p:sp>
      <p:pic>
        <p:nvPicPr>
          <p:cNvPr id="5" name="Рисунок 4">
            <a:extLst>
              <a:ext uri="{FF2B5EF4-FFF2-40B4-BE49-F238E27FC236}">
                <a16:creationId xmlns:a16="http://schemas.microsoft.com/office/drawing/2014/main" id="{6A482A91-F1F7-40F7-B334-49B6C6D15830}"/>
              </a:ext>
            </a:extLst>
          </p:cNvPr>
          <p:cNvPicPr>
            <a:picLocks noChangeAspect="1"/>
          </p:cNvPicPr>
          <p:nvPr/>
        </p:nvPicPr>
        <p:blipFill>
          <a:blip r:embed="rId2"/>
          <a:stretch>
            <a:fillRect/>
          </a:stretch>
        </p:blipFill>
        <p:spPr>
          <a:xfrm>
            <a:off x="1400536" y="3428749"/>
            <a:ext cx="9560689" cy="2571559"/>
          </a:xfrm>
          <a:prstGeom prst="rect">
            <a:avLst/>
          </a:prstGeom>
        </p:spPr>
      </p:pic>
      <p:pic>
        <p:nvPicPr>
          <p:cNvPr id="7" name="Рисунок 6">
            <a:extLst>
              <a:ext uri="{FF2B5EF4-FFF2-40B4-BE49-F238E27FC236}">
                <a16:creationId xmlns:a16="http://schemas.microsoft.com/office/drawing/2014/main" id="{371E03E6-18B9-49C1-80C3-99B03403E8C5}"/>
              </a:ext>
            </a:extLst>
          </p:cNvPr>
          <p:cNvPicPr>
            <a:picLocks noChangeAspect="1"/>
          </p:cNvPicPr>
          <p:nvPr/>
        </p:nvPicPr>
        <p:blipFill>
          <a:blip r:embed="rId3"/>
          <a:stretch>
            <a:fillRect/>
          </a:stretch>
        </p:blipFill>
        <p:spPr>
          <a:xfrm>
            <a:off x="5872130" y="5566071"/>
            <a:ext cx="447737" cy="390580"/>
          </a:xfrm>
          <a:prstGeom prst="rect">
            <a:avLst/>
          </a:prstGeom>
        </p:spPr>
      </p:pic>
    </p:spTree>
    <p:extLst>
      <p:ext uri="{BB962C8B-B14F-4D97-AF65-F5344CB8AC3E}">
        <p14:creationId xmlns:p14="http://schemas.microsoft.com/office/powerpoint/2010/main" val="40843199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Форматування виводу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Мова </a:t>
            </a:r>
            <a:r>
              <a:rPr lang="en-US" sz="1800" dirty="0"/>
              <a:t>C++ </a:t>
            </a:r>
            <a:r>
              <a:rPr lang="uk-UA" sz="1800" dirty="0"/>
              <a:t>також надає ще один спосіб зміни параметрів форматування: </a:t>
            </a:r>
            <a:r>
              <a:rPr lang="uk-UA" sz="1800" b="1" dirty="0">
                <a:highlight>
                  <a:srgbClr val="00FF00"/>
                </a:highlight>
              </a:rPr>
              <a:t>маніпулятори</a:t>
            </a:r>
            <a:r>
              <a:rPr lang="uk-UA" sz="1800" dirty="0"/>
              <a:t>. Фішка маніпуляторів в тому, що вони достатньо розумні, щоб одночасно вмикати і вимикати відповідні </a:t>
            </a:r>
            <a:r>
              <a:rPr lang="uk-UA" sz="1800" dirty="0" err="1"/>
              <a:t>флаги</a:t>
            </a:r>
            <a:r>
              <a:rPr lang="uk-UA" sz="1800" dirty="0"/>
              <a:t>. Наприклад:</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Загалом, використовувати маніпулятори набагато простіше, ніж вмикати/вимикати </a:t>
            </a:r>
            <a:r>
              <a:rPr lang="uk-UA" sz="1800" dirty="0" err="1"/>
              <a:t>флаги</a:t>
            </a:r>
            <a:r>
              <a:rPr lang="uk-UA" sz="1800" dirty="0"/>
              <a:t>. Багато параметрів форматування можна змінювати як через </a:t>
            </a:r>
            <a:r>
              <a:rPr lang="uk-UA" sz="1800" dirty="0" err="1"/>
              <a:t>флаги</a:t>
            </a:r>
            <a:r>
              <a:rPr lang="uk-UA" sz="1800" dirty="0"/>
              <a:t>, так і через маніпулятори, але є і такі параметри форматування, які змінити можна або тільки через </a:t>
            </a:r>
            <a:r>
              <a:rPr lang="uk-UA" sz="1800" dirty="0" err="1"/>
              <a:t>флаги</a:t>
            </a:r>
            <a:r>
              <a:rPr lang="uk-UA" sz="1800" dirty="0"/>
              <a:t>, або тільки через маніпулятори.</a:t>
            </a:r>
          </a:p>
        </p:txBody>
      </p:sp>
      <p:pic>
        <p:nvPicPr>
          <p:cNvPr id="5" name="Рисунок 4">
            <a:extLst>
              <a:ext uri="{FF2B5EF4-FFF2-40B4-BE49-F238E27FC236}">
                <a16:creationId xmlns:a16="http://schemas.microsoft.com/office/drawing/2014/main" id="{B8935FA4-3525-4BD5-8A9C-1C68CE22EC6C}"/>
              </a:ext>
            </a:extLst>
          </p:cNvPr>
          <p:cNvPicPr>
            <a:picLocks noChangeAspect="1"/>
          </p:cNvPicPr>
          <p:nvPr/>
        </p:nvPicPr>
        <p:blipFill>
          <a:blip r:embed="rId2"/>
          <a:stretch>
            <a:fillRect/>
          </a:stretch>
        </p:blipFill>
        <p:spPr>
          <a:xfrm>
            <a:off x="1703406" y="1804053"/>
            <a:ext cx="8785185" cy="2434693"/>
          </a:xfrm>
          <a:prstGeom prst="rect">
            <a:avLst/>
          </a:prstGeom>
        </p:spPr>
      </p:pic>
      <p:pic>
        <p:nvPicPr>
          <p:cNvPr id="7" name="Рисунок 6">
            <a:extLst>
              <a:ext uri="{FF2B5EF4-FFF2-40B4-BE49-F238E27FC236}">
                <a16:creationId xmlns:a16="http://schemas.microsoft.com/office/drawing/2014/main" id="{A45C4C78-8864-4924-9443-AA1B816D5CB6}"/>
              </a:ext>
            </a:extLst>
          </p:cNvPr>
          <p:cNvPicPr>
            <a:picLocks noChangeAspect="1"/>
          </p:cNvPicPr>
          <p:nvPr/>
        </p:nvPicPr>
        <p:blipFill>
          <a:blip r:embed="rId3"/>
          <a:stretch>
            <a:fillRect/>
          </a:stretch>
        </p:blipFill>
        <p:spPr>
          <a:xfrm>
            <a:off x="10021801" y="1804052"/>
            <a:ext cx="466790" cy="1076475"/>
          </a:xfrm>
          <a:prstGeom prst="rect">
            <a:avLst/>
          </a:prstGeom>
        </p:spPr>
      </p:pic>
    </p:spTree>
    <p:extLst>
      <p:ext uri="{BB962C8B-B14F-4D97-AF65-F5344CB8AC3E}">
        <p14:creationId xmlns:p14="http://schemas.microsoft.com/office/powerpoint/2010/main" val="9278091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Корисні</a:t>
            </a:r>
            <a:r>
              <a:rPr lang="ru-RU" b="1" dirty="0"/>
              <a:t> флаги, </a:t>
            </a:r>
            <a:r>
              <a:rPr lang="ru-RU" b="1" dirty="0" err="1"/>
              <a:t>маніпулятори</a:t>
            </a:r>
            <a:r>
              <a:rPr lang="ru-RU" b="1" dirty="0"/>
              <a:t> і </a:t>
            </a:r>
            <a:r>
              <a:rPr lang="ru-RU" b="1" dirty="0" err="1"/>
              <a:t>методи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Нижче ми розглянемо список найбільш корисних </a:t>
            </a:r>
            <a:r>
              <a:rPr lang="uk-UA" sz="1800" dirty="0" err="1"/>
              <a:t>флагів</a:t>
            </a:r>
            <a:r>
              <a:rPr lang="uk-UA" sz="1800" dirty="0"/>
              <a:t>, маніпуляторів і методів. </a:t>
            </a:r>
            <a:r>
              <a:rPr lang="uk-UA" sz="1800" dirty="0" err="1"/>
              <a:t>Флаги</a:t>
            </a:r>
            <a:r>
              <a:rPr lang="uk-UA" sz="1800" dirty="0"/>
              <a:t> знаходяться в класі </a:t>
            </a:r>
            <a:r>
              <a:rPr lang="en-US" sz="1800" dirty="0" err="1">
                <a:solidFill>
                  <a:schemeClr val="accent5">
                    <a:lumMod val="75000"/>
                  </a:schemeClr>
                </a:solidFill>
                <a:latin typeface="Consolas" panose="020B0609020204030204" pitchFamily="49" charset="0"/>
              </a:rPr>
              <a:t>ios</a:t>
            </a:r>
            <a:r>
              <a:rPr lang="en-US" sz="1800" dirty="0"/>
              <a:t>, </a:t>
            </a:r>
            <a:r>
              <a:rPr lang="uk-UA" sz="1800" dirty="0"/>
              <a:t>маніпулятори — в просторі імен </a:t>
            </a:r>
            <a:r>
              <a:rPr lang="en-US" sz="1800" dirty="0">
                <a:solidFill>
                  <a:schemeClr val="accent5">
                    <a:lumMod val="75000"/>
                  </a:schemeClr>
                </a:solidFill>
                <a:latin typeface="Consolas" panose="020B0609020204030204" pitchFamily="49" charset="0"/>
              </a:rPr>
              <a:t>std</a:t>
            </a:r>
            <a:r>
              <a:rPr lang="en-US" sz="1800" dirty="0"/>
              <a:t>, </a:t>
            </a:r>
            <a:r>
              <a:rPr lang="uk-UA" sz="1800" dirty="0"/>
              <a:t>а методи — в класі </a:t>
            </a:r>
            <a:r>
              <a:rPr lang="en-US" sz="1800" dirty="0" err="1">
                <a:solidFill>
                  <a:schemeClr val="accent5">
                    <a:lumMod val="75000"/>
                  </a:schemeClr>
                </a:solidFill>
                <a:latin typeface="Consolas" panose="020B0609020204030204" pitchFamily="49" charset="0"/>
              </a:rPr>
              <a:t>ostream</a:t>
            </a:r>
            <a:r>
              <a:rPr lang="en-US" sz="1800" dirty="0"/>
              <a:t>.</a:t>
            </a:r>
          </a:p>
          <a:p>
            <a:pPr marL="540000" indent="360000">
              <a:lnSpc>
                <a:spcPct val="150000"/>
              </a:lnSpc>
              <a:spcBef>
                <a:spcPts val="0"/>
              </a:spcBef>
              <a:buNone/>
            </a:pPr>
            <a:r>
              <a:rPr lang="uk-UA" sz="1800" dirty="0"/>
              <a:t>Флаг:</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boolalpha</a:t>
            </a:r>
            <a:r>
              <a:rPr lang="en-US" sz="1800" dirty="0"/>
              <a:t> — </a:t>
            </a:r>
            <a:r>
              <a:rPr lang="uk-UA" sz="1800" dirty="0"/>
              <a:t>якщо увімкнений, то логічні значення виводяться як </a:t>
            </a:r>
            <a:r>
              <a:rPr lang="en-US" sz="1800" dirty="0"/>
              <a:t>true/false. </a:t>
            </a:r>
            <a:r>
              <a:rPr lang="uk-UA" sz="1800" dirty="0"/>
              <a:t>Якщо вимкнений, то логічні значення виводяться як 0/1.</a:t>
            </a:r>
          </a:p>
          <a:p>
            <a:pPr marL="540000" indent="360000">
              <a:lnSpc>
                <a:spcPct val="150000"/>
              </a:lnSpc>
              <a:spcBef>
                <a:spcPts val="0"/>
              </a:spcBef>
              <a:buNone/>
            </a:pPr>
            <a:r>
              <a:rPr lang="uk-UA" sz="1800" dirty="0"/>
              <a:t>Маніпулятори:</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boolalpha</a:t>
            </a:r>
            <a:r>
              <a:rPr lang="en-US" sz="1800" dirty="0"/>
              <a:t> — </a:t>
            </a:r>
            <a:r>
              <a:rPr lang="uk-UA" sz="1800" dirty="0"/>
              <a:t>логічні значення виводяться як </a:t>
            </a:r>
            <a:r>
              <a:rPr lang="en-US" sz="1800" dirty="0"/>
              <a:t>true/false.</a:t>
            </a:r>
          </a:p>
          <a:p>
            <a:pPr marL="540000" indent="360000">
              <a:lnSpc>
                <a:spcPct val="150000"/>
              </a:lnSpc>
              <a:spcBef>
                <a:spcPts val="0"/>
              </a:spcBef>
              <a:buNone/>
            </a:pPr>
            <a:r>
              <a:rPr lang="en-US" sz="1800" dirty="0"/>
              <a:t>   </a:t>
            </a:r>
            <a:r>
              <a:rPr lang="en-US" sz="1800" dirty="0" err="1">
                <a:solidFill>
                  <a:schemeClr val="accent5">
                    <a:lumMod val="75000"/>
                  </a:schemeClr>
                </a:solidFill>
                <a:latin typeface="Consolas" panose="020B0609020204030204" pitchFamily="49" charset="0"/>
              </a:rPr>
              <a:t>noboolalpha</a:t>
            </a:r>
            <a:r>
              <a:rPr lang="en-US" sz="1800" dirty="0"/>
              <a:t> — </a:t>
            </a:r>
            <a:r>
              <a:rPr lang="uk-UA" sz="1800" dirty="0"/>
              <a:t>логічні значення виводяться як 0/1.</a:t>
            </a:r>
          </a:p>
        </p:txBody>
      </p:sp>
      <p:pic>
        <p:nvPicPr>
          <p:cNvPr id="5" name="Рисунок 4">
            <a:extLst>
              <a:ext uri="{FF2B5EF4-FFF2-40B4-BE49-F238E27FC236}">
                <a16:creationId xmlns:a16="http://schemas.microsoft.com/office/drawing/2014/main" id="{6E49A26D-086A-44FE-98C3-24B90C2357EE}"/>
              </a:ext>
            </a:extLst>
          </p:cNvPr>
          <p:cNvPicPr>
            <a:picLocks noChangeAspect="1"/>
          </p:cNvPicPr>
          <p:nvPr/>
        </p:nvPicPr>
        <p:blipFill>
          <a:blip r:embed="rId2"/>
          <a:stretch>
            <a:fillRect/>
          </a:stretch>
        </p:blipFill>
        <p:spPr>
          <a:xfrm>
            <a:off x="6886937" y="3902924"/>
            <a:ext cx="5305063" cy="2955075"/>
          </a:xfrm>
          <a:prstGeom prst="rect">
            <a:avLst/>
          </a:prstGeom>
        </p:spPr>
      </p:pic>
      <p:pic>
        <p:nvPicPr>
          <p:cNvPr id="7" name="Рисунок 6">
            <a:extLst>
              <a:ext uri="{FF2B5EF4-FFF2-40B4-BE49-F238E27FC236}">
                <a16:creationId xmlns:a16="http://schemas.microsoft.com/office/drawing/2014/main" id="{ECEF2B33-C3A2-4424-B7A4-9F87D46FC37F}"/>
              </a:ext>
            </a:extLst>
          </p:cNvPr>
          <p:cNvPicPr>
            <a:picLocks noChangeAspect="1"/>
          </p:cNvPicPr>
          <p:nvPr/>
        </p:nvPicPr>
        <p:blipFill>
          <a:blip r:embed="rId3"/>
          <a:stretch>
            <a:fillRect/>
          </a:stretch>
        </p:blipFill>
        <p:spPr>
          <a:xfrm>
            <a:off x="5386287" y="4720376"/>
            <a:ext cx="1419423" cy="1514686"/>
          </a:xfrm>
          <a:prstGeom prst="rect">
            <a:avLst/>
          </a:prstGeom>
        </p:spPr>
      </p:pic>
    </p:spTree>
    <p:extLst>
      <p:ext uri="{BB962C8B-B14F-4D97-AF65-F5344CB8AC3E}">
        <p14:creationId xmlns:p14="http://schemas.microsoft.com/office/powerpoint/2010/main" val="13981983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Корисні</a:t>
            </a:r>
            <a:r>
              <a:rPr lang="ru-RU" b="1" dirty="0"/>
              <a:t> флаги, </a:t>
            </a:r>
            <a:r>
              <a:rPr lang="ru-RU" b="1" dirty="0" err="1"/>
              <a:t>маніпулятори</a:t>
            </a:r>
            <a:r>
              <a:rPr lang="ru-RU" b="1" dirty="0"/>
              <a:t> і </a:t>
            </a:r>
            <a:r>
              <a:rPr lang="ru-RU" b="1" dirty="0" err="1"/>
              <a:t>методи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Флаг:</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showpos</a:t>
            </a:r>
            <a:r>
              <a:rPr lang="en-US" sz="1800" dirty="0"/>
              <a:t> — </a:t>
            </a:r>
            <a:r>
              <a:rPr lang="uk-UA" sz="1800" dirty="0"/>
              <a:t>якщо увімкнений, то перед додатними числами вказується знак +.</a:t>
            </a:r>
          </a:p>
          <a:p>
            <a:pPr marL="540000" indent="360000">
              <a:lnSpc>
                <a:spcPct val="150000"/>
              </a:lnSpc>
              <a:spcBef>
                <a:spcPts val="0"/>
              </a:spcBef>
              <a:buNone/>
            </a:pPr>
            <a:r>
              <a:rPr lang="uk-UA" sz="1800" dirty="0"/>
              <a:t>Маніпулятори:</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showpos</a:t>
            </a:r>
            <a:r>
              <a:rPr lang="en-US" sz="1800" dirty="0"/>
              <a:t> — </a:t>
            </a:r>
            <a:r>
              <a:rPr lang="uk-UA" sz="1800" dirty="0"/>
              <a:t>перед додатними числами вказується знак +.</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noshowpos</a:t>
            </a:r>
            <a:r>
              <a:rPr lang="en-US" sz="1800" dirty="0"/>
              <a:t> — </a:t>
            </a:r>
            <a:r>
              <a:rPr lang="uk-UA" sz="1800" dirty="0"/>
              <a:t>перед додатними числами не вказується знак +.</a:t>
            </a:r>
          </a:p>
        </p:txBody>
      </p:sp>
      <p:pic>
        <p:nvPicPr>
          <p:cNvPr id="6" name="Рисунок 5">
            <a:extLst>
              <a:ext uri="{FF2B5EF4-FFF2-40B4-BE49-F238E27FC236}">
                <a16:creationId xmlns:a16="http://schemas.microsoft.com/office/drawing/2014/main" id="{89606E6B-E2C3-4096-B00F-21B0B4BC894C}"/>
              </a:ext>
            </a:extLst>
          </p:cNvPr>
          <p:cNvPicPr>
            <a:picLocks noChangeAspect="1"/>
          </p:cNvPicPr>
          <p:nvPr/>
        </p:nvPicPr>
        <p:blipFill>
          <a:blip r:embed="rId2"/>
          <a:stretch>
            <a:fillRect/>
          </a:stretch>
        </p:blipFill>
        <p:spPr>
          <a:xfrm>
            <a:off x="1700893" y="3019622"/>
            <a:ext cx="4919826" cy="3838378"/>
          </a:xfrm>
          <a:prstGeom prst="rect">
            <a:avLst/>
          </a:prstGeom>
        </p:spPr>
      </p:pic>
      <p:pic>
        <p:nvPicPr>
          <p:cNvPr id="8" name="Рисунок 7">
            <a:extLst>
              <a:ext uri="{FF2B5EF4-FFF2-40B4-BE49-F238E27FC236}">
                <a16:creationId xmlns:a16="http://schemas.microsoft.com/office/drawing/2014/main" id="{1BA31ACD-02C2-4B34-B52D-8230F6A95715}"/>
              </a:ext>
            </a:extLst>
          </p:cNvPr>
          <p:cNvPicPr>
            <a:picLocks noChangeAspect="1"/>
          </p:cNvPicPr>
          <p:nvPr/>
        </p:nvPicPr>
        <p:blipFill>
          <a:blip r:embed="rId3"/>
          <a:stretch>
            <a:fillRect/>
          </a:stretch>
        </p:blipFill>
        <p:spPr>
          <a:xfrm>
            <a:off x="6855979" y="4205283"/>
            <a:ext cx="447737" cy="1467055"/>
          </a:xfrm>
          <a:prstGeom prst="rect">
            <a:avLst/>
          </a:prstGeom>
        </p:spPr>
      </p:pic>
    </p:spTree>
    <p:extLst>
      <p:ext uri="{BB962C8B-B14F-4D97-AF65-F5344CB8AC3E}">
        <p14:creationId xmlns:p14="http://schemas.microsoft.com/office/powerpoint/2010/main" val="25684479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Корисні</a:t>
            </a:r>
            <a:r>
              <a:rPr lang="ru-RU" b="1" dirty="0"/>
              <a:t> флаги, </a:t>
            </a:r>
            <a:r>
              <a:rPr lang="ru-RU" b="1" dirty="0" err="1"/>
              <a:t>маніпулятори</a:t>
            </a:r>
            <a:r>
              <a:rPr lang="ru-RU" b="1" dirty="0"/>
              <a:t> і </a:t>
            </a:r>
            <a:r>
              <a:rPr lang="ru-RU" b="1" dirty="0" err="1"/>
              <a:t>методи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Флаг:</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uppercase</a:t>
            </a:r>
            <a:r>
              <a:rPr lang="en-US" sz="1800" dirty="0"/>
              <a:t> — </a:t>
            </a:r>
            <a:r>
              <a:rPr lang="uk-UA" sz="1800" dirty="0"/>
              <a:t>якщо увімкнений, то використовуються заголовні букви.</a:t>
            </a:r>
          </a:p>
          <a:p>
            <a:pPr marL="540000" indent="360000">
              <a:lnSpc>
                <a:spcPct val="150000"/>
              </a:lnSpc>
              <a:spcBef>
                <a:spcPts val="0"/>
              </a:spcBef>
              <a:buNone/>
            </a:pPr>
            <a:r>
              <a:rPr lang="uk-UA" sz="1800" dirty="0"/>
              <a:t>Маніпулятори:</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uppercase</a:t>
            </a:r>
            <a:r>
              <a:rPr lang="en-US" sz="1800" dirty="0"/>
              <a:t> — </a:t>
            </a:r>
            <a:r>
              <a:rPr lang="uk-UA" sz="1800" dirty="0"/>
              <a:t>використовуються заголовні букви.</a:t>
            </a:r>
          </a:p>
          <a:p>
            <a:pPr marL="540000" indent="360000">
              <a:lnSpc>
                <a:spcPct val="150000"/>
              </a:lnSpc>
              <a:spcBef>
                <a:spcPts val="0"/>
              </a:spcBef>
              <a:buNone/>
            </a:pPr>
            <a:r>
              <a:rPr lang="uk-UA" sz="1800" dirty="0"/>
              <a:t>   </a:t>
            </a:r>
            <a:r>
              <a:rPr lang="en-US" sz="1800" dirty="0" err="1">
                <a:solidFill>
                  <a:schemeClr val="accent5">
                    <a:lumMod val="75000"/>
                  </a:schemeClr>
                </a:solidFill>
                <a:latin typeface="Consolas" panose="020B0609020204030204" pitchFamily="49" charset="0"/>
              </a:rPr>
              <a:t>nouppercase</a:t>
            </a:r>
            <a:r>
              <a:rPr lang="en-US" sz="1800" dirty="0"/>
              <a:t> — </a:t>
            </a:r>
            <a:r>
              <a:rPr lang="uk-UA" sz="1800" dirty="0"/>
              <a:t>використовуються рядкові (малі) букви.</a:t>
            </a:r>
          </a:p>
        </p:txBody>
      </p:sp>
      <p:pic>
        <p:nvPicPr>
          <p:cNvPr id="5" name="Рисунок 4">
            <a:extLst>
              <a:ext uri="{FF2B5EF4-FFF2-40B4-BE49-F238E27FC236}">
                <a16:creationId xmlns:a16="http://schemas.microsoft.com/office/drawing/2014/main" id="{641D1C34-A17A-41A5-BAEA-FAF52A4E8F31}"/>
              </a:ext>
            </a:extLst>
          </p:cNvPr>
          <p:cNvPicPr>
            <a:picLocks noChangeAspect="1"/>
          </p:cNvPicPr>
          <p:nvPr/>
        </p:nvPicPr>
        <p:blipFill>
          <a:blip r:embed="rId2"/>
          <a:stretch>
            <a:fillRect/>
          </a:stretch>
        </p:blipFill>
        <p:spPr>
          <a:xfrm>
            <a:off x="3140080" y="3045862"/>
            <a:ext cx="5911839" cy="3812138"/>
          </a:xfrm>
          <a:prstGeom prst="rect">
            <a:avLst/>
          </a:prstGeom>
        </p:spPr>
      </p:pic>
      <p:pic>
        <p:nvPicPr>
          <p:cNvPr id="7" name="Рисунок 6">
            <a:extLst>
              <a:ext uri="{FF2B5EF4-FFF2-40B4-BE49-F238E27FC236}">
                <a16:creationId xmlns:a16="http://schemas.microsoft.com/office/drawing/2014/main" id="{47A3711B-DD2C-4C27-A0E4-862DAF84B590}"/>
              </a:ext>
            </a:extLst>
          </p:cNvPr>
          <p:cNvPicPr>
            <a:picLocks noChangeAspect="1"/>
          </p:cNvPicPr>
          <p:nvPr/>
        </p:nvPicPr>
        <p:blipFill>
          <a:blip r:embed="rId3"/>
          <a:stretch>
            <a:fillRect/>
          </a:stretch>
        </p:blipFill>
        <p:spPr>
          <a:xfrm>
            <a:off x="9466105" y="4246982"/>
            <a:ext cx="1686160" cy="1409897"/>
          </a:xfrm>
          <a:prstGeom prst="rect">
            <a:avLst/>
          </a:prstGeom>
        </p:spPr>
      </p:pic>
    </p:spTree>
    <p:extLst>
      <p:ext uri="{BB962C8B-B14F-4D97-AF65-F5344CB8AC3E}">
        <p14:creationId xmlns:p14="http://schemas.microsoft.com/office/powerpoint/2010/main" val="10103074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Корисні</a:t>
            </a:r>
            <a:r>
              <a:rPr lang="ru-RU" b="1" dirty="0"/>
              <a:t> флаги, </a:t>
            </a:r>
            <a:r>
              <a:rPr lang="ru-RU" b="1" dirty="0" err="1"/>
              <a:t>маніпулятори</a:t>
            </a:r>
            <a:r>
              <a:rPr lang="ru-RU" b="1" dirty="0"/>
              <a:t> і </a:t>
            </a:r>
            <a:r>
              <a:rPr lang="ru-RU" b="1" dirty="0" err="1"/>
              <a:t>методи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err="1"/>
              <a:t>Флаги</a:t>
            </a:r>
            <a:r>
              <a:rPr lang="uk-UA" sz="1800" dirty="0"/>
              <a:t> групи форматування </a:t>
            </a:r>
            <a:r>
              <a:rPr lang="en-US" sz="1800" dirty="0" err="1">
                <a:solidFill>
                  <a:schemeClr val="accent5">
                    <a:lumMod val="75000"/>
                  </a:schemeClr>
                </a:solidFill>
                <a:latin typeface="Consolas" panose="020B0609020204030204" pitchFamily="49" charset="0"/>
              </a:rPr>
              <a:t>basefield</a:t>
            </a:r>
            <a:r>
              <a:rPr lang="en-US" sz="1800" dirty="0"/>
              <a:t>:</a:t>
            </a:r>
          </a:p>
          <a:p>
            <a:pPr marL="540000" indent="360000">
              <a:lnSpc>
                <a:spcPct val="150000"/>
              </a:lnSpc>
              <a:spcBef>
                <a:spcPts val="0"/>
              </a:spcBef>
              <a:buNone/>
            </a:pPr>
            <a:r>
              <a:rPr lang="en-US" sz="1800" dirty="0"/>
              <a:t>   </a:t>
            </a:r>
            <a:r>
              <a:rPr lang="en-US" sz="1800" dirty="0">
                <a:solidFill>
                  <a:schemeClr val="accent5">
                    <a:lumMod val="75000"/>
                  </a:schemeClr>
                </a:solidFill>
                <a:latin typeface="Consolas" panose="020B0609020204030204" pitchFamily="49" charset="0"/>
              </a:rPr>
              <a:t>dec</a:t>
            </a:r>
            <a:r>
              <a:rPr lang="en-US" sz="1800" dirty="0"/>
              <a:t> — </a:t>
            </a:r>
            <a:r>
              <a:rPr lang="uk-UA" sz="1800" dirty="0"/>
              <a:t>значення виводяться в десятковій системі числення;</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hex</a:t>
            </a:r>
            <a:r>
              <a:rPr lang="en-US" sz="1800" dirty="0"/>
              <a:t> — </a:t>
            </a:r>
            <a:r>
              <a:rPr lang="uk-UA" sz="1800" dirty="0"/>
              <a:t>значення виводяться в </a:t>
            </a:r>
            <a:r>
              <a:rPr lang="uk-UA" sz="1800" dirty="0" err="1"/>
              <a:t>шістнадцятковій</a:t>
            </a:r>
            <a:r>
              <a:rPr lang="uk-UA" sz="1800" dirty="0"/>
              <a:t> системі числення;</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oct</a:t>
            </a:r>
            <a:r>
              <a:rPr lang="en-US" sz="1800" dirty="0"/>
              <a:t> — </a:t>
            </a:r>
            <a:r>
              <a:rPr lang="uk-UA" sz="1800" dirty="0"/>
              <a:t>значення виводяться в </a:t>
            </a:r>
            <a:r>
              <a:rPr lang="uk-UA" sz="1800" dirty="0" err="1"/>
              <a:t>вісімковій</a:t>
            </a:r>
            <a:r>
              <a:rPr lang="uk-UA" sz="1800" dirty="0"/>
              <a:t> системі числення.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Маніпулятори:</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dec</a:t>
            </a:r>
            <a:r>
              <a:rPr lang="en-US" sz="1800" dirty="0"/>
              <a:t> — </a:t>
            </a:r>
            <a:r>
              <a:rPr lang="uk-UA" sz="1800" dirty="0"/>
              <a:t>значення виводяться в десятковій системі числення;</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hex</a:t>
            </a:r>
            <a:r>
              <a:rPr lang="en-US" sz="1800" dirty="0"/>
              <a:t> — </a:t>
            </a:r>
            <a:r>
              <a:rPr lang="uk-UA" sz="1800" dirty="0"/>
              <a:t>значення виводяться в </a:t>
            </a:r>
            <a:r>
              <a:rPr lang="uk-UA" sz="1800" dirty="0" err="1"/>
              <a:t>шістнадцятковій</a:t>
            </a:r>
            <a:r>
              <a:rPr lang="uk-UA" sz="1800" dirty="0"/>
              <a:t> системі числення;</a:t>
            </a:r>
          </a:p>
          <a:p>
            <a:pPr marL="540000" indent="360000">
              <a:lnSpc>
                <a:spcPct val="150000"/>
              </a:lnSpc>
              <a:spcBef>
                <a:spcPts val="0"/>
              </a:spcBef>
              <a:buNone/>
            </a:pPr>
            <a:r>
              <a:rPr lang="uk-UA" sz="1800" dirty="0"/>
              <a:t>   </a:t>
            </a:r>
            <a:r>
              <a:rPr lang="en-US" sz="1800" dirty="0">
                <a:solidFill>
                  <a:schemeClr val="accent5">
                    <a:lumMod val="75000"/>
                  </a:schemeClr>
                </a:solidFill>
                <a:latin typeface="Consolas" panose="020B0609020204030204" pitchFamily="49" charset="0"/>
              </a:rPr>
              <a:t>oct</a:t>
            </a:r>
            <a:r>
              <a:rPr lang="en-US" sz="1800" dirty="0"/>
              <a:t> — </a:t>
            </a:r>
            <a:r>
              <a:rPr lang="uk-UA" sz="1800" dirty="0"/>
              <a:t>значення виводяться в </a:t>
            </a:r>
            <a:r>
              <a:rPr lang="uk-UA" sz="1800" dirty="0" err="1"/>
              <a:t>вісімковій</a:t>
            </a:r>
            <a:r>
              <a:rPr lang="uk-UA" sz="1800" dirty="0"/>
              <a:t> системі числення.</a:t>
            </a:r>
          </a:p>
        </p:txBody>
      </p:sp>
    </p:spTree>
    <p:extLst>
      <p:ext uri="{BB962C8B-B14F-4D97-AF65-F5344CB8AC3E}">
        <p14:creationId xmlns:p14="http://schemas.microsoft.com/office/powerpoint/2010/main" val="371790676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Другая 1">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2381</TotalTime>
  <Words>12983</Words>
  <Application>Microsoft Office PowerPoint</Application>
  <PresentationFormat>Широкий екран</PresentationFormat>
  <Paragraphs>962</Paragraphs>
  <Slides>186</Slides>
  <Notes>3</Notes>
  <HiddenSlides>0</HiddenSlides>
  <MMClips>0</MMClips>
  <ScaleCrop>false</ScaleCrop>
  <HeadingPairs>
    <vt:vector size="6" baseType="variant">
      <vt:variant>
        <vt:lpstr>Використані шрифти</vt:lpstr>
      </vt:variant>
      <vt:variant>
        <vt:i4>6</vt:i4>
      </vt:variant>
      <vt:variant>
        <vt:lpstr>Тема</vt:lpstr>
      </vt:variant>
      <vt:variant>
        <vt:i4>1</vt:i4>
      </vt:variant>
      <vt:variant>
        <vt:lpstr>Заголовки слайдів</vt:lpstr>
      </vt:variant>
      <vt:variant>
        <vt:i4>186</vt:i4>
      </vt:variant>
    </vt:vector>
  </HeadingPairs>
  <TitlesOfParts>
    <vt:vector size="193" baseType="lpstr">
      <vt:lpstr>Arial</vt:lpstr>
      <vt:lpstr>Calibri</vt:lpstr>
      <vt:lpstr>Consolas</vt:lpstr>
      <vt:lpstr>Open Sans</vt:lpstr>
      <vt:lpstr>Tahoma</vt:lpstr>
      <vt:lpstr>Wingdings</vt:lpstr>
      <vt:lpstr>Тема Office</vt:lpstr>
      <vt:lpstr>*Основи роботи з Git</vt:lpstr>
      <vt:lpstr>_</vt:lpstr>
      <vt:lpstr>Введення в std::array</vt:lpstr>
      <vt:lpstr>Введення в std::array</vt:lpstr>
      <vt:lpstr>Введення в std::array</vt:lpstr>
      <vt:lpstr>Введення в std::array</vt:lpstr>
      <vt:lpstr>Введення в std::array</vt:lpstr>
      <vt:lpstr>Розмір і сортування</vt:lpstr>
      <vt:lpstr>Розмір і сортування</vt:lpstr>
      <vt:lpstr>Розмір і сортування</vt:lpstr>
      <vt:lpstr>Розмір і сортування</vt:lpstr>
      <vt:lpstr>_</vt:lpstr>
      <vt:lpstr>Висновки</vt:lpstr>
      <vt:lpstr>std::vector (вектори)</vt:lpstr>
      <vt:lpstr>Вектори</vt:lpstr>
      <vt:lpstr>Вектори</vt:lpstr>
      <vt:lpstr>Скажи “Ні!” витокам пам’яті!</vt:lpstr>
      <vt:lpstr>_</vt:lpstr>
      <vt:lpstr>Довжина векторів</vt:lpstr>
      <vt:lpstr>Довжина векторів</vt:lpstr>
      <vt:lpstr>Довжина векторів</vt:lpstr>
      <vt:lpstr>Цикл foreach</vt:lpstr>
      <vt:lpstr>Цикл foreach</vt:lpstr>
      <vt:lpstr>Цикл foreach</vt:lpstr>
      <vt:lpstr>Цикл foreach</vt:lpstr>
      <vt:lpstr>Цикл foreach і ключеве слово auto</vt:lpstr>
      <vt:lpstr>Цикл foreach і посилання</vt:lpstr>
      <vt:lpstr>Цикл foreach і посилання</vt:lpstr>
      <vt:lpstr>Ще один приклад</vt:lpstr>
      <vt:lpstr>Цикл foreach і не масиви</vt:lpstr>
      <vt:lpstr>Цикл foreach і не масиви</vt:lpstr>
      <vt:lpstr>Цикл foreach і не масиви</vt:lpstr>
      <vt:lpstr>Висновки</vt:lpstr>
      <vt:lpstr>Завдання</vt:lpstr>
      <vt:lpstr>_</vt:lpstr>
      <vt:lpstr>Введення в ітератори</vt:lpstr>
      <vt:lpstr>_</vt:lpstr>
      <vt:lpstr>Введення в ітератори</vt:lpstr>
      <vt:lpstr>Введення в ітератори</vt:lpstr>
      <vt:lpstr>Ітератори в С++</vt:lpstr>
      <vt:lpstr>Ітератори в С++</vt:lpstr>
      <vt:lpstr>Вказівники в якості ітераторів</vt:lpstr>
      <vt:lpstr>Вказівники в якості ітераторів</vt:lpstr>
      <vt:lpstr>Ітератори Стандартної бібліотеки С++</vt:lpstr>
      <vt:lpstr>Ітератори Стандартної бібліотеки С++</vt:lpstr>
      <vt:lpstr>Ітератори Стандартної бібліотеки С++</vt:lpstr>
      <vt:lpstr>Ітератори і цикли for з явним вказуванням діапазону</vt:lpstr>
      <vt:lpstr>Ітератори і цикли for з явним вказуванням діапазону</vt:lpstr>
      <vt:lpstr>Обробка помилок, cerr і exit()</vt:lpstr>
      <vt:lpstr>Семантичні помилки</vt:lpstr>
      <vt:lpstr>Семантичні помилки</vt:lpstr>
      <vt:lpstr>Семантичні помилки</vt:lpstr>
      <vt:lpstr>Визначення помилкових припущень</vt:lpstr>
      <vt:lpstr>Визначення помилкових припущень</vt:lpstr>
      <vt:lpstr>Визначення помилкових припущень</vt:lpstr>
      <vt:lpstr>Визначення помилкових припущень</vt:lpstr>
      <vt:lpstr>Визначення помилкових припущень</vt:lpstr>
      <vt:lpstr>Визначення помилкових припущень</vt:lpstr>
      <vt:lpstr>Визначення помилкових припущень</vt:lpstr>
      <vt:lpstr>Визначення помилкових припущень</vt:lpstr>
      <vt:lpstr>Обробка помилкових припущень</vt:lpstr>
      <vt:lpstr>Обробка помилкових припущень</vt:lpstr>
      <vt:lpstr>Обробка помилкових припущень</vt:lpstr>
      <vt:lpstr>Обробка помилкових припущень</vt:lpstr>
      <vt:lpstr>Обробка помилкових припущень</vt:lpstr>
      <vt:lpstr>_</vt:lpstr>
      <vt:lpstr>assert і static_assert</vt:lpstr>
      <vt:lpstr>assert і static_assert</vt:lpstr>
      <vt:lpstr>assert і static_assert</vt:lpstr>
      <vt:lpstr>NDEBUG</vt:lpstr>
      <vt:lpstr>static_assert</vt:lpstr>
      <vt:lpstr>static_assert</vt:lpstr>
      <vt:lpstr>Стани потоку</vt:lpstr>
      <vt:lpstr>Стани потоку</vt:lpstr>
      <vt:lpstr>Стани потоку</vt:lpstr>
      <vt:lpstr>Валідація користувацького вводу</vt:lpstr>
      <vt:lpstr>Валідація користувацького вводу</vt:lpstr>
      <vt:lpstr>Валідація користувацького вводу</vt:lpstr>
      <vt:lpstr>Рядкова валідація</vt:lpstr>
      <vt:lpstr>_</vt:lpstr>
      <vt:lpstr>Рядкова валідація</vt:lpstr>
      <vt:lpstr>Рядкова валідація</vt:lpstr>
      <vt:lpstr>_</vt:lpstr>
      <vt:lpstr>Числова валідація</vt:lpstr>
      <vt:lpstr>Числова валідація</vt:lpstr>
      <vt:lpstr>Числова валідація</vt:lpstr>
      <vt:lpstr>Числова валідація за допомогою рядка</vt:lpstr>
      <vt:lpstr>_</vt:lpstr>
      <vt:lpstr>Форматування виводу</vt:lpstr>
      <vt:lpstr>Форматування виводу</vt:lpstr>
      <vt:lpstr>Форматування виводу</vt:lpstr>
      <vt:lpstr>Форматування виводу</vt:lpstr>
      <vt:lpstr>Форматування виводу</vt:lpstr>
      <vt:lpstr>Форматування виводу</vt:lpstr>
      <vt:lpstr>Форматування виводу</vt:lpstr>
      <vt:lpstr>Корисні флаги, маніпулятори і методи</vt:lpstr>
      <vt:lpstr>Корисні флаги, маніпулятори і методи</vt:lpstr>
      <vt:lpstr>Корисні флаги, маніпулятори і методи</vt:lpstr>
      <vt:lpstr>Корисні флаги, маніпулятори і методи</vt:lpstr>
      <vt:lpstr>_</vt:lpstr>
      <vt:lpstr>Точність, запис чисел і десяткова крапка</vt:lpstr>
      <vt:lpstr>_</vt:lpstr>
      <vt:lpstr>_</vt:lpstr>
      <vt:lpstr>_</vt:lpstr>
      <vt:lpstr>Ширина поля, символи-заповнювачі і вирівнювання</vt:lpstr>
      <vt:lpstr>_</vt:lpstr>
      <vt:lpstr>_</vt:lpstr>
      <vt:lpstr>Простір імен. Конфлікт імен</vt:lpstr>
      <vt:lpstr>_</vt:lpstr>
      <vt:lpstr>_</vt:lpstr>
      <vt:lpstr>Що таке простір імен?</vt:lpstr>
      <vt:lpstr>Що таке простір імен?</vt:lpstr>
      <vt:lpstr>_</vt:lpstr>
      <vt:lpstr>Що таке простір імен?</vt:lpstr>
      <vt:lpstr>Доступ до простору імен через оператор дозволу області видимості (::)</vt:lpstr>
      <vt:lpstr>Доступ до простору імен через оператор дозволу області видимості (::)</vt:lpstr>
      <vt:lpstr>Простори імен з однаковими іменами</vt:lpstr>
      <vt:lpstr>Псевдоніми і вкладені простори імен</vt:lpstr>
      <vt:lpstr>_</vt:lpstr>
      <vt:lpstr>_</vt:lpstr>
      <vt:lpstr>using-стейтменти</vt:lpstr>
      <vt:lpstr>using-стейтменти</vt:lpstr>
      <vt:lpstr>Використання “using-директиви”</vt:lpstr>
      <vt:lpstr>Приклад конфлікту з “using-директивою”</vt:lpstr>
      <vt:lpstr>Область видимості “using-оголошення” і “using-директиви”</vt:lpstr>
      <vt:lpstr>Відміна/заміна using-стейтментів</vt:lpstr>
      <vt:lpstr>_</vt:lpstr>
      <vt:lpstr>Стек і Купа</vt:lpstr>
      <vt:lpstr>Купа</vt:lpstr>
      <vt:lpstr>Купа</vt:lpstr>
      <vt:lpstr>Стек викликів</vt:lpstr>
      <vt:lpstr>Стек як структура даних</vt:lpstr>
      <vt:lpstr>Стек викликів</vt:lpstr>
      <vt:lpstr>Стек викликів</vt:lpstr>
      <vt:lpstr>Сегмент стеку викликів</vt:lpstr>
      <vt:lpstr>Сегмент стеку викликів</vt:lpstr>
      <vt:lpstr>Стек викликів на практиці</vt:lpstr>
      <vt:lpstr>Стек викликів на практиці</vt:lpstr>
      <vt:lpstr>Приклад стеку викликів</vt:lpstr>
      <vt:lpstr>Переповнення стеку</vt:lpstr>
      <vt:lpstr>Переповнення стеку</vt:lpstr>
      <vt:lpstr>Стек має свої переваги і недоліки:</vt:lpstr>
      <vt:lpstr>Передача по значенню</vt:lpstr>
      <vt:lpstr>Передача по значенню</vt:lpstr>
      <vt:lpstr>Передача по значенню</vt:lpstr>
      <vt:lpstr>Передача по значенню</vt:lpstr>
      <vt:lpstr>Плюси і мінуси передачі по значенню</vt:lpstr>
      <vt:lpstr>Передача по значенню</vt:lpstr>
      <vt:lpstr>Передача по посиланню</vt:lpstr>
      <vt:lpstr>Передача по посиланню</vt:lpstr>
      <vt:lpstr>Передача по посиланню</vt:lpstr>
      <vt:lpstr>Повернення відразу декількох значень</vt:lpstr>
      <vt:lpstr>Передача по посиланню</vt:lpstr>
      <vt:lpstr>Передача по константному посиланню</vt:lpstr>
      <vt:lpstr>Передача по константному посиланню</vt:lpstr>
      <vt:lpstr>Передача по константному посиланню</vt:lpstr>
      <vt:lpstr>Плюси і мінуси передачі по посиланню</vt:lpstr>
      <vt:lpstr>Плюси і мінуси передачі по посиланню</vt:lpstr>
      <vt:lpstr>_</vt:lpstr>
      <vt:lpstr>Передача по адресі</vt:lpstr>
      <vt:lpstr>Передача по адресі</vt:lpstr>
      <vt:lpstr>Передача по адресі</vt:lpstr>
      <vt:lpstr>Передача по константній адресі</vt:lpstr>
      <vt:lpstr>Передача по адресі</vt:lpstr>
      <vt:lpstr>Передача по адресі</vt:lpstr>
      <vt:lpstr>_</vt:lpstr>
      <vt:lpstr>_</vt:lpstr>
      <vt:lpstr>Передача адрес по посиланню</vt:lpstr>
      <vt:lpstr>Існує тільки передача по значенню</vt:lpstr>
      <vt:lpstr>Плюси і мінуси передачі по адресі</vt:lpstr>
      <vt:lpstr>_</vt:lpstr>
      <vt:lpstr>Повернення по значенню</vt:lpstr>
      <vt:lpstr>Повернення по значенню</vt:lpstr>
      <vt:lpstr>Повернення по адресі</vt:lpstr>
      <vt:lpstr>Повернення по адресі</vt:lpstr>
      <vt:lpstr>Повернення по адресі</vt:lpstr>
      <vt:lpstr>Повернення по адресі</vt:lpstr>
      <vt:lpstr>Повернення по посиланню</vt:lpstr>
      <vt:lpstr>Повернення по посиланню</vt:lpstr>
      <vt:lpstr>_</vt:lpstr>
      <vt:lpstr>Висновки</vt:lpstr>
      <vt:lpstr>_</vt:lpstr>
      <vt:lpstr>_</vt:lpstr>
      <vt:lpstr>_</vt:lpstr>
      <vt:lpstr>_</vt:lpstr>
      <vt:lpstr>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Введення в вебдизайн</dc:title>
  <dc:creator>Alexander</dc:creator>
  <cp:lastModifiedBy>Alexander Vereshchagin</cp:lastModifiedBy>
  <cp:revision>183</cp:revision>
  <dcterms:created xsi:type="dcterms:W3CDTF">2021-08-19T17:51:13Z</dcterms:created>
  <dcterms:modified xsi:type="dcterms:W3CDTF">2024-03-20T14:41:18Z</dcterms:modified>
</cp:coreProperties>
</file>